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9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5.xml" ContentType="application/vnd.openxmlformats-officedocument.presentationml.slide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notesSlides/notesSlide12.xml" ContentType="application/vnd.openxmlformats-officedocument.presentationml.notesSlide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16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6858000" cy="9144000"/>
  <p:defaultTextStyle>
    <a:defPPr>
      <a:defRPr lang="es-E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64" d="100"/>
          <a:sy n="64" d="100"/>
        </p:scale>
        <p:origin x="978" y="78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 /><Relationship Id="rId18" Type="http://schemas.openxmlformats.org/officeDocument/2006/relationships/tableStyles" Target="tableStyles.xml" /><Relationship Id="rId19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2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3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 ?>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 ?>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8A0B0EC-01CC-C3E3-F8F3-A389CA8B9822}" type="slidenum">
              <a:rPr/>
              <a:t/>
            </a:fld>
            <a:endParaRPr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8CE3079-DA44-B3FC-A638-13A60C7BFDAE}" type="slidenum">
              <a:rPr/>
              <a:t/>
            </a:fld>
            <a:endParaRPr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C9A3220-B580-8AD6-50AB-70BD11C2D1CE}" type="slidenum">
              <a:rPr/>
              <a:t/>
            </a:fld>
            <a:endParaRPr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32325183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9613626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53926457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3CC4D37-72F9-F862-A929-2C353815C707}" type="slidenum">
              <a:rPr/>
              <a:t/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6ED9B3F-759C-4E3B-7D8C-D120044CBB5D}" type="slidenum">
              <a:rPr/>
              <a:t/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EBA39EC-9F1A-E277-E84A-C7D2859119D4}" type="slidenum">
              <a:rPr/>
              <a:t/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B5B9894-3996-EFF9-A3BE-2C6323E46FD8}" type="slidenum">
              <a:rPr/>
              <a:t/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0A42848-F41C-D41B-2B8A-B59E6632C26C}" type="slidenum">
              <a:rPr/>
              <a:t/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55458048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52269263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835150996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97E1898-7509-A553-0315-A72D30DF1C1E}" type="slidenum">
              <a:rPr/>
              <a:t/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75268584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43216354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12445640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4A92006-70C3-C649-C712-BFBC4BAB354B}" type="slidenum">
              <a:rPr/>
              <a:t/>
            </a:fld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52825658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018692890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0843005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74C77B3-7C12-A946-153B-A90E98EC8DD8}" type="slidenum">
              <a:rPr/>
              <a:t/>
            </a:fld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6494324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37047372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533766156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5081145-4E25-CC39-E550-2A6536759872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ED291B17-9318-49DB-B28B-6E5994AE9581}" type="datetime1">
              <a:rPr lang="en-US"/>
              <a:t>2/3/2025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3A98EE3D-8CD1-4C3F-BD1C-C98C9596463C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 bwMode="auto">
          <a:xfrm>
            <a:off x="581192" y="702156"/>
            <a:ext cx="11029616" cy="1013800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2CED4963-E985-44C4-B8C4-FDD613B7C2F8}" type="datetime1">
              <a:rPr lang="en-US"/>
              <a:t>2/3/2025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3A98EE3D-8CD1-4C3F-BD1C-C98C9596463C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 bwMode="auto">
          <a:xfrm>
            <a:off x="8058151" y="599725"/>
            <a:ext cx="3687315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204200" y="863599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774923" y="863599"/>
            <a:ext cx="7161625" cy="4807326"/>
          </a:xfrm>
        </p:spPr>
        <p:txBody>
          <a:bodyPr vert="eaVert" anchor="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8" name="Rectangle 7"/>
          <p:cNvSpPr/>
          <p:nvPr/>
        </p:nvSpPr>
        <p:spPr bwMode="auto"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 bwMode="auto"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 bwMode="auto"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ED291B17-9318-49DB-B28B-6E5994AE9581}" type="datetime1">
              <a:rPr lang="en-US"/>
              <a:t>2/3/2025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3A98EE3D-8CD1-4C3F-BD1C-C98C9596463C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581192" y="702156"/>
            <a:ext cx="11029616" cy="1188720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581192" y="2340864"/>
            <a:ext cx="11029615" cy="3634486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78DD82B9-B8EE-4375-B6FF-88FA6ABB15D9}" type="datetime1">
              <a:rPr lang="en-US"/>
              <a:t>2/3/2025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3A98EE3D-8CD1-4C3F-BD1C-C98C9596463C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 bwMode="auto"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2497495-0637-405E-AE64-5CC7506D51F5}" type="datetime1">
              <a:rPr lang="en-US"/>
              <a:t>2/3/2025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3A98EE3D-8CD1-4C3F-BD1C-C98C9596463C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581193" y="729658"/>
            <a:ext cx="11029616" cy="988332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7BFFD690-9426-415D-8B65-26881E07B2D4}" type="datetime1">
              <a:rPr lang="en-US"/>
              <a:t>2/3/2025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3A98EE3D-8CD1-4C3F-BD1C-C98C9596463C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 bwMode="auto">
          <a:xfrm>
            <a:off x="581193" y="729658"/>
            <a:ext cx="11029616" cy="988332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/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/>
              <a:buNone/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04C4989A-474C-40DE-95B9-011C28B71673}" type="datetime1">
              <a:rPr lang="en-US"/>
              <a:t>2/3/2025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3A98EE3D-8CD1-4C3F-BD1C-C98C9596463C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 bwMode="auto">
          <a:xfrm>
            <a:off x="575894" y="729658"/>
            <a:ext cx="11029616" cy="988332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DB4ED54-5B5E-4A04-93D3-5772E3CE3818}" type="datetime1">
              <a:rPr lang="en-US"/>
              <a:t>2/3/2025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3A98EE3D-8CD1-4C3F-BD1C-C98C9596463C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4EDE50D6-574B-40AF-946F-D52A04ADE379}" type="datetime1">
              <a:rPr lang="en-US"/>
              <a:t>2/3/2025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3A98EE3D-8CD1-4C3F-BD1C-C98C9596463C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 bwMode="auto"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 bwMode="auto">
          <a:xfrm>
            <a:off x="7605951" y="6456916"/>
            <a:ext cx="2844798" cy="365125"/>
          </a:xfrm>
        </p:spPr>
        <p:txBody>
          <a:bodyPr/>
          <a:lstStyle/>
          <a:p>
            <a:pPr>
              <a:defRPr/>
            </a:pPr>
            <a:fld id="{D82884F1-FFEA-405F-9602-3DCA865EDA4E}" type="datetime1">
              <a:rPr lang="en-US"/>
              <a:t>2/3/2025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 bwMode="auto">
          <a:xfrm>
            <a:off x="581192" y="6452590"/>
            <a:ext cx="6917210" cy="365125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 bwMode="auto">
          <a:xfrm>
            <a:off x="10558300" y="6456916"/>
            <a:ext cx="1052510" cy="365125"/>
          </a:xfrm>
        </p:spPr>
        <p:txBody>
          <a:bodyPr/>
          <a:lstStyle/>
          <a:p>
            <a:pPr>
              <a:defRPr/>
            </a:pPr>
            <a:fld id="{3A98EE3D-8CD1-4C3F-BD1C-C98C9596463C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ChangeAspect="1" noGrp="1"/>
          </p:cNvSpPr>
          <p:nvPr>
            <p:ph type="pic" idx="1"/>
          </p:nvPr>
        </p:nvSpPr>
        <p:spPr bwMode="auto"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7E18DB4A-8810-4A10-AD5C-D5E2C667F5B3}" type="datetime1">
              <a:rPr lang="en-US"/>
              <a:t>2/3/2025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 algn="l"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3A98EE3D-8CD1-4C3F-BD1C-C98C9596463C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581192" y="705123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7605951" y="6423914"/>
            <a:ext cx="28447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ED291B17-9318-49DB-B28B-6E5994AE9581}" type="datetime1">
              <a:rPr lang="en-US"/>
              <a:t>2/3/2025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3A98EE3D-8CD1-4C3F-BD1C-C98C9596463C}" type="slidenum">
              <a:rPr lang="en-US"/>
              <a:t>‹Nº›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 bwMode="auto"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 bwMode="auto"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lvl1pPr algn="l" defTabSz="457200">
        <a:lnSpc>
          <a:spcPct val="100000"/>
        </a:lnSpc>
        <a:spcBef>
          <a:spcPts val="0"/>
        </a:spcBef>
        <a:buNone/>
        <a:defRPr sz="2800" b="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>
        <a:defRPr>
          <a:solidFill>
            <a:schemeClr val="tx2"/>
          </a:solidFill>
        </a:defRPr>
      </a:lvl2pPr>
      <a:lvl3pPr>
        <a:defRPr>
          <a:solidFill>
            <a:schemeClr val="tx2"/>
          </a:solidFill>
        </a:defRPr>
      </a:lvl3pPr>
      <a:lvl4pPr>
        <a:defRPr>
          <a:solidFill>
            <a:schemeClr val="tx2"/>
          </a:solidFill>
        </a:defRPr>
      </a:lvl4pPr>
      <a:lvl5pPr>
        <a:defRPr>
          <a:solidFill>
            <a:schemeClr val="tx2"/>
          </a:solidFill>
        </a:defRPr>
      </a:lvl5pPr>
      <a:lvl6pPr>
        <a:defRPr>
          <a:solidFill>
            <a:schemeClr val="tx2"/>
          </a:solidFill>
        </a:defRPr>
      </a:lvl6pPr>
      <a:lvl7pPr>
        <a:defRPr>
          <a:solidFill>
            <a:schemeClr val="tx2"/>
          </a:solidFill>
        </a:defRPr>
      </a:lvl7pPr>
      <a:lvl8pPr>
        <a:defRPr>
          <a:solidFill>
            <a:schemeClr val="tx2"/>
          </a:solidFill>
        </a:defRPr>
      </a:lvl8pPr>
      <a:lvl9pPr>
        <a:defRPr>
          <a:solidFill>
            <a:schemeClr val="tx2"/>
          </a:solidFill>
        </a:defRPr>
      </a:lvl9pPr>
    </p:titleStyle>
    <p:bodyStyle>
      <a:lvl1pPr marL="306000" indent="-306000" algn="l" defTabSz="457200">
        <a:lnSpc>
          <a:spcPct val="110000"/>
        </a:lnSpc>
        <a:spcBef>
          <a:spcPts val="0"/>
        </a:spcBef>
        <a:spcAft>
          <a:spcPts val="600"/>
        </a:spcAft>
        <a:buClr>
          <a:schemeClr val="accent1"/>
        </a:buClr>
        <a:buSzPct val="92000"/>
        <a:buFont typeface="Wingdings 2"/>
        <a:buChar char=""/>
        <a:defRPr sz="17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>
        <a:lnSpc>
          <a:spcPct val="110000"/>
        </a:lnSpc>
        <a:spcBef>
          <a:spcPts val="0"/>
        </a:spcBef>
        <a:spcAft>
          <a:spcPts val="600"/>
        </a:spcAft>
        <a:buClr>
          <a:schemeClr val="accent1"/>
        </a:buClr>
        <a:buSzPct val="92000"/>
        <a:buFont typeface="Wingdings 2"/>
        <a:buChar char=""/>
        <a:defRPr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>
        <a:lnSpc>
          <a:spcPct val="110000"/>
        </a:lnSpc>
        <a:spcBef>
          <a:spcPts val="0"/>
        </a:spcBef>
        <a:spcAft>
          <a:spcPts val="600"/>
        </a:spcAft>
        <a:buClr>
          <a:schemeClr val="accent1"/>
        </a:buClr>
        <a:buSzPct val="92000"/>
        <a:buFont typeface="Wingdings 2"/>
        <a:buChar char=""/>
        <a:defRPr sz="13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>
        <a:lnSpc>
          <a:spcPct val="110000"/>
        </a:lnSpc>
        <a:spcBef>
          <a:spcPts val="0"/>
        </a:spcBef>
        <a:spcAft>
          <a:spcPts val="600"/>
        </a:spcAft>
        <a:buClr>
          <a:schemeClr val="accent1"/>
        </a:buClr>
        <a:buSzPct val="92000"/>
        <a:buFont typeface="Wingdings 2"/>
        <a:buChar char=""/>
        <a:defRPr sz="11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>
        <a:lnSpc>
          <a:spcPct val="110000"/>
        </a:lnSpc>
        <a:spcBef>
          <a:spcPts val="0"/>
        </a:spcBef>
        <a:spcAft>
          <a:spcPts val="600"/>
        </a:spcAft>
        <a:buClr>
          <a:schemeClr val="accent1"/>
        </a:buClr>
        <a:buSzPct val="92000"/>
        <a:buFont typeface="Wingdings 2"/>
        <a:buChar char=""/>
        <a:defRPr sz="11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>
        <a:spcBef>
          <a:spcPts val="0"/>
        </a:spcBef>
        <a:spcAft>
          <a:spcPts val="600"/>
        </a:spcAft>
        <a:buClr>
          <a:schemeClr val="accent2"/>
        </a:buClr>
        <a:buSzPct val="92000"/>
        <a:buFont typeface="Wingdings 2"/>
        <a:buChar char=""/>
        <a:defRPr sz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>
        <a:spcBef>
          <a:spcPts val="0"/>
        </a:spcBef>
        <a:spcAft>
          <a:spcPts val="600"/>
        </a:spcAft>
        <a:buClr>
          <a:schemeClr val="accent2"/>
        </a:buClr>
        <a:buSzPct val="92000"/>
        <a:buFont typeface="Wingdings 2"/>
        <a:buChar char=""/>
        <a:defRPr sz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>
        <a:spcBef>
          <a:spcPts val="0"/>
        </a:spcBef>
        <a:spcAft>
          <a:spcPts val="600"/>
        </a:spcAft>
        <a:buClr>
          <a:schemeClr val="accent2"/>
        </a:buClr>
        <a:buSzPct val="92000"/>
        <a:buFont typeface="Wingdings 2"/>
        <a:buChar char=""/>
        <a:defRPr sz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>
        <a:spcBef>
          <a:spcPts val="0"/>
        </a:spcBef>
        <a:spcAft>
          <a:spcPts val="600"/>
        </a:spcAft>
        <a:buClr>
          <a:schemeClr val="accent2"/>
        </a:buClr>
        <a:buSzPct val="92000"/>
        <a:buFont typeface="Wingdings 2"/>
        <a:buChar char=""/>
        <a:defRPr sz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Relationship Id="rId4" Type="http://schemas.openxmlformats.org/officeDocument/2006/relationships/image" Target="../media/image4.jp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AdjustHandles="1" noChangeArrowheads="1" noChangeAspect="1" noChangeShapeType="1" noEditPoints="1" noGrp="1" noMove="1" noResize="1" noRot="1" noTextEdit="1"/>
          </p:cNvSpPr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800" b="0" i="0" u="none" strike="noStrike" cap="none" spc="0">
              <a:ln>
                <a:noFill/>
              </a:ln>
              <a:solidFill>
                <a:prstClr val="white"/>
              </a:solidFill>
              <a:latin typeface="Gill Sans MT"/>
              <a:ea typeface="+mn-ea"/>
              <a:cs typeface="+mn-cs"/>
            </a:endParaRPr>
          </a:p>
        </p:txBody>
      </p:sp>
      <p:sp>
        <p:nvSpPr>
          <p:cNvPr id="11" name="Rectangle 10"/>
          <p:cNvSpPr>
            <a:spLocks noAdjustHandles="1" noChangeArrowheads="1" noChangeAspect="1" noChangeShapeType="1" noEditPoints="1" noGrp="1" noMove="1" noResize="1" noRot="1" noTextEdit="1"/>
          </p:cNvSpPr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 bwMode="auto">
          <a:xfrm>
            <a:off x="8109235" y="863694"/>
            <a:ext cx="3511233" cy="3779995"/>
          </a:xfrm>
        </p:spPr>
        <p:txBody>
          <a:bodyPr anchor="ctr">
            <a:normAutofit/>
          </a:bodyPr>
          <a:lstStyle/>
          <a:p>
            <a:pPr algn="ctr">
              <a:defRPr/>
            </a:pPr>
            <a:r>
              <a:rPr lang="es-ES">
                <a:solidFill>
                  <a:schemeClr val="tx1"/>
                </a:solidFill>
              </a:rPr>
              <a:t>RESUMEN DE LOS BCI</a:t>
            </a:r>
            <a:endParaRPr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 bwMode="auto">
          <a:xfrm>
            <a:off x="8109236" y="4739780"/>
            <a:ext cx="3822934" cy="1147054"/>
          </a:xfrm>
        </p:spPr>
        <p:txBody>
          <a:bodyPr anchor="t">
            <a:normAutofit/>
          </a:bodyPr>
          <a:lstStyle/>
          <a:p>
            <a:pPr>
              <a:defRPr/>
            </a:pPr>
            <a:r>
              <a:rPr lang="es-ES" sz="2000">
                <a:latin typeface="Franklin Gothic Book"/>
              </a:rPr>
              <a:t>Juan Luis </a:t>
            </a:r>
            <a:r>
              <a:rPr lang="es-ES" sz="2000">
                <a:latin typeface="Franklin Gothic Book"/>
              </a:rPr>
              <a:t>serradilla</a:t>
            </a:r>
            <a:r>
              <a:rPr lang="es-ES" sz="2000">
                <a:latin typeface="Franklin Gothic Book"/>
              </a:rPr>
              <a:t> tormos</a:t>
            </a:r>
            <a:endParaRPr/>
          </a:p>
        </p:txBody>
      </p:sp>
      <p:pic>
        <p:nvPicPr>
          <p:cNvPr id="4" name="Picture 3" descr="Una red de puntos conectados"/>
          <p:cNvPicPr>
            <a:picLocks noChangeAspect="1"/>
          </p:cNvPicPr>
          <p:nvPr/>
        </p:nvPicPr>
        <p:blipFill>
          <a:blip r:embed="rId3"/>
          <a:srcRect l="35827" t="0" r="14989" b="1"/>
          <a:stretch/>
        </p:blipFill>
        <p:spPr bwMode="auto">
          <a:xfrm>
            <a:off x="20" y="10"/>
            <a:ext cx="7537685" cy="6857990"/>
          </a:xfrm>
          <a:prstGeom prst="rect">
            <a:avLst/>
          </a:prstGeom>
        </p:spPr>
      </p:pic>
      <p:sp>
        <p:nvSpPr>
          <p:cNvPr id="13" name="Rectangle 12"/>
          <p:cNvSpPr>
            <a:spLocks noAdjustHandles="1" noChangeArrowheads="1" noChangeAspect="1" noChangeShapeType="1" noEditPoints="1" noGrp="1" noMove="1" noResize="1" noRot="1" noTextEdit="1"/>
          </p:cNvSpPr>
          <p:nvPr/>
        </p:nvSpPr>
        <p:spPr bwMode="auto">
          <a:xfrm>
            <a:off x="8109235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 bwMode="auto">
          <a:xfrm flipH="0" flipV="0">
            <a:off x="767856" y="933449"/>
            <a:ext cx="3031851" cy="5023710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lang="es-ES" sz="3600"/>
              <a:t>HIPOCAMPO</a:t>
            </a:r>
            <a:br>
              <a:rPr lang="es-ES" sz="3600"/>
            </a:br>
            <a:r>
              <a:rPr lang="es-ES" sz="3600"/>
              <a:t>(ANATOMÍA)</a:t>
            </a:r>
            <a:endParaRPr/>
          </a:p>
        </p:txBody>
      </p:sp>
      <p:pic>
        <p:nvPicPr>
          <p:cNvPr id="1283416322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4520338" y="933449"/>
            <a:ext cx="7172325" cy="55149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s-ES"/>
              <a:t>HIPOCAMPO</a:t>
            </a:r>
            <a:br>
              <a:rPr lang="es-ES"/>
            </a:br>
            <a:r>
              <a:rPr lang="es-ES"/>
              <a:t>(funciones - memoria)</a:t>
            </a:r>
            <a:endParaRPr/>
          </a:p>
        </p:txBody>
      </p:sp>
      <p:sp>
        <p:nvSpPr>
          <p:cNvPr id="1216584620" name=""/>
          <p:cNvSpPr txBox="1"/>
          <p:nvPr/>
        </p:nvSpPr>
        <p:spPr bwMode="auto">
          <a:xfrm flipH="0" flipV="0">
            <a:off x="663558" y="2355536"/>
            <a:ext cx="11146333" cy="2405231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327936" indent="-327936">
              <a:lnSpc>
                <a:spcPct val="114999"/>
              </a:lnSpc>
              <a:buFont typeface="Arial"/>
              <a:buChar char="•"/>
              <a:defRPr/>
            </a:pPr>
            <a:r>
              <a:rPr sz="2200" b="1">
                <a:solidFill>
                  <a:srgbClr val="2B2B2B"/>
                </a:solidFill>
              </a:rPr>
              <a:t>Memoria declarativa</a:t>
            </a:r>
            <a:endParaRPr sz="2200">
              <a:solidFill>
                <a:srgbClr val="2B2B2B"/>
              </a:solidFill>
            </a:endParaRPr>
          </a:p>
          <a:p>
            <a:pPr marL="727986" lvl="1" indent="-327936">
              <a:lnSpc>
                <a:spcPct val="114999"/>
              </a:lnSpc>
              <a:buFont typeface="Arial"/>
              <a:buChar char="•"/>
              <a:defRPr/>
            </a:pPr>
            <a:r>
              <a:rPr sz="2200" b="1">
                <a:solidFill>
                  <a:srgbClr val="2B2B2B"/>
                </a:solidFill>
              </a:rPr>
              <a:t>Episódica</a:t>
            </a:r>
            <a:r>
              <a:rPr sz="2200">
                <a:solidFill>
                  <a:srgbClr val="2B2B2B"/>
                </a:solidFill>
              </a:rPr>
              <a:t>: Memoria de eventos y sucesos personales</a:t>
            </a:r>
            <a:endParaRPr sz="2200">
              <a:solidFill>
                <a:srgbClr val="2B2B2B"/>
              </a:solidFill>
            </a:endParaRPr>
          </a:p>
          <a:p>
            <a:pPr marL="727986" lvl="1" indent="-327936">
              <a:lnSpc>
                <a:spcPct val="114999"/>
              </a:lnSpc>
              <a:buFont typeface="Arial"/>
              <a:buChar char="•"/>
              <a:defRPr/>
            </a:pPr>
            <a:r>
              <a:rPr sz="2200" b="1">
                <a:solidFill>
                  <a:srgbClr val="2B2B2B"/>
                </a:solidFill>
              </a:rPr>
              <a:t>Semántica</a:t>
            </a:r>
            <a:r>
              <a:rPr sz="2200">
                <a:solidFill>
                  <a:srgbClr val="2B2B2B"/>
                </a:solidFill>
              </a:rPr>
              <a:t>: </a:t>
            </a:r>
            <a:r>
              <a:rPr sz="2200">
                <a:solidFill>
                  <a:srgbClr val="2B2B2B"/>
                </a:solidFill>
              </a:rPr>
              <a:t>Memoria de hechos y conceptos.</a:t>
            </a:r>
            <a:endParaRPr sz="2200">
              <a:solidFill>
                <a:srgbClr val="2B2B2B"/>
              </a:solidFill>
            </a:endParaRPr>
          </a:p>
          <a:p>
            <a:pPr marL="327936" lvl="0" indent="-327936">
              <a:lnSpc>
                <a:spcPct val="114999"/>
              </a:lnSpc>
              <a:buFont typeface="Arial"/>
              <a:buChar char="•"/>
              <a:defRPr/>
            </a:pPr>
            <a:endParaRPr sz="2200">
              <a:solidFill>
                <a:srgbClr val="2B2B2B"/>
              </a:solidFill>
            </a:endParaRPr>
          </a:p>
          <a:p>
            <a:pPr marL="327936" lvl="0" indent="-327936">
              <a:lnSpc>
                <a:spcPct val="114999"/>
              </a:lnSpc>
              <a:buFont typeface="Arial"/>
              <a:buChar char="•"/>
              <a:defRPr/>
            </a:pPr>
            <a:r>
              <a:rPr sz="2200">
                <a:solidFill>
                  <a:srgbClr val="2B2B2B"/>
                </a:solidFill>
              </a:rPr>
              <a:t>Memoria no declarativa</a:t>
            </a:r>
            <a:endParaRPr sz="2200">
              <a:solidFill>
                <a:srgbClr val="2B2B2B"/>
              </a:solidFill>
            </a:endParaRPr>
          </a:p>
          <a:p>
            <a:pPr marL="727986" lvl="1" indent="-327936">
              <a:lnSpc>
                <a:spcPct val="114999"/>
              </a:lnSpc>
              <a:buFont typeface="Arial"/>
              <a:buChar char="•"/>
              <a:defRPr/>
            </a:pPr>
            <a:r>
              <a:rPr sz="2200" b="1">
                <a:solidFill>
                  <a:srgbClr val="2B2B2B"/>
                </a:solidFill>
              </a:rPr>
              <a:t>Procedural</a:t>
            </a:r>
            <a:r>
              <a:rPr sz="2200">
                <a:solidFill>
                  <a:srgbClr val="2B2B2B"/>
                </a:solidFill>
              </a:rPr>
              <a:t>: Memoria de habilidades y procedimientos</a:t>
            </a:r>
            <a:endParaRPr sz="2200"/>
          </a:p>
        </p:txBody>
      </p:sp>
      <p:sp>
        <p:nvSpPr>
          <p:cNvPr id="1286168589" name=""/>
          <p:cNvSpPr txBox="1"/>
          <p:nvPr/>
        </p:nvSpPr>
        <p:spPr bwMode="auto">
          <a:xfrm flipH="0" flipV="0">
            <a:off x="663558" y="5182245"/>
            <a:ext cx="11058853" cy="7623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200">
                <a:solidFill>
                  <a:srgbClr val="2B2B2B"/>
                </a:solidFill>
              </a:rPr>
              <a:t>El hipocampo está ligado a la creación de nuevas memorias, principalmente en la memoria episódica.</a:t>
            </a:r>
            <a:endParaRPr sz="22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94405339" name="Título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s-ES"/>
              <a:t>HIPOCAMPO</a:t>
            </a:r>
            <a:br>
              <a:rPr lang="es-ES"/>
            </a:br>
            <a:r>
              <a:rPr lang="es-ES"/>
              <a:t>(funciones - ESPACIO y tiempo)</a:t>
            </a:r>
            <a:endParaRPr/>
          </a:p>
        </p:txBody>
      </p:sp>
      <p:sp>
        <p:nvSpPr>
          <p:cNvPr id="139564184" name=""/>
          <p:cNvSpPr txBox="1"/>
          <p:nvPr/>
        </p:nvSpPr>
        <p:spPr bwMode="auto">
          <a:xfrm flipH="0" flipV="0">
            <a:off x="581191" y="2102494"/>
            <a:ext cx="11189819" cy="7623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just">
              <a:defRPr/>
            </a:pPr>
            <a:r>
              <a:rPr sz="2200">
                <a:solidFill>
                  <a:srgbClr val="2B2B2B"/>
                </a:solidFill>
              </a:rPr>
              <a:t>Se ha descubierto que el hipocampo tiene un papel importante en la localización espacial y temporal.</a:t>
            </a:r>
            <a:endParaRPr sz="2200"/>
          </a:p>
        </p:txBody>
      </p:sp>
      <p:sp>
        <p:nvSpPr>
          <p:cNvPr id="1416257780" name=""/>
          <p:cNvSpPr txBox="1"/>
          <p:nvPr/>
        </p:nvSpPr>
        <p:spPr bwMode="auto">
          <a:xfrm flipH="0" flipV="0">
            <a:off x="663919" y="3302644"/>
            <a:ext cx="5567261" cy="210348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just">
              <a:lnSpc>
                <a:spcPct val="150000"/>
              </a:lnSpc>
              <a:defRPr/>
            </a:pPr>
            <a:r>
              <a:rPr sz="2200" b="1">
                <a:solidFill>
                  <a:srgbClr val="2B2B2B"/>
                </a:solidFill>
              </a:rPr>
              <a:t>ESPACIO:</a:t>
            </a:r>
            <a:endParaRPr sz="2200" b="1">
              <a:solidFill>
                <a:srgbClr val="2B2B2B"/>
              </a:solidFill>
            </a:endParaRPr>
          </a:p>
          <a:p>
            <a:pPr marL="327936" indent="-327936" algn="just">
              <a:lnSpc>
                <a:spcPct val="150000"/>
              </a:lnSpc>
              <a:buFont typeface="Arial"/>
              <a:buChar char="•"/>
              <a:defRPr/>
            </a:pPr>
            <a:r>
              <a:rPr sz="2200" b="0">
                <a:solidFill>
                  <a:srgbClr val="2B2B2B"/>
                </a:solidFill>
              </a:rPr>
              <a:t>Neuronas de dirección A.</a:t>
            </a:r>
            <a:endParaRPr sz="2200" b="0">
              <a:solidFill>
                <a:srgbClr val="2B2B2B"/>
              </a:solidFill>
            </a:endParaRPr>
          </a:p>
          <a:p>
            <a:pPr marL="327936" indent="-327936" algn="just">
              <a:lnSpc>
                <a:spcPct val="150000"/>
              </a:lnSpc>
              <a:buFont typeface="Arial"/>
              <a:buChar char="•"/>
              <a:defRPr/>
            </a:pPr>
            <a:r>
              <a:rPr sz="2200" b="0">
                <a:solidFill>
                  <a:srgbClr val="2B2B2B"/>
                </a:solidFill>
              </a:rPr>
              <a:t>Neuronas de malla (grid cells).</a:t>
            </a:r>
            <a:endParaRPr sz="2200" b="0">
              <a:solidFill>
                <a:srgbClr val="2B2B2B"/>
              </a:solidFill>
            </a:endParaRPr>
          </a:p>
          <a:p>
            <a:pPr marL="327936" indent="-327936" algn="just">
              <a:lnSpc>
                <a:spcPct val="150000"/>
              </a:lnSpc>
              <a:buFont typeface="Arial"/>
              <a:buChar char="•"/>
              <a:defRPr/>
            </a:pPr>
            <a:r>
              <a:rPr sz="2200" b="0">
                <a:solidFill>
                  <a:srgbClr val="2B2B2B"/>
                </a:solidFill>
              </a:rPr>
              <a:t>Neuronas de borde (boundary cells).</a:t>
            </a:r>
            <a:endParaRPr sz="2200" b="0"/>
          </a:p>
        </p:txBody>
      </p:sp>
      <p:sp>
        <p:nvSpPr>
          <p:cNvPr id="1734819960" name=""/>
          <p:cNvSpPr txBox="1"/>
          <p:nvPr/>
        </p:nvSpPr>
        <p:spPr bwMode="auto">
          <a:xfrm flipH="0" flipV="0">
            <a:off x="6383939" y="3255019"/>
            <a:ext cx="5636020" cy="26063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just">
              <a:lnSpc>
                <a:spcPct val="150000"/>
              </a:lnSpc>
              <a:defRPr/>
            </a:pPr>
            <a:r>
              <a:rPr sz="2200" b="1">
                <a:solidFill>
                  <a:srgbClr val="2B2B2B"/>
                </a:solidFill>
              </a:rPr>
              <a:t>TIEMPO:</a:t>
            </a:r>
            <a:endParaRPr sz="2200" b="1">
              <a:solidFill>
                <a:srgbClr val="2B2B2B"/>
              </a:solidFill>
            </a:endParaRPr>
          </a:p>
          <a:p>
            <a:pPr algn="just">
              <a:lnSpc>
                <a:spcPct val="150000"/>
              </a:lnSpc>
              <a:defRPr/>
            </a:pPr>
            <a:r>
              <a:rPr sz="2200" b="0">
                <a:solidFill>
                  <a:srgbClr val="2B2B2B"/>
                </a:solidFill>
              </a:rPr>
              <a:t>Las células temporales se localizan en CA1. Estas células definen secuencias temporales similar a lo que hacen las células de lugar con el espacio.</a:t>
            </a:r>
            <a:endParaRPr sz="2200" b="0">
              <a:solidFill>
                <a:srgbClr val="2B2B2B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s-ES" sz="4000"/>
              <a:t>Esquema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 b="1"/>
              <a:t>Hipocampo</a:t>
            </a:r>
            <a:endParaRPr b="1"/>
          </a:p>
          <a:p>
            <a:pPr>
              <a:defRPr/>
            </a:pPr>
            <a:endParaRPr b="1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b" anchorCtr="0" forceAA="0" upright="0" compatLnSpc="0">
            <a:normAutofit/>
          </a:bodyPr>
          <a:lstStyle/>
          <a:p>
            <a:pPr>
              <a:defRPr/>
            </a:pPr>
            <a:r>
              <a:rPr lang="es-ES" sz="4000"/>
              <a:t>HIPOCAMPO</a:t>
            </a:r>
            <a:endParaRPr/>
          </a:p>
        </p:txBody>
      </p:sp>
      <p:pic>
        <p:nvPicPr>
          <p:cNvPr id="1382615801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581191" y="2470042"/>
            <a:ext cx="5962645" cy="3422542"/>
          </a:xfrm>
          <a:prstGeom prst="rect">
            <a:avLst/>
          </a:prstGeom>
        </p:spPr>
      </p:pic>
      <p:sp>
        <p:nvSpPr>
          <p:cNvPr id="1904059171" name=""/>
          <p:cNvSpPr txBox="1"/>
          <p:nvPr/>
        </p:nvSpPr>
        <p:spPr bwMode="auto">
          <a:xfrm flipH="0" flipV="0">
            <a:off x="7023601" y="3144813"/>
            <a:ext cx="4587565" cy="20729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83879" indent="-283879">
              <a:buFont typeface="Arial"/>
              <a:buChar char="•"/>
              <a:defRPr/>
            </a:pPr>
            <a:r>
              <a:rPr sz="2600">
                <a:solidFill>
                  <a:srgbClr val="2B2B2B"/>
                </a:solidFill>
              </a:rPr>
              <a:t>Estructura situada en el lóbulo temporal</a:t>
            </a:r>
            <a:endParaRPr sz="2600">
              <a:solidFill>
                <a:srgbClr val="2B2B2B"/>
              </a:solidFill>
            </a:endParaRPr>
          </a:p>
          <a:p>
            <a:pPr marL="283879" indent="-283879">
              <a:buFont typeface="Arial"/>
              <a:buChar char="•"/>
              <a:defRPr/>
            </a:pPr>
            <a:r>
              <a:rPr sz="2600">
                <a:solidFill>
                  <a:srgbClr val="2B2B2B"/>
                </a:solidFill>
              </a:rPr>
              <a:t>Viene en pareja</a:t>
            </a:r>
            <a:endParaRPr sz="2600">
              <a:solidFill>
                <a:srgbClr val="2B2B2B"/>
              </a:solidFill>
            </a:endParaRPr>
          </a:p>
          <a:p>
            <a:pPr marL="283879" indent="-283879">
              <a:buFont typeface="Arial"/>
              <a:buChar char="•"/>
              <a:defRPr/>
            </a:pPr>
            <a:r>
              <a:rPr sz="2600">
                <a:solidFill>
                  <a:srgbClr val="2B2B2B"/>
                </a:solidFill>
              </a:rPr>
              <a:t>Juega un papel fundamental en la memoria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 bwMode="auto"/>
        <p:txBody>
          <a:bodyPr>
            <a:noAutofit/>
          </a:bodyPr>
          <a:lstStyle/>
          <a:p>
            <a:pPr>
              <a:defRPr/>
            </a:pPr>
            <a:r>
              <a:rPr lang="es-ES" sz="2700"/>
              <a:t>CASO DE H.M.</a:t>
            </a:r>
            <a:endParaRPr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 bwMode="auto"/>
        <p:txBody>
          <a:bodyPr>
            <a:normAutofit/>
          </a:bodyPr>
          <a:lstStyle/>
          <a:p>
            <a:pPr marL="261850" indent="-261850" algn="just">
              <a:buClr>
                <a:schemeClr val="accent1"/>
              </a:buClr>
              <a:buSzPct val="92000"/>
              <a:buFont typeface="Arial"/>
              <a:buChar char="•"/>
              <a:defRPr/>
            </a:pPr>
            <a:r>
              <a:rPr lang="es-ES" sz="2000"/>
              <a:t>Se le extirparon los dos hipocampos.</a:t>
            </a:r>
            <a:endParaRPr lang="es-ES" sz="2000"/>
          </a:p>
          <a:p>
            <a:pPr marL="261850" indent="-261850" algn="just">
              <a:buClr>
                <a:schemeClr val="accent1"/>
              </a:buClr>
              <a:buSzPct val="92000"/>
              <a:buFont typeface="Arial"/>
              <a:buChar char="•"/>
              <a:defRPr/>
            </a:pPr>
            <a:r>
              <a:rPr lang="es-ES" sz="2000"/>
              <a:t>No podía generar nuevas memorias.</a:t>
            </a:r>
            <a:endParaRPr lang="es-ES" sz="2000"/>
          </a:p>
          <a:p>
            <a:pPr marL="261850" indent="-261850" algn="just">
              <a:buClr>
                <a:schemeClr val="accent1"/>
              </a:buClr>
              <a:buSzPct val="92000"/>
              <a:buFont typeface="Arial"/>
              <a:buChar char="•"/>
              <a:defRPr/>
            </a:pPr>
            <a:r>
              <a:rPr lang="es-ES" sz="2000"/>
              <a:t>La memoria de trabajo no se vio afectada.</a:t>
            </a:r>
            <a:endParaRPr lang="es-ES"/>
          </a:p>
        </p:txBody>
      </p:sp>
      <p:pic>
        <p:nvPicPr>
          <p:cNvPr id="890521442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4367339" y="1276731"/>
            <a:ext cx="3184664" cy="3980829"/>
          </a:xfrm>
          <a:prstGeom prst="rect">
            <a:avLst/>
          </a:prstGeom>
        </p:spPr>
      </p:pic>
      <p:pic>
        <p:nvPicPr>
          <p:cNvPr id="896725338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7697300" y="1276731"/>
            <a:ext cx="4140063" cy="398082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b" anchorCtr="0" forceAA="0" upright="0" compatLnSpc="0">
            <a:normAutofit fontScale="95000" lnSpcReduction="1000"/>
          </a:bodyPr>
          <a:lstStyle/>
          <a:p>
            <a:pPr>
              <a:defRPr/>
            </a:pPr>
            <a:r>
              <a:rPr lang="es-ES" sz="4000"/>
              <a:t>HIPOCAMPO</a:t>
            </a:r>
            <a:br>
              <a:rPr lang="es-ES" sz="4000"/>
            </a:br>
            <a:r>
              <a:rPr lang="es-ES" sz="4000"/>
              <a:t>(aNATOMÍA)</a:t>
            </a:r>
            <a:endParaRPr lang="es-ES" sz="4000"/>
          </a:p>
        </p:txBody>
      </p:sp>
      <p:pic>
        <p:nvPicPr>
          <p:cNvPr id="74158798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4450000" y="1998404"/>
            <a:ext cx="7270921" cy="3872556"/>
          </a:xfrm>
          <a:prstGeom prst="rect">
            <a:avLst/>
          </a:prstGeom>
        </p:spPr>
      </p:pic>
      <p:sp>
        <p:nvSpPr>
          <p:cNvPr id="1842419938" name=""/>
          <p:cNvSpPr txBox="1"/>
          <p:nvPr/>
        </p:nvSpPr>
        <p:spPr bwMode="auto">
          <a:xfrm flipH="0" flipV="0">
            <a:off x="581191" y="2631483"/>
            <a:ext cx="3617574" cy="26063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83879" indent="-283879">
              <a:lnSpc>
                <a:spcPct val="150000"/>
              </a:lnSpc>
              <a:buFont typeface="Arial"/>
              <a:buChar char="•"/>
              <a:defRPr/>
            </a:pPr>
            <a:r>
              <a:rPr sz="2200">
                <a:solidFill>
                  <a:srgbClr val="2B2B2B"/>
                </a:solidFill>
              </a:rPr>
              <a:t>Hipocampo </a:t>
            </a:r>
            <a:r>
              <a:rPr sz="2200">
                <a:solidFill>
                  <a:srgbClr val="2B2B2B"/>
                </a:solidFill>
              </a:rPr>
              <a:t>izquierdo / derecho</a:t>
            </a:r>
            <a:endParaRPr sz="2200">
              <a:solidFill>
                <a:srgbClr val="2B2B2B"/>
              </a:solidFill>
            </a:endParaRPr>
          </a:p>
          <a:p>
            <a:pPr marL="283879" indent="-283879">
              <a:lnSpc>
                <a:spcPct val="150000"/>
              </a:lnSpc>
              <a:buFont typeface="Arial"/>
              <a:buChar char="•"/>
              <a:defRPr/>
            </a:pPr>
            <a:r>
              <a:rPr sz="2200">
                <a:solidFill>
                  <a:srgbClr val="2B2B2B"/>
                </a:solidFill>
              </a:rPr>
              <a:t>Parte superior / inferior</a:t>
            </a:r>
            <a:endParaRPr sz="2200">
              <a:solidFill>
                <a:srgbClr val="2B2B2B"/>
              </a:solidFill>
            </a:endParaRPr>
          </a:p>
          <a:p>
            <a:pPr marL="283879" indent="-283879">
              <a:lnSpc>
                <a:spcPct val="150000"/>
              </a:lnSpc>
              <a:buFont typeface="Arial"/>
              <a:buChar char="•"/>
              <a:defRPr/>
            </a:pPr>
            <a:r>
              <a:rPr sz="2200">
                <a:solidFill>
                  <a:srgbClr val="2B2B2B"/>
                </a:solidFill>
              </a:rPr>
              <a:t>Parte anterior / posterior</a:t>
            </a:r>
            <a:endParaRPr sz="2200">
              <a:solidFill>
                <a:srgbClr val="2B2B2B"/>
              </a:solidFill>
            </a:endParaRPr>
          </a:p>
          <a:p>
            <a:pPr marL="283879" indent="-283879">
              <a:lnSpc>
                <a:spcPct val="150000"/>
              </a:lnSpc>
              <a:buFont typeface="Arial"/>
              <a:buChar char="•"/>
              <a:defRPr/>
            </a:pPr>
            <a:r>
              <a:rPr sz="2200">
                <a:solidFill>
                  <a:srgbClr val="2B2B2B"/>
                </a:solidFill>
              </a:rPr>
              <a:t>Parte media / lateral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33549083" name="Título 1"/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b" anchorCtr="0" forceAA="0" upright="0" compatLnSpc="0">
            <a:normAutofit fontScale="95000" lnSpcReduction="1000"/>
          </a:bodyPr>
          <a:lstStyle/>
          <a:p>
            <a:pPr>
              <a:defRPr/>
            </a:pPr>
            <a:r>
              <a:rPr lang="es-ES" sz="4000"/>
              <a:t>HIPOCAMPO</a:t>
            </a:r>
            <a:br>
              <a:rPr lang="es-ES" sz="4000"/>
            </a:br>
            <a:r>
              <a:rPr lang="es-ES" sz="4000"/>
              <a:t>(aNATOMÍA)</a:t>
            </a:r>
            <a:endParaRPr lang="es-ES" sz="4000"/>
          </a:p>
        </p:txBody>
      </p:sp>
      <p:sp>
        <p:nvSpPr>
          <p:cNvPr id="330648773" name=""/>
          <p:cNvSpPr txBox="1"/>
          <p:nvPr/>
        </p:nvSpPr>
        <p:spPr bwMode="auto">
          <a:xfrm flipH="0" flipV="0">
            <a:off x="581191" y="2631483"/>
            <a:ext cx="3616853" cy="26063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83878" indent="-283878">
              <a:lnSpc>
                <a:spcPct val="150000"/>
              </a:lnSpc>
              <a:buFont typeface="Arial"/>
              <a:buChar char="•"/>
              <a:defRPr/>
            </a:pPr>
            <a:r>
              <a:rPr sz="2200">
                <a:solidFill>
                  <a:srgbClr val="2B2B2B"/>
                </a:solidFill>
              </a:rPr>
              <a:t>Hipocampo izquierdo / derecho</a:t>
            </a:r>
            <a:endParaRPr sz="2200">
              <a:solidFill>
                <a:srgbClr val="2B2B2B"/>
              </a:solidFill>
            </a:endParaRPr>
          </a:p>
          <a:p>
            <a:pPr marL="283878" indent="-283878">
              <a:lnSpc>
                <a:spcPct val="150000"/>
              </a:lnSpc>
              <a:buFont typeface="Arial"/>
              <a:buChar char="•"/>
              <a:defRPr/>
            </a:pPr>
            <a:r>
              <a:rPr sz="2200">
                <a:solidFill>
                  <a:srgbClr val="2B2B2B"/>
                </a:solidFill>
              </a:rPr>
              <a:t>Parte superior / inferior</a:t>
            </a:r>
            <a:endParaRPr sz="2200">
              <a:solidFill>
                <a:srgbClr val="2B2B2B"/>
              </a:solidFill>
            </a:endParaRPr>
          </a:p>
          <a:p>
            <a:pPr marL="283878" indent="-283878">
              <a:lnSpc>
                <a:spcPct val="150000"/>
              </a:lnSpc>
              <a:buFont typeface="Arial"/>
              <a:buChar char="•"/>
              <a:defRPr/>
            </a:pPr>
            <a:r>
              <a:rPr sz="2200">
                <a:solidFill>
                  <a:srgbClr val="2B2B2B"/>
                </a:solidFill>
              </a:rPr>
              <a:t>Parte anterior / posterior</a:t>
            </a:r>
            <a:endParaRPr sz="2200">
              <a:solidFill>
                <a:srgbClr val="2B2B2B"/>
              </a:solidFill>
            </a:endParaRPr>
          </a:p>
          <a:p>
            <a:pPr marL="283878" indent="-283878">
              <a:lnSpc>
                <a:spcPct val="150000"/>
              </a:lnSpc>
              <a:buFont typeface="Arial"/>
              <a:buChar char="•"/>
              <a:defRPr/>
            </a:pPr>
            <a:r>
              <a:rPr sz="2200">
                <a:solidFill>
                  <a:srgbClr val="2B2B2B"/>
                </a:solidFill>
              </a:rPr>
              <a:t>Parte media / lateral</a:t>
            </a:r>
            <a:endParaRPr/>
          </a:p>
        </p:txBody>
      </p:sp>
      <p:pic>
        <p:nvPicPr>
          <p:cNvPr id="1669160481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4592930" y="1985447"/>
            <a:ext cx="6801874" cy="389846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9468994" name="Título 1"/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b" anchorCtr="0" forceAA="0" upright="0" compatLnSpc="0">
            <a:normAutofit fontScale="95000" lnSpcReduction="1000"/>
          </a:bodyPr>
          <a:lstStyle/>
          <a:p>
            <a:pPr>
              <a:defRPr/>
            </a:pPr>
            <a:r>
              <a:rPr lang="es-ES" sz="4000"/>
              <a:t>HIPOCAMPO</a:t>
            </a:r>
            <a:br>
              <a:rPr lang="es-ES" sz="4000"/>
            </a:br>
            <a:r>
              <a:rPr lang="es-ES" sz="4000"/>
              <a:t>(aNATOMÍA)</a:t>
            </a:r>
            <a:endParaRPr lang="es-ES" sz="4000"/>
          </a:p>
        </p:txBody>
      </p:sp>
      <p:sp>
        <p:nvSpPr>
          <p:cNvPr id="1719142775" name=""/>
          <p:cNvSpPr txBox="1"/>
          <p:nvPr/>
        </p:nvSpPr>
        <p:spPr bwMode="auto">
          <a:xfrm flipH="0" flipV="0">
            <a:off x="581191" y="2631483"/>
            <a:ext cx="3616493" cy="26063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83878" indent="-283878">
              <a:lnSpc>
                <a:spcPct val="150000"/>
              </a:lnSpc>
              <a:buFont typeface="Arial"/>
              <a:buChar char="•"/>
              <a:defRPr/>
            </a:pPr>
            <a:r>
              <a:rPr sz="2200">
                <a:solidFill>
                  <a:srgbClr val="2B2B2B"/>
                </a:solidFill>
              </a:rPr>
              <a:t>Hipocampo izquierdo / derecho</a:t>
            </a:r>
            <a:endParaRPr sz="2200">
              <a:solidFill>
                <a:srgbClr val="2B2B2B"/>
              </a:solidFill>
            </a:endParaRPr>
          </a:p>
          <a:p>
            <a:pPr marL="283878" indent="-283878">
              <a:lnSpc>
                <a:spcPct val="150000"/>
              </a:lnSpc>
              <a:buFont typeface="Arial"/>
              <a:buChar char="•"/>
              <a:defRPr/>
            </a:pPr>
            <a:r>
              <a:rPr sz="2200">
                <a:solidFill>
                  <a:srgbClr val="2B2B2B"/>
                </a:solidFill>
              </a:rPr>
              <a:t>Parte superior / inferior</a:t>
            </a:r>
            <a:endParaRPr sz="2200">
              <a:solidFill>
                <a:srgbClr val="2B2B2B"/>
              </a:solidFill>
            </a:endParaRPr>
          </a:p>
          <a:p>
            <a:pPr marL="283878" indent="-283878">
              <a:lnSpc>
                <a:spcPct val="150000"/>
              </a:lnSpc>
              <a:buFont typeface="Arial"/>
              <a:buChar char="•"/>
              <a:defRPr/>
            </a:pPr>
            <a:r>
              <a:rPr sz="2200">
                <a:solidFill>
                  <a:srgbClr val="2B2B2B"/>
                </a:solidFill>
              </a:rPr>
              <a:t>Parte anterior / posterior</a:t>
            </a:r>
            <a:endParaRPr sz="2200">
              <a:solidFill>
                <a:srgbClr val="2B2B2B"/>
              </a:solidFill>
            </a:endParaRPr>
          </a:p>
          <a:p>
            <a:pPr marL="283878" indent="-283878">
              <a:lnSpc>
                <a:spcPct val="150000"/>
              </a:lnSpc>
              <a:buFont typeface="Arial"/>
              <a:buChar char="•"/>
              <a:defRPr/>
            </a:pPr>
            <a:r>
              <a:rPr sz="2200">
                <a:solidFill>
                  <a:srgbClr val="2B2B2B"/>
                </a:solidFill>
              </a:rPr>
              <a:t>Parte media / lateral</a:t>
            </a:r>
            <a:endParaRPr/>
          </a:p>
        </p:txBody>
      </p:sp>
      <p:pic>
        <p:nvPicPr>
          <p:cNvPr id="1333497601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4593233" y="2082584"/>
            <a:ext cx="6774289" cy="340396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97582141" name="Título 1"/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b" anchorCtr="0" forceAA="0" upright="0" compatLnSpc="0">
            <a:normAutofit fontScale="95000" lnSpcReduction="1000"/>
          </a:bodyPr>
          <a:lstStyle/>
          <a:p>
            <a:pPr>
              <a:defRPr/>
            </a:pPr>
            <a:r>
              <a:rPr lang="es-ES" sz="4000"/>
              <a:t>HIPOCAMPO</a:t>
            </a:r>
            <a:br>
              <a:rPr lang="es-ES" sz="4000"/>
            </a:br>
            <a:r>
              <a:rPr lang="es-ES" sz="4000"/>
              <a:t>(aNATOMÍA)</a:t>
            </a:r>
            <a:endParaRPr lang="es-ES" sz="4000"/>
          </a:p>
        </p:txBody>
      </p:sp>
      <p:sp>
        <p:nvSpPr>
          <p:cNvPr id="153462240" name=""/>
          <p:cNvSpPr txBox="1"/>
          <p:nvPr/>
        </p:nvSpPr>
        <p:spPr bwMode="auto">
          <a:xfrm flipH="0" flipV="0">
            <a:off x="581191" y="2631483"/>
            <a:ext cx="3616493" cy="26063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83878" indent="-283878">
              <a:lnSpc>
                <a:spcPct val="150000"/>
              </a:lnSpc>
              <a:buFont typeface="Arial"/>
              <a:buChar char="•"/>
              <a:defRPr/>
            </a:pPr>
            <a:r>
              <a:rPr sz="2200">
                <a:solidFill>
                  <a:srgbClr val="2B2B2B"/>
                </a:solidFill>
              </a:rPr>
              <a:t>Hipocampo izquierdo / derecho</a:t>
            </a:r>
            <a:endParaRPr sz="2200">
              <a:solidFill>
                <a:srgbClr val="2B2B2B"/>
              </a:solidFill>
            </a:endParaRPr>
          </a:p>
          <a:p>
            <a:pPr marL="283878" indent="-283878">
              <a:lnSpc>
                <a:spcPct val="150000"/>
              </a:lnSpc>
              <a:buFont typeface="Arial"/>
              <a:buChar char="•"/>
              <a:defRPr/>
            </a:pPr>
            <a:r>
              <a:rPr sz="2200">
                <a:solidFill>
                  <a:srgbClr val="2B2B2B"/>
                </a:solidFill>
              </a:rPr>
              <a:t>Parte superior / inferior</a:t>
            </a:r>
            <a:endParaRPr sz="2200">
              <a:solidFill>
                <a:srgbClr val="2B2B2B"/>
              </a:solidFill>
            </a:endParaRPr>
          </a:p>
          <a:p>
            <a:pPr marL="283878" indent="-283878">
              <a:lnSpc>
                <a:spcPct val="150000"/>
              </a:lnSpc>
              <a:buFont typeface="Arial"/>
              <a:buChar char="•"/>
              <a:defRPr/>
            </a:pPr>
            <a:r>
              <a:rPr sz="2200">
                <a:solidFill>
                  <a:srgbClr val="2B2B2B"/>
                </a:solidFill>
              </a:rPr>
              <a:t>Parte anterior / posterior</a:t>
            </a:r>
            <a:endParaRPr sz="2200">
              <a:solidFill>
                <a:srgbClr val="2B2B2B"/>
              </a:solidFill>
            </a:endParaRPr>
          </a:p>
          <a:p>
            <a:pPr marL="283878" indent="-283878">
              <a:lnSpc>
                <a:spcPct val="150000"/>
              </a:lnSpc>
              <a:buFont typeface="Arial"/>
              <a:buChar char="•"/>
              <a:defRPr/>
            </a:pPr>
            <a:r>
              <a:rPr sz="2200">
                <a:solidFill>
                  <a:srgbClr val="2B2B2B"/>
                </a:solidFill>
              </a:rPr>
              <a:t>Parte media / lateral</a:t>
            </a:r>
            <a:endParaRPr/>
          </a:p>
        </p:txBody>
      </p:sp>
      <p:pic>
        <p:nvPicPr>
          <p:cNvPr id="2131542885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4764152" y="2050567"/>
            <a:ext cx="6701358" cy="35892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66085482" name="Título 1"/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b" anchorCtr="0" forceAA="0" upright="0" compatLnSpc="0">
            <a:normAutofit fontScale="95000" lnSpcReduction="1000"/>
          </a:bodyPr>
          <a:lstStyle/>
          <a:p>
            <a:pPr>
              <a:defRPr/>
            </a:pPr>
            <a:r>
              <a:rPr lang="es-ES" sz="4000"/>
              <a:t>HIPOCAMPO</a:t>
            </a:r>
            <a:br>
              <a:rPr lang="es-ES" sz="4000"/>
            </a:br>
            <a:r>
              <a:rPr lang="es-ES" sz="4000"/>
              <a:t>(aNATOMÍA)</a:t>
            </a:r>
            <a:endParaRPr lang="es-ES" sz="4000"/>
          </a:p>
        </p:txBody>
      </p:sp>
      <p:pic>
        <p:nvPicPr>
          <p:cNvPr id="96474557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6937912" y="3149949"/>
            <a:ext cx="4371975" cy="2886075"/>
          </a:xfrm>
          <a:prstGeom prst="rect">
            <a:avLst/>
          </a:prstGeom>
        </p:spPr>
      </p:pic>
      <p:pic>
        <p:nvPicPr>
          <p:cNvPr id="1036415212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1113940" y="3035084"/>
            <a:ext cx="4259439" cy="2805354"/>
          </a:xfrm>
          <a:prstGeom prst="rect">
            <a:avLst/>
          </a:prstGeom>
        </p:spPr>
      </p:pic>
      <p:pic>
        <p:nvPicPr>
          <p:cNvPr id="1077938160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5198389" y="1582118"/>
            <a:ext cx="2143125" cy="1095374"/>
          </a:xfrm>
          <a:prstGeom prst="rect">
            <a:avLst/>
          </a:prstGeom>
        </p:spPr>
      </p:pic>
      <p:sp>
        <p:nvSpPr>
          <p:cNvPr id="226158561" name=""/>
          <p:cNvSpPr/>
          <p:nvPr/>
        </p:nvSpPr>
        <p:spPr bwMode="auto">
          <a:xfrm flipH="1" flipV="0">
            <a:off x="5684364" y="4471906"/>
            <a:ext cx="1000932" cy="24216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tx1">
              <a:lumMod val="75000"/>
              <a:lumOff val="25000"/>
            </a:schemeClr>
          </a:solidFill>
          <a:ln w="22225" cap="rnd" cmpd="sng" algn="ctr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DividendVTI">
  <a:themeElements>
    <a:clrScheme name="AnalogousFromLightSeedRightStep">
      <a:dk1>
        <a:srgbClr val="000000"/>
      </a:dk1>
      <a:lt1>
        <a:srgbClr val="FFFFFF"/>
      </a:lt1>
      <a:dk2>
        <a:srgbClr val="413424"/>
      </a:dk2>
      <a:lt2>
        <a:srgbClr val="E2E5E8"/>
      </a:lt2>
      <a:accent1>
        <a:srgbClr val="D19651"/>
      </a:accent1>
      <a:accent2>
        <a:srgbClr val="A9A64F"/>
      </a:accent2>
      <a:accent3>
        <a:srgbClr val="90AB63"/>
      </a:accent3>
      <a:accent4>
        <a:srgbClr val="66B253"/>
      </a:accent4>
      <a:accent5>
        <a:srgbClr val="58B46B"/>
      </a:accent5>
      <a:accent6>
        <a:srgbClr val="53B28E"/>
      </a:accent6>
      <a:hlink>
        <a:srgbClr val="6283AA"/>
      </a:hlink>
      <a:folHlink>
        <a:srgbClr val="7F7F7F"/>
      </a:folHlink>
    </a:clrScheme>
    <a:fontScheme name="Dividend">
      <a:majorFont>
        <a:latin typeface="Franklin Gothic Demi"/>
        <a:ea typeface="Arial"/>
        <a:cs typeface="Arial"/>
      </a:majorFont>
      <a:minorFont>
        <a:latin typeface="Franklin Gothic Book"/>
        <a:ea typeface="Arial"/>
        <a:cs typeface="Arial"/>
      </a:minorFont>
    </a:fontScheme>
    <a:fmtScheme name="Dividend">
      <a:fillStyleLst>
        <a:solidFill>
          <a:schemeClr val="phClr"/>
        </a:solidFill>
        <a:gradFill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DividendVTI">
  <a:themeElements>
    <a:clrScheme name="AnalogousFromLightSeedRightStep">
      <a:dk1>
        <a:srgbClr val="000000"/>
      </a:dk1>
      <a:lt1>
        <a:srgbClr val="FFFFFF"/>
      </a:lt1>
      <a:dk2>
        <a:srgbClr val="413424"/>
      </a:dk2>
      <a:lt2>
        <a:srgbClr val="E2E5E8"/>
      </a:lt2>
      <a:accent1>
        <a:srgbClr val="D19651"/>
      </a:accent1>
      <a:accent2>
        <a:srgbClr val="A9A64F"/>
      </a:accent2>
      <a:accent3>
        <a:srgbClr val="90AB63"/>
      </a:accent3>
      <a:accent4>
        <a:srgbClr val="66B253"/>
      </a:accent4>
      <a:accent5>
        <a:srgbClr val="58B46B"/>
      </a:accent5>
      <a:accent6>
        <a:srgbClr val="53B28E"/>
      </a:accent6>
      <a:hlink>
        <a:srgbClr val="6283AA"/>
      </a:hlink>
      <a:folHlink>
        <a:srgbClr val="7F7F7F"/>
      </a:folHlink>
    </a:clrScheme>
    <a:fontScheme name="">
      <a:majorFont>
        <a:latin typeface="Franklin Gothic Demi"/>
        <a:ea typeface="Arial"/>
        <a:cs typeface="Arial"/>
      </a:majorFont>
      <a:minorFont>
        <a:latin typeface="Franklin Gothic Book"/>
        <a:ea typeface="Arial"/>
        <a:cs typeface="Arial"/>
      </a:minorFont>
    </a:fontScheme>
    <a:fmtScheme name="Dividend">
      <a:fillStyleLst>
        <a:solidFill>
          <a:schemeClr val="phClr"/>
        </a:solidFill>
        <a:gradFill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ONLYOFFICE/8.3.0.97</Application>
  <PresentationFormat>On-screen Show (4:3)</PresentationFormat>
  <Paragraphs>0</Paragraphs>
  <Slides>12</Slides>
  <Notes>12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Company/>
  <LinksUpToDate>0</LinksUpToDate>
  <SharedDoc>0</SharedDoc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JUAN LUIS SERRADILLA TORMOS</dc:creator>
  <cp:lastModifiedBy/>
  <cp:revision>4</cp:revision>
  <dcterms:created xsi:type="dcterms:W3CDTF">2025-02-02T18:53:44Z</dcterms:created>
  <dcterms:modified xsi:type="dcterms:W3CDTF">2025-02-17T09:07:19Z</dcterms:modified>
</cp:coreProperties>
</file>