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5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2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17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2FE389-87C4-FCC9-E50C-09808B5A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RESUMEN DE LOS BCI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B431D-B4C8-5157-00EB-EC6226A1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822934" cy="1147054"/>
          </a:xfrm>
        </p:spPr>
        <p:txBody>
          <a:bodyPr anchor="t">
            <a:normAutofit/>
          </a:bodyPr>
          <a:lstStyle/>
          <a:p>
            <a:r>
              <a:rPr lang="es-ES" sz="2000" dirty="0">
                <a:latin typeface="Franklin Gothic Book" panose="020B0503020102020204" pitchFamily="34" charset="0"/>
              </a:rPr>
              <a:t>Juan Luis </a:t>
            </a:r>
            <a:r>
              <a:rPr lang="es-ES" sz="2000" dirty="0" err="1">
                <a:latin typeface="Franklin Gothic Book" panose="020B0503020102020204" pitchFamily="34" charset="0"/>
              </a:rPr>
              <a:t>serradilla</a:t>
            </a:r>
            <a:r>
              <a:rPr lang="es-ES" sz="2000" dirty="0">
                <a:latin typeface="Franklin Gothic Book" panose="020B0503020102020204" pitchFamily="34" charset="0"/>
              </a:rPr>
              <a:t> tormos</a:t>
            </a:r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5098A00D-7991-B4C7-7D44-B4B2C2FE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27" r="14989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6B995-7076-A740-E49A-CA0354E9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460A2-444B-8EB1-BEA6-4599B32E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spoofing</a:t>
            </a:r>
            <a:r>
              <a:rPr lang="es-ES" dirty="0"/>
              <a:t>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BA9C49-D238-FA44-854F-CE4A4C01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Spoofing</a:t>
            </a:r>
            <a:r>
              <a:rPr lang="es-ES" sz="1800" dirty="0"/>
              <a:t> consiste en replicar el comportamiento previamente grabado de un conjunto de neuronas.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25943F4A-3466-7928-E294-B43752FE1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7" y="1179513"/>
            <a:ext cx="5352617" cy="4659312"/>
          </a:xfrm>
        </p:spPr>
      </p:pic>
    </p:spTree>
    <p:extLst>
      <p:ext uri="{BB962C8B-B14F-4D97-AF65-F5344CB8AC3E}">
        <p14:creationId xmlns:p14="http://schemas.microsoft.com/office/powerpoint/2010/main" val="205803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6D1F0-455B-2623-EE09-26A900C0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4D1FF-F096-1FBF-CB90-DD1733F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sybil</a:t>
            </a:r>
            <a:r>
              <a:rPr lang="es-ES" dirty="0"/>
              <a:t>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4B00E3-AF1D-28F4-8820-8244D4726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Sybil</a:t>
            </a:r>
            <a:r>
              <a:rPr lang="es-ES" sz="1800" dirty="0"/>
              <a:t> consiste en cambiar el potencial de un conjunto de neuronas para que hagan lo contrario a lo que deberían.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018EF3E2-30DD-63E5-0FFB-8AEA53DA4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29" y="1179513"/>
            <a:ext cx="6397593" cy="4659312"/>
          </a:xfrm>
        </p:spPr>
      </p:pic>
    </p:spTree>
    <p:extLst>
      <p:ext uri="{BB962C8B-B14F-4D97-AF65-F5344CB8AC3E}">
        <p14:creationId xmlns:p14="http://schemas.microsoft.com/office/powerpoint/2010/main" val="362807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E0C2F-93AE-87FF-BC59-AFDF2E0D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D832F-F10D-6EF2-3625-2EE3515B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(SINKHOLE)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7FED48-D052-9C02-3E4C-83F71C4C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Sinkhole</a:t>
            </a:r>
            <a:r>
              <a:rPr lang="es-ES" sz="1800" dirty="0"/>
              <a:t> consiste en estimular neuronas superficiales que estén conectadas a un conjunto profundo de neuronas que queramos atacar. De esta forma se redirige la actividad neuronal a un punto específico.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B8C165F5-EDD6-78B4-0470-D6E47F89A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217744"/>
            <a:ext cx="6651625" cy="4582849"/>
          </a:xfrm>
        </p:spPr>
      </p:pic>
    </p:spTree>
    <p:extLst>
      <p:ext uri="{BB962C8B-B14F-4D97-AF65-F5344CB8AC3E}">
        <p14:creationId xmlns:p14="http://schemas.microsoft.com/office/powerpoint/2010/main" val="238709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D92B-13C4-4607-AC99-C2E065CD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912C4-597E-8BEC-8E29-FED75CE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nonce</a:t>
            </a:r>
            <a:r>
              <a:rPr lang="es-ES" dirty="0"/>
              <a:t>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C5B9F1-BAE8-89E9-51E8-E7100098A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Neuronal </a:t>
            </a:r>
            <a:r>
              <a:rPr lang="es-ES" sz="1800" dirty="0" err="1"/>
              <a:t>Nonce</a:t>
            </a:r>
            <a:r>
              <a:rPr lang="es-ES" sz="1800" dirty="0"/>
              <a:t> consiste en cambiar el comportamiento de forma aleatoria de un conjunto de neuronas. Se elige entre inhibir, estimular y no hacer nada con una selección aleatoria.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40B425C8-D6FD-41AD-483F-CF27B9D7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54" y="1179513"/>
            <a:ext cx="6452742" cy="4659312"/>
          </a:xfrm>
        </p:spPr>
      </p:pic>
    </p:spTree>
    <p:extLst>
      <p:ext uri="{BB962C8B-B14F-4D97-AF65-F5344CB8AC3E}">
        <p14:creationId xmlns:p14="http://schemas.microsoft.com/office/powerpoint/2010/main" val="215183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F53B7-F992-8BEA-A4D2-0955BF84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B7558-52CA-F0DF-5A50-3774FDF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(consecuencias)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AC0F6-7A05-206E-E749-987E5860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La métrica que se representa es la media del porcentaje de reducción de la cantidad de </a:t>
            </a:r>
            <a:r>
              <a:rPr lang="es-ES" sz="1800" dirty="0" err="1"/>
              <a:t>spikes</a:t>
            </a:r>
            <a:r>
              <a:rPr lang="es-ES" sz="1800" dirty="0"/>
              <a:t> después de cada ataque; estudiado sobre las cinco primeras y cinco últimas posiciones del laberinto en una simulación de 27 segundos.</a:t>
            </a:r>
          </a:p>
        </p:txBody>
      </p:sp>
      <p:pic>
        <p:nvPicPr>
          <p:cNvPr id="8" name="Marcador de contenido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2EB680A-E42D-9FCB-650A-D1F6E656A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96" y="933450"/>
            <a:ext cx="6430782" cy="5481978"/>
          </a:xfrm>
        </p:spPr>
      </p:pic>
    </p:spTree>
    <p:extLst>
      <p:ext uri="{BB962C8B-B14F-4D97-AF65-F5344CB8AC3E}">
        <p14:creationId xmlns:p14="http://schemas.microsoft.com/office/powerpoint/2010/main" val="388590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706E-F230-94C1-23B5-090F6354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(cerebro)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52972-F862-C0B1-46AD-70022D77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1041"/>
            <a:ext cx="11029615" cy="9092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Para poder estudiar las BCI y los impactos de los ciberataques, es necesario conocer la biología del sistema nervioso.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1E9C1C-E503-8356-6127-2B320093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60471"/>
            <a:ext cx="5086193" cy="350499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85F8D95-5D97-5C48-FE71-56A1F7725C59}"/>
              </a:ext>
            </a:extLst>
          </p:cNvPr>
          <p:cNvSpPr txBox="1">
            <a:spLocks/>
          </p:cNvSpPr>
          <p:nvPr/>
        </p:nvSpPr>
        <p:spPr>
          <a:xfrm>
            <a:off x="581193" y="3052803"/>
            <a:ext cx="5086194" cy="3103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El cerebro se compone de cuatro zonas principales:</a:t>
            </a:r>
          </a:p>
          <a:p>
            <a:pPr algn="just"/>
            <a:r>
              <a:rPr lang="es-ES" sz="2000" dirty="0"/>
              <a:t>Lóbulo frontal</a:t>
            </a:r>
          </a:p>
          <a:p>
            <a:pPr algn="just"/>
            <a:r>
              <a:rPr lang="es-ES" sz="2000" dirty="0"/>
              <a:t>Lóbulo parietal</a:t>
            </a:r>
          </a:p>
          <a:p>
            <a:pPr algn="just"/>
            <a:r>
              <a:rPr lang="es-ES" sz="2000" dirty="0"/>
              <a:t>Lóbulo occipital</a:t>
            </a:r>
          </a:p>
          <a:p>
            <a:pPr algn="just"/>
            <a:r>
              <a:rPr lang="es-ES" sz="2000" dirty="0"/>
              <a:t>Lóbulo temporal</a:t>
            </a:r>
          </a:p>
        </p:txBody>
      </p:sp>
    </p:spTree>
    <p:extLst>
      <p:ext uri="{BB962C8B-B14F-4D97-AF65-F5344CB8AC3E}">
        <p14:creationId xmlns:p14="http://schemas.microsoft.com/office/powerpoint/2010/main" val="405314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38E4-C500-9365-64F1-F250FBF0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9C843-2C9A-7AF7-2E0F-32331274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(NEURONAS y células de glía)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E77D9-7361-FC88-2F73-BF03702E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9092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En el sistema nervioso hay dos tipos principales de células, las neuronas y las células de glía.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52BBCAB-E9B1-3F14-9B4F-E13CCDC43CE7}"/>
              </a:ext>
            </a:extLst>
          </p:cNvPr>
          <p:cNvSpPr txBox="1">
            <a:spLocks/>
          </p:cNvSpPr>
          <p:nvPr/>
        </p:nvSpPr>
        <p:spPr>
          <a:xfrm>
            <a:off x="581193" y="3052803"/>
            <a:ext cx="5086194" cy="3103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Las neuronas se encargan de transmitir los impulsos nerviosos. Se componen de:</a:t>
            </a:r>
          </a:p>
          <a:p>
            <a:pPr algn="just"/>
            <a:r>
              <a:rPr lang="es-ES" sz="2000" dirty="0" err="1"/>
              <a:t>Axión</a:t>
            </a:r>
            <a:endParaRPr lang="es-ES" sz="2000" dirty="0"/>
          </a:p>
          <a:p>
            <a:pPr algn="just"/>
            <a:r>
              <a:rPr lang="es-ES" sz="2000" dirty="0" err="1"/>
              <a:t>Dentritas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dirty="0"/>
              <a:t>Como se ve en la figura hay diferentes tipos.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EC0874-80D7-CEF2-85E7-9B038468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32" y="2822094"/>
            <a:ext cx="5019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E2AE-CE00-1DA9-DA60-04FB22F4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24D6-2108-40E8-A820-F18E184B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(NEURONAS y células de glía)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C8727-DE72-9142-284A-F4B929F5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9092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Las células de glía son células cuya función es dar apoyo a las neuronas, cumpliendo funciones que estas no pueden hacer debido a su alta especialización.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10CA371-81EB-ACB0-7091-F45AA1E69D21}"/>
              </a:ext>
            </a:extLst>
          </p:cNvPr>
          <p:cNvSpPr txBox="1">
            <a:spLocks/>
          </p:cNvSpPr>
          <p:nvPr/>
        </p:nvSpPr>
        <p:spPr>
          <a:xfrm>
            <a:off x="581193" y="3052803"/>
            <a:ext cx="11029614" cy="3103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Se dividen en:</a:t>
            </a:r>
          </a:p>
          <a:p>
            <a:pPr algn="just"/>
            <a:r>
              <a:rPr lang="es-ES" sz="2000" b="1" dirty="0"/>
              <a:t>Astrocitos: </a:t>
            </a:r>
            <a:r>
              <a:rPr lang="es-ES" sz="2000" dirty="0"/>
              <a:t>Cumplen las funciones más complejas, desde dar soporte mecánico a las neuronas hasta limpiar el entorno. Lo más importante es que proporcionan nutrientes a las neuronas.</a:t>
            </a:r>
            <a:endParaRPr lang="es-ES" sz="2000" b="1" dirty="0"/>
          </a:p>
          <a:p>
            <a:pPr algn="just"/>
            <a:r>
              <a:rPr lang="es-ES" sz="2000" b="1" dirty="0"/>
              <a:t>Células </a:t>
            </a:r>
            <a:r>
              <a:rPr lang="es-ES" sz="2000" b="1" dirty="0" err="1"/>
              <a:t>microguiales</a:t>
            </a:r>
            <a:r>
              <a:rPr lang="es-ES" sz="2000" b="1" dirty="0"/>
              <a:t>: </a:t>
            </a:r>
            <a:r>
              <a:rPr lang="es-ES" sz="2000" dirty="0"/>
              <a:t>Son los anticuerpos de las neuronas, parecidos a los macrófagos.</a:t>
            </a:r>
            <a:endParaRPr lang="es-ES" sz="2000" b="1" dirty="0"/>
          </a:p>
          <a:p>
            <a:pPr algn="just"/>
            <a:r>
              <a:rPr lang="es-ES" sz="2000" b="1" dirty="0" err="1"/>
              <a:t>Oligodendrozitos</a:t>
            </a:r>
            <a:r>
              <a:rPr lang="es-ES" sz="2000" b="1" dirty="0"/>
              <a:t>: </a:t>
            </a:r>
            <a:r>
              <a:rPr lang="es-ES" sz="2000" dirty="0"/>
              <a:t>Tiene una función estructural. Envuelven el axón formando cápsulas de mielina, las cuales aceleran la propagación del impulso nervioso.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5070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EBE3-CD7A-5D95-3A24-CE147B2E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9198D-CC6D-C23C-EAFF-7DE289DE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(SINÁPSIS Y CANALES DE 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F8456-E53C-9500-26A9-2BFB7ACE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5514807" cy="440504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espacio donde el axón conecta con las dendritas de otra neurona se le llama sinapsis. Hay dos tipos de sinapsis:</a:t>
            </a:r>
          </a:p>
          <a:p>
            <a:pPr algn="just"/>
            <a:r>
              <a:rPr lang="es-ES" sz="2000" b="1" dirty="0"/>
              <a:t>Eléctrica:</a:t>
            </a:r>
            <a:r>
              <a:rPr lang="es-ES" sz="2000" dirty="0"/>
              <a:t> En esta sinapsis el axón conecta físicamente con las dendritas y transmite el impulso eléctrico.</a:t>
            </a:r>
          </a:p>
          <a:p>
            <a:pPr algn="just"/>
            <a:r>
              <a:rPr lang="es-ES" sz="2000" b="1" dirty="0"/>
              <a:t>Química: </a:t>
            </a:r>
            <a:r>
              <a:rPr lang="es-ES" sz="2000" dirty="0"/>
              <a:t>En esta sinapsis el axón no conecta físicamente con las dendritas, transmitiendo el impulso nervioso mediante neurotransmisores que viajan a través del espacio de la sinapsis.</a:t>
            </a:r>
            <a:endParaRPr lang="es-ES" sz="2000" b="1" dirty="0"/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85EF08-4CBF-BB79-F97E-9767510B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81" y="1538287"/>
            <a:ext cx="5077125" cy="48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07C3-1641-E035-64BE-7B7307A2E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6522-E993-4B2C-B3E3-E7894FB3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(SINÁPSIS Y CANALES DE 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18F5D-8402-B2CA-1307-F92851EE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5514807" cy="440504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Los pasos de la sinapsis química son los siguientes:</a:t>
            </a:r>
          </a:p>
          <a:p>
            <a:pPr algn="just"/>
            <a:r>
              <a:rPr lang="es-ES" sz="2000" dirty="0"/>
              <a:t>Llegada del potencial de acción.</a:t>
            </a:r>
          </a:p>
          <a:p>
            <a:pPr algn="just"/>
            <a:r>
              <a:rPr lang="es-ES" sz="2000" dirty="0"/>
              <a:t>Liberación de neurotransmisores.</a:t>
            </a:r>
          </a:p>
          <a:p>
            <a:pPr algn="just"/>
            <a:r>
              <a:rPr lang="es-ES" sz="2000" dirty="0"/>
              <a:t>Unión de receptores.</a:t>
            </a:r>
          </a:p>
          <a:p>
            <a:pPr algn="just"/>
            <a:r>
              <a:rPr lang="es-ES" sz="2000" dirty="0"/>
              <a:t>Cambios en la carga eléctrica.</a:t>
            </a:r>
          </a:p>
          <a:p>
            <a:pPr algn="just"/>
            <a:r>
              <a:rPr lang="es-ES" sz="2000" dirty="0"/>
              <a:t>Generación del impulso.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11A8E6-E75D-699A-5EE9-6451CA25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81" y="1538287"/>
            <a:ext cx="5077125" cy="48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1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3733-FC8D-0C3E-0D79-570148BA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Esquema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2429D-80D1-589A-EA7F-E7CE049E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/>
              <a:t>Definición de BCI</a:t>
            </a:r>
          </a:p>
          <a:p>
            <a:r>
              <a:rPr lang="es-ES" sz="2400" b="1" dirty="0"/>
              <a:t>Funcionamiento de un BCI</a:t>
            </a:r>
          </a:p>
          <a:p>
            <a:r>
              <a:rPr lang="es-ES" sz="2400" b="1" dirty="0"/>
              <a:t>Vulnerabilidades y ataques en un BCI</a:t>
            </a:r>
          </a:p>
          <a:p>
            <a:r>
              <a:rPr lang="es-ES" sz="2400" b="1" dirty="0"/>
              <a:t>Neurobiología</a:t>
            </a:r>
          </a:p>
          <a:p>
            <a:r>
              <a:rPr lang="es-ES" sz="2400" b="1" dirty="0"/>
              <a:t>Procesos cognitivos</a:t>
            </a:r>
          </a:p>
        </p:txBody>
      </p:sp>
    </p:spTree>
    <p:extLst>
      <p:ext uri="{BB962C8B-B14F-4D97-AF65-F5344CB8AC3E}">
        <p14:creationId xmlns:p14="http://schemas.microsoft.com/office/powerpoint/2010/main" val="234073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A0203-BBD8-F26D-20D0-E6415B2D9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C494-013E-2A4E-DB7F-6A33C80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(SINÁPSIS Y CANALES DE 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E4722-5343-94C8-C13F-569DA855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5514807" cy="440504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Los pasos de la sinapsis química son los siguientes:</a:t>
            </a:r>
          </a:p>
          <a:p>
            <a:pPr algn="just"/>
            <a:r>
              <a:rPr lang="es-ES" sz="2000" dirty="0"/>
              <a:t>Llegada del potencial de acción.</a:t>
            </a:r>
          </a:p>
          <a:p>
            <a:pPr algn="just"/>
            <a:r>
              <a:rPr lang="es-ES" sz="2000" dirty="0"/>
              <a:t>Liberación de neurotransmisores.</a:t>
            </a:r>
          </a:p>
          <a:p>
            <a:pPr algn="just"/>
            <a:r>
              <a:rPr lang="es-ES" sz="2000" dirty="0"/>
              <a:t>Unión de receptores.</a:t>
            </a:r>
          </a:p>
          <a:p>
            <a:pPr algn="just"/>
            <a:r>
              <a:rPr lang="es-ES" sz="2000" dirty="0"/>
              <a:t>Cambios en la carga eléctrica.</a:t>
            </a:r>
          </a:p>
          <a:p>
            <a:pPr algn="just"/>
            <a:r>
              <a:rPr lang="es-ES" sz="2000" dirty="0"/>
              <a:t>Generación del impulso.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784E04-204D-3D22-85CB-BC7EEC98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81" y="1538287"/>
            <a:ext cx="5077125" cy="48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08FD3-AF41-C8B6-5B76-A7BD2E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 COGNITIVOS</a:t>
            </a:r>
            <a:br>
              <a:rPr lang="es-ES" dirty="0"/>
            </a:br>
            <a:r>
              <a:rPr lang="es-ES" dirty="0"/>
              <a:t>(Miedo y ansiedad)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D1F72F7-22A7-BBBD-AAE9-16DF428D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187171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miedo y la ansiedad sirven como señales de alerta ante peligros potenciales o conflictos, incitando a una respuesta apropiada.</a:t>
            </a:r>
          </a:p>
          <a:p>
            <a:pPr algn="just"/>
            <a:r>
              <a:rPr lang="es-ES" sz="2000" b="1" dirty="0"/>
              <a:t>Miedo: </a:t>
            </a:r>
            <a:r>
              <a:rPr lang="es-ES" sz="2000" dirty="0"/>
              <a:t> Se presenta ante una amenaza externa conocida.</a:t>
            </a:r>
          </a:p>
          <a:p>
            <a:pPr algn="just"/>
            <a:r>
              <a:rPr lang="es-ES" sz="2000" b="1" dirty="0"/>
              <a:t>Ansiedad:</a:t>
            </a:r>
            <a:r>
              <a:rPr lang="es-ES" sz="2000" dirty="0"/>
              <a:t> Se presenta antes amenazas desconocidas o internas.</a:t>
            </a:r>
            <a:endParaRPr lang="es-ES" sz="2000" b="1" dirty="0"/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AA62665-C85A-13DE-2FA8-6FCF4BE5F80A}"/>
              </a:ext>
            </a:extLst>
          </p:cNvPr>
          <p:cNvSpPr txBox="1">
            <a:spLocks/>
          </p:cNvSpPr>
          <p:nvPr/>
        </p:nvSpPr>
        <p:spPr>
          <a:xfrm>
            <a:off x="581193" y="3929920"/>
            <a:ext cx="11029615" cy="2455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La amígdala forma un papel fundamental en estas sensaciones. Lesiones en esta parte del organismo impiden reacciones físicas a amenazas y la estimulación eléctrica provoca respuestas de miedo.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El neurotransmisor GABA desempeña un papel importante en la regulación de la ansiedad, gracias a su función inhibitoria que ayuda a calmar la hiperactividad neuronal asociada con la ansiedad.</a:t>
            </a:r>
          </a:p>
        </p:txBody>
      </p:sp>
    </p:spTree>
    <p:extLst>
      <p:ext uri="{BB962C8B-B14F-4D97-AF65-F5344CB8AC3E}">
        <p14:creationId xmlns:p14="http://schemas.microsoft.com/office/powerpoint/2010/main" val="90026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D550-C1FD-041A-AE8E-80D0775D4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AD725-7D98-D978-DCC1-98B79D79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 COGNITIVOS</a:t>
            </a:r>
            <a:br>
              <a:rPr lang="es-ES" dirty="0"/>
            </a:br>
            <a:r>
              <a:rPr lang="es-ES" dirty="0"/>
              <a:t>(Aprendizaje y memoria)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0FBCD4-F9C1-681B-76E5-7876DDAE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118872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aprendizaje permite retener información, emociones y expresiones, adaptando la estructura celular para representar mejor nuestras experiencias. Por otro lado, la memoria es la presencia duradera de esas experiencias.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7D184-D6D0-7062-7353-95F9EE395F21}"/>
              </a:ext>
            </a:extLst>
          </p:cNvPr>
          <p:cNvSpPr txBox="1">
            <a:spLocks/>
          </p:cNvSpPr>
          <p:nvPr/>
        </p:nvSpPr>
        <p:spPr>
          <a:xfrm>
            <a:off x="581193" y="3259423"/>
            <a:ext cx="5514808" cy="3261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Tipos de memoria:</a:t>
            </a:r>
          </a:p>
          <a:p>
            <a:pPr algn="just"/>
            <a:r>
              <a:rPr lang="es-ES" sz="2000" dirty="0"/>
              <a:t>Memoria a corto plazo</a:t>
            </a:r>
          </a:p>
          <a:p>
            <a:pPr algn="just"/>
            <a:r>
              <a:rPr lang="es-ES" sz="2000" dirty="0"/>
              <a:t>Memoria de trabajo</a:t>
            </a:r>
          </a:p>
          <a:p>
            <a:pPr algn="just"/>
            <a:r>
              <a:rPr lang="es-ES" sz="2000" dirty="0"/>
              <a:t>Memoria a largo plazo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BEC0A08-35EF-BD83-1928-A7FF753577B2}"/>
              </a:ext>
            </a:extLst>
          </p:cNvPr>
          <p:cNvSpPr txBox="1">
            <a:spLocks/>
          </p:cNvSpPr>
          <p:nvPr/>
        </p:nvSpPr>
        <p:spPr>
          <a:xfrm>
            <a:off x="6095999" y="3259423"/>
            <a:ext cx="5514808" cy="3261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Estructuras relacionadas:</a:t>
            </a:r>
          </a:p>
          <a:p>
            <a:pPr algn="just"/>
            <a:r>
              <a:rPr lang="es-ES" sz="2000" dirty="0"/>
              <a:t>Corteza prefrontal: corto plazo y trabajo.</a:t>
            </a:r>
          </a:p>
          <a:p>
            <a:pPr algn="just"/>
            <a:r>
              <a:rPr lang="es-ES" sz="2000" dirty="0"/>
              <a:t>Hipocampo: largo plazo</a:t>
            </a:r>
          </a:p>
          <a:p>
            <a:pPr marL="0" indent="0" algn="just">
              <a:buNone/>
            </a:pPr>
            <a:r>
              <a:rPr lang="es-ES" sz="2000" dirty="0"/>
              <a:t>El hipocampo se divide a su vez en áreas CA1, CA2, CA3.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523220B-0C3E-E315-32B8-FE56C21CD60B}"/>
              </a:ext>
            </a:extLst>
          </p:cNvPr>
          <p:cNvSpPr txBox="1">
            <a:spLocks/>
          </p:cNvSpPr>
          <p:nvPr/>
        </p:nvSpPr>
        <p:spPr>
          <a:xfrm>
            <a:off x="581192" y="5561484"/>
            <a:ext cx="11029615" cy="1188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El aprendizaje se facilita a través de la potenciación a largo plazo (LTP), un mecanismo que permite fortalecer las sinapsis. </a:t>
            </a:r>
          </a:p>
        </p:txBody>
      </p:sp>
    </p:spTree>
    <p:extLst>
      <p:ext uri="{BB962C8B-B14F-4D97-AF65-F5344CB8AC3E}">
        <p14:creationId xmlns:p14="http://schemas.microsoft.com/office/powerpoint/2010/main" val="111251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8D40-AEF2-349C-4A5C-B5BE9EFD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Definición de </a:t>
            </a:r>
            <a:r>
              <a:rPr lang="es-ES" sz="4000" dirty="0" err="1"/>
              <a:t>bci</a:t>
            </a:r>
            <a:br>
              <a:rPr lang="es-ES" sz="4000" dirty="0"/>
            </a:br>
            <a:r>
              <a:rPr lang="es-ES" sz="4000" dirty="0"/>
              <a:t>(</a:t>
            </a:r>
            <a:r>
              <a:rPr lang="es-ES" sz="4000" dirty="0" err="1"/>
              <a:t>brain-computer</a:t>
            </a:r>
            <a:r>
              <a:rPr lang="es-ES" sz="4000" dirty="0"/>
              <a:t> interface)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63EB0-C043-8729-57AE-900C48E6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71372"/>
          </a:xfrm>
        </p:spPr>
        <p:txBody>
          <a:bodyPr anchor="t">
            <a:normAutofit/>
          </a:bodyPr>
          <a:lstStyle/>
          <a:p>
            <a:pPr algn="just"/>
            <a:r>
              <a:rPr lang="es-ES" sz="2000" dirty="0"/>
              <a:t>Sistema que adquiere y procesa la actividad cerebral del usuario para realizar acciones específicas en dispositivos externos.</a:t>
            </a:r>
          </a:p>
          <a:p>
            <a:pPr algn="just"/>
            <a:r>
              <a:rPr lang="es-ES" sz="2000" dirty="0"/>
              <a:t>Surgieron en 1970.</a:t>
            </a:r>
          </a:p>
          <a:p>
            <a:pPr algn="just"/>
            <a:r>
              <a:rPr lang="es-ES" sz="2000" dirty="0"/>
              <a:t>Permiten tanto registro de actividad como estimulación.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C9B09B-762F-CCED-373C-F2AAD52B2267}"/>
              </a:ext>
            </a:extLst>
          </p:cNvPr>
          <p:cNvSpPr txBox="1">
            <a:spLocks/>
          </p:cNvSpPr>
          <p:nvPr/>
        </p:nvSpPr>
        <p:spPr>
          <a:xfrm>
            <a:off x="581192" y="4331941"/>
            <a:ext cx="11029615" cy="2188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b="1" dirty="0"/>
              <a:t>Ejemplos:</a:t>
            </a:r>
          </a:p>
          <a:p>
            <a:pPr algn="just"/>
            <a:r>
              <a:rPr lang="es-ES" sz="1800" dirty="0" err="1"/>
              <a:t>Neuralink</a:t>
            </a:r>
            <a:endParaRPr lang="es-ES" sz="1800" dirty="0"/>
          </a:p>
          <a:p>
            <a:pPr algn="just"/>
            <a:r>
              <a:rPr lang="es-ES" sz="1800" dirty="0"/>
              <a:t>Medtronic DBS</a:t>
            </a:r>
          </a:p>
          <a:p>
            <a:pPr algn="just"/>
            <a:r>
              <a:rPr lang="es-ES" sz="1800" dirty="0" err="1"/>
              <a:t>NeuroPace</a:t>
            </a:r>
            <a:r>
              <a:rPr lang="es-ES" sz="1800" dirty="0"/>
              <a:t> RNS 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01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21B3-7F89-A5DF-E494-AAE914D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700" dirty="0"/>
              <a:t>FUNCIONAMIENTO</a:t>
            </a:r>
            <a:br>
              <a:rPr lang="es-ES" sz="2700" dirty="0"/>
            </a:br>
            <a:r>
              <a:rPr lang="es-ES" sz="2700" dirty="0"/>
              <a:t>BCI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1647E06-16DE-5632-07CD-6C7EEE0F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18" y="1030188"/>
            <a:ext cx="6651625" cy="361293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12E08D-5336-AECE-B546-4C867341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El ciclo BCI se puede ver como un conjunto de cinco pasos, que depende de qué se intente hacer (adquirir o estimular), se pueden recorrer en sentido horario o </a:t>
            </a:r>
            <a:r>
              <a:rPr lang="es-ES" sz="2000" dirty="0" err="1"/>
              <a:t>antihorari</a:t>
            </a:r>
            <a:r>
              <a:rPr lang="es-ES" sz="2000" dirty="0"/>
              <a:t>.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2FB145AC-6FBD-D1FC-259E-583B30B0B1C5}"/>
              </a:ext>
            </a:extLst>
          </p:cNvPr>
          <p:cNvSpPr txBox="1">
            <a:spLocks/>
          </p:cNvSpPr>
          <p:nvPr/>
        </p:nvSpPr>
        <p:spPr>
          <a:xfrm>
            <a:off x="4367995" y="4916774"/>
            <a:ext cx="7056148" cy="1513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Sentido horario - Adquisición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Sentido antihorario - Estimulación</a:t>
            </a:r>
          </a:p>
        </p:txBody>
      </p:sp>
    </p:spTree>
    <p:extLst>
      <p:ext uri="{BB962C8B-B14F-4D97-AF65-F5344CB8AC3E}">
        <p14:creationId xmlns:p14="http://schemas.microsoft.com/office/powerpoint/2010/main" val="36224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F7AD-FA77-1D6C-89D5-8AA396C6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E4AA3-6F8A-27FD-8F73-8244D006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VULNERABILIDADES y ataques en un </a:t>
            </a:r>
            <a:r>
              <a:rPr lang="es-ES" sz="4000" dirty="0" err="1"/>
              <a:t>bci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885E9-5A71-1B4C-E637-7D581098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328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Para que un BCI sea seguro, se busca:</a:t>
            </a:r>
          </a:p>
          <a:p>
            <a:r>
              <a:rPr lang="es-ES" sz="2000" b="1" dirty="0"/>
              <a:t>Integridad:</a:t>
            </a:r>
            <a:r>
              <a:rPr lang="es-ES" sz="2000" dirty="0"/>
              <a:t> Protección contra la modificación o destrucción de información no autorizada</a:t>
            </a:r>
            <a:endParaRPr lang="es-ES" sz="2000" b="1" dirty="0"/>
          </a:p>
          <a:p>
            <a:r>
              <a:rPr lang="es-ES" sz="2000" b="1" dirty="0"/>
              <a:t>Confidencialidad: </a:t>
            </a:r>
            <a:r>
              <a:rPr lang="es-ES" sz="2000" dirty="0"/>
              <a:t>Preservación de las restricciones de autorización y de divulgación.</a:t>
            </a:r>
          </a:p>
          <a:p>
            <a:r>
              <a:rPr lang="es-ES" sz="2000" b="1" dirty="0"/>
              <a:t>Disponibilidad:</a:t>
            </a:r>
            <a:r>
              <a:rPr lang="es-ES" sz="2000" dirty="0"/>
              <a:t> Accesibilidad  de  los  datos  e  información  bajo  la  demanda  de  la  persona autorizada.</a:t>
            </a:r>
            <a:endParaRPr lang="es-ES" sz="2000" b="1" dirty="0"/>
          </a:p>
          <a:p>
            <a:r>
              <a:rPr lang="es-ES" sz="2000" b="1" dirty="0"/>
              <a:t>Seguridad:</a:t>
            </a:r>
            <a:r>
              <a:rPr lang="es-ES" sz="2000" dirty="0"/>
              <a:t> Protección contra la integridad física y mental.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2507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19935-10F3-13B0-8FE5-18D194AD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(FLOODING)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C9ABA-23F5-B9C7-45EE-0EBB23F6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Neuronal </a:t>
            </a:r>
            <a:r>
              <a:rPr lang="es-ES" sz="1800" dirty="0" err="1"/>
              <a:t>Flooding</a:t>
            </a:r>
            <a:r>
              <a:rPr lang="es-ES" sz="1800" dirty="0"/>
              <a:t> consiste en estimular simultáneamente un gran número de neuronas.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7F54E13B-0E41-F929-E090-4BEE4CB0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407994"/>
            <a:ext cx="6651625" cy="4202350"/>
          </a:xfrm>
        </p:spPr>
      </p:pic>
    </p:spTree>
    <p:extLst>
      <p:ext uri="{BB962C8B-B14F-4D97-AF65-F5344CB8AC3E}">
        <p14:creationId xmlns:p14="http://schemas.microsoft.com/office/powerpoint/2010/main" val="229389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D4BA8-C7E5-B36E-0A34-1155F1BD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24F29-6BF7-6656-E369-779C877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(JAMMING)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76FA50-6CD6-D348-EBA5-D827138E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Jamming</a:t>
            </a:r>
            <a:r>
              <a:rPr lang="es-ES" sz="1800" dirty="0"/>
              <a:t> consiste en inhibir un conjunto de neuronas durante un periodo de tiempo determinado.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C3F62966-2EF6-0780-3216-1859C0420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391595"/>
            <a:ext cx="6651625" cy="4235148"/>
          </a:xfrm>
        </p:spPr>
      </p:pic>
    </p:spTree>
    <p:extLst>
      <p:ext uri="{BB962C8B-B14F-4D97-AF65-F5344CB8AC3E}">
        <p14:creationId xmlns:p14="http://schemas.microsoft.com/office/powerpoint/2010/main" val="9439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3854-845C-BBB0-E93B-CBEAE7E4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853D-B392-C1E9-DF6F-8281BA11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(SCANNING)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FD9D3-BE43-DD4C-E172-ED67553E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Scanning</a:t>
            </a:r>
            <a:r>
              <a:rPr lang="es-ES" sz="1800" dirty="0"/>
              <a:t> consiste en estimular individualmente cada neurona de un conjunto en un instante de tiempo, de forma consecutiva.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1B26EE5A-D2E0-41EB-E410-BB8B742C1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517839"/>
            <a:ext cx="6651625" cy="3982660"/>
          </a:xfrm>
        </p:spPr>
      </p:pic>
    </p:spTree>
    <p:extLst>
      <p:ext uri="{BB962C8B-B14F-4D97-AF65-F5344CB8AC3E}">
        <p14:creationId xmlns:p14="http://schemas.microsoft.com/office/powerpoint/2010/main" val="5314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DC4F3-B47E-82C9-BA26-6D7B787D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39799-80C4-5959-CB62-1DA98E94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(FORWARDING)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1F8CC9-BE09-11E0-3F89-473C97D6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Neuronal Selective </a:t>
            </a:r>
            <a:r>
              <a:rPr lang="es-ES" sz="1800" dirty="0" err="1"/>
              <a:t>Forwarding</a:t>
            </a:r>
            <a:r>
              <a:rPr lang="es-ES" sz="1800" dirty="0"/>
              <a:t> consiste en cambiar el comportamiento de las neuronas durante un intervalo de tiempo.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9F76A3B9-282F-76D6-358A-172489EAF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5" y="1179513"/>
            <a:ext cx="6264621" cy="4659312"/>
          </a:xfrm>
        </p:spPr>
      </p:pic>
    </p:spTree>
    <p:extLst>
      <p:ext uri="{BB962C8B-B14F-4D97-AF65-F5344CB8AC3E}">
        <p14:creationId xmlns:p14="http://schemas.microsoft.com/office/powerpoint/2010/main" val="35638003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1076</Words>
  <Application>Microsoft Office PowerPoint</Application>
  <PresentationFormat>Panorámica</PresentationFormat>
  <Paragraphs>99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RESUMEN DE LOS BCI</vt:lpstr>
      <vt:lpstr>Esquema</vt:lpstr>
      <vt:lpstr>Definición de bci (brain-computer interface)</vt:lpstr>
      <vt:lpstr>FUNCIONAMIENTO BCI</vt:lpstr>
      <vt:lpstr>VULNERABILIDADES y ataques en un bci</vt:lpstr>
      <vt:lpstr>VULNERABILIDADES Y ATAQUES EN UN BCI (FLOODING)</vt:lpstr>
      <vt:lpstr>VULNERABILIDADES Y ATAQUES EN UN BCI (JAMMING)</vt:lpstr>
      <vt:lpstr>VULNERABILIDADES Y ATAQUES EN UN BCI (SCANNING)</vt:lpstr>
      <vt:lpstr>VULNERABILIDADES Y ATAQUES EN UN BCI (FORWARDING)</vt:lpstr>
      <vt:lpstr>VULNERABILIDADES Y ATAQUES EN UN BCI (spoofing)</vt:lpstr>
      <vt:lpstr>VULNERABILIDADES Y ATAQUES EN UN BCI (sybil)</vt:lpstr>
      <vt:lpstr>VULNERABILIDADES Y ATAQUES EN UN BCI (SINKHOLE)</vt:lpstr>
      <vt:lpstr>VULNERABILIDADES Y ATAQUES EN UN BCI (nonce)</vt:lpstr>
      <vt:lpstr>VULNERABILIDADES Y ATAQUES EN UN BCI (consecuencias)</vt:lpstr>
      <vt:lpstr>Neurobiología (cerebro)</vt:lpstr>
      <vt:lpstr>Neurobiología (NEURONAS y células de glía)</vt:lpstr>
      <vt:lpstr>Neurobiología (NEURONAS y células de glía)</vt:lpstr>
      <vt:lpstr>Neurobiología (SINÁPSIS Y CANALES DE IONES)</vt:lpstr>
      <vt:lpstr>Neurobiología (SINÁPSIS Y CANALES DE IONES)</vt:lpstr>
      <vt:lpstr>Neurobiología (SINÁPSIS Y CANALES DE IONES)</vt:lpstr>
      <vt:lpstr>PROCESOS COGNITIVOS (Miedo y ansiedad)</vt:lpstr>
      <vt:lpstr>PROCESOS COGNITIVOS (Aprendizaje y memoria)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LUIS SERRADILLA TORMOS</dc:creator>
  <cp:lastModifiedBy>JUAN LUIS SERRADILLA TORMOS</cp:lastModifiedBy>
  <cp:revision>2</cp:revision>
  <dcterms:created xsi:type="dcterms:W3CDTF">2025-02-02T18:53:44Z</dcterms:created>
  <dcterms:modified xsi:type="dcterms:W3CDTF">2025-02-02T21:27:27Z</dcterms:modified>
</cp:coreProperties>
</file>