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76" r:id="rId20"/>
    <p:sldId id="277" r:id="rId21"/>
    <p:sldId id="269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7C4D307F-B13D-42E7-9754-32E305BDB6A4}">
          <p14:sldIdLst>
            <p14:sldId id="256"/>
          </p14:sldIdLst>
        </p14:section>
        <p14:section name="ÍNDICE" id="{988F482F-684A-49B9-BEC6-E42FBF45BEE1}">
          <p14:sldIdLst>
            <p14:sldId id="257"/>
          </p14:sldIdLst>
        </p14:section>
        <p14:section name="REQUISITOS" id="{98EA79AD-FC9B-4F68-8216-65E06DE943E1}">
          <p14:sldIdLst>
            <p14:sldId id="258"/>
            <p14:sldId id="259"/>
            <p14:sldId id="260"/>
            <p14:sldId id="261"/>
          </p14:sldIdLst>
        </p14:section>
        <p14:section name="DISEÑO LÓGICO" id="{204F5341-815C-46AB-A62C-EBE38B3D4903}">
          <p14:sldIdLst>
            <p14:sldId id="271"/>
            <p14:sldId id="272"/>
            <p14:sldId id="273"/>
            <p14:sldId id="274"/>
            <p14:sldId id="275"/>
          </p14:sldIdLst>
        </p14:section>
        <p14:section name="DISEÑO FÍSICO" id="{6EFF6613-0EFA-48F5-A6F9-320FC11BA489}">
          <p14:sldIdLst>
            <p14:sldId id="262"/>
            <p14:sldId id="264"/>
            <p14:sldId id="263"/>
            <p14:sldId id="265"/>
            <p14:sldId id="266"/>
            <p14:sldId id="267"/>
            <p14:sldId id="268"/>
          </p14:sldIdLst>
        </p14:section>
        <p14:section name="VALIDACIÓN" id="{5D49A2B2-C5B5-4D14-BBFB-E8B8BD3A6CAA}">
          <p14:sldIdLst>
            <p14:sldId id="276"/>
            <p14:sldId id="277"/>
          </p14:sldIdLst>
        </p14:section>
        <p14:section name="PRESUPUESTO" id="{78AF5875-7F5A-4098-9CA6-FB74B869B9E5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A4CF3-9014-4E53-B45C-0989CEF2DF6A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C306-2736-4D1A-BE74-D281DFE6E0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65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DD8-CC96-4BAB-B7F9-1F9EB604CBA3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55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E57-55CD-484C-BCD9-D3A838D12ACE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A852-09C6-4F19-AF44-B5784EB49D64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12DF-1E7C-4F54-84D5-0AB28BF5593A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3743-79F5-4998-9BAD-A555C923C473}" type="datetime1">
              <a:rPr lang="es-ES" smtClean="0"/>
              <a:t>26/05/2021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B6E2-8DA2-4AA0-8BB4-211E9D869245}" type="datetime1">
              <a:rPr lang="es-ES" smtClean="0"/>
              <a:t>26/05/2021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14CC-19E2-46E7-AA8D-39C6BD0960A3}" type="datetime1">
              <a:rPr lang="es-ES" smtClean="0"/>
              <a:t>26/05/2021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7609-4F0B-44E9-B758-BCE18143787E}" type="datetime1">
              <a:rPr lang="es-ES" smtClean="0"/>
              <a:t>26/05/2021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A603-8A9D-4179-A90E-CA106391E5FD}" type="datetime1">
              <a:rPr lang="es-ES" smtClean="0"/>
              <a:t>26/05/2021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5258-D657-4059-BED1-37528AFBC412}" type="datetime1">
              <a:rPr lang="es-ES" smtClean="0"/>
              <a:t>26/05/2021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6A8-9F36-4A51-A8B4-1399D1D98A0E}" type="datetime1">
              <a:rPr lang="es-ES" smtClean="0"/>
              <a:t>26/05/2021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88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C50617E-60C0-49BC-9602-E384D7ECFF0E}" type="datetime1">
              <a:rPr lang="es-ES" smtClean="0"/>
              <a:t>26/05/2021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3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www.berenguela.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6FD8F8-20ED-40EA-9F80-35A7FF09F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DISEÑO DE LA RED DE UN I.E.S.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6438B-4894-4A56-BF57-3A46C1D2F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69568"/>
          </a:xfrm>
        </p:spPr>
        <p:txBody>
          <a:bodyPr>
            <a:normAutofit/>
          </a:bodyPr>
          <a:lstStyle/>
          <a:p>
            <a:r>
              <a:rPr lang="es-ES" sz="2200"/>
              <a:t>Diseño y Gestión de Redes</a:t>
            </a:r>
          </a:p>
          <a:p>
            <a:r>
              <a:rPr lang="es-ES" sz="2200"/>
              <a:t>Juan Manuel Porrero Almansa</a:t>
            </a:r>
          </a:p>
          <a:p>
            <a:r>
              <a:rPr lang="es-ES" sz="2200"/>
              <a:t>Alonso Díaz Sobrino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24" name="Gráfico 2">
            <a:extLst>
              <a:ext uri="{FF2B5EF4-FFF2-40B4-BE49-F238E27FC236}">
                <a16:creationId xmlns:a16="http://schemas.microsoft.com/office/drawing/2014/main" id="{38B16FF6-A6DD-425C-90E2-CA84ED126C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236" y="2983053"/>
            <a:ext cx="1266728" cy="844882"/>
          </a:xfrm>
          <a:prstGeom prst="rect">
            <a:avLst/>
          </a:prstGeom>
        </p:spPr>
      </p:pic>
      <p:pic>
        <p:nvPicPr>
          <p:cNvPr id="1030" name="Picture 6" descr="Importancia de las redes de computadoras">
            <a:extLst>
              <a:ext uri="{FF2B5EF4-FFF2-40B4-BE49-F238E27FC236}">
                <a16:creationId xmlns:a16="http://schemas.microsoft.com/office/drawing/2014/main" id="{D2A81E9C-4503-4429-B485-13A4BBF0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83" y="748145"/>
            <a:ext cx="6246660" cy="50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365F47-867F-4D90-9BAE-FC5A8013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B50A-D007-4A04-BAAA-589BF40C90C9}" type="datetime1">
              <a:rPr lang="es-ES" smtClean="0"/>
              <a:t>26/05/2021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9980C-98B7-4A96-866F-29A6B518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dirty="0"/>
              <a:t>2. </a:t>
            </a:r>
            <a:r>
              <a:rPr lang="es-ES" sz="4000" b="1"/>
              <a:t>DISEÑO LÓGICO</a:t>
            </a:r>
            <a:endParaRPr lang="es-ES" sz="4000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228668FF-07E8-493E-B358-61257A16BB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B4542B5-68EA-43EF-AE2A-F4CBF6AA13E5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7930601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2.3. Protocolos de comunicación/enrutado</a:t>
            </a:r>
            <a:endParaRPr lang="es-ES" sz="4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32C829-083B-4133-BBD9-488A180285C6}"/>
              </a:ext>
            </a:extLst>
          </p:cNvPr>
          <p:cNvSpPr txBox="1"/>
          <p:nvPr/>
        </p:nvSpPr>
        <p:spPr>
          <a:xfrm>
            <a:off x="349916" y="2335737"/>
            <a:ext cx="37204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CONMUTACIÓN</a:t>
            </a:r>
          </a:p>
          <a:p>
            <a:endParaRPr lang="es-ES" b="1" dirty="0"/>
          </a:p>
          <a:p>
            <a:pPr algn="ctr"/>
            <a:r>
              <a:rPr lang="es-ES" dirty="0"/>
              <a:t>Protocolo </a:t>
            </a:r>
            <a:r>
              <a:rPr lang="es-ES" b="1" dirty="0"/>
              <a:t>VTP </a:t>
            </a:r>
            <a:r>
              <a:rPr lang="es-ES" dirty="0"/>
              <a:t>(</a:t>
            </a:r>
            <a:r>
              <a:rPr lang="es-ES" sz="18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V</a:t>
            </a:r>
            <a:r>
              <a:rPr lang="es-ES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LAN </a:t>
            </a:r>
            <a:r>
              <a:rPr lang="es-ES" sz="18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T</a:t>
            </a:r>
            <a:r>
              <a:rPr lang="es-ES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RUNK </a:t>
            </a:r>
            <a:r>
              <a:rPr lang="es-ES" sz="18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</a:t>
            </a:r>
            <a:r>
              <a:rPr lang="es-ES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ROTOCOL</a:t>
            </a:r>
            <a:r>
              <a:rPr lang="es-ES" dirty="0"/>
              <a:t>), que nos permite configurar con consistencia las VLANS para que puedan pasar de un switch a otro, gracias al truncamiento.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95A6AC-83F8-44ED-83F9-650B06134910}"/>
              </a:ext>
            </a:extLst>
          </p:cNvPr>
          <p:cNvSpPr txBox="1"/>
          <p:nvPr/>
        </p:nvSpPr>
        <p:spPr>
          <a:xfrm>
            <a:off x="4225356" y="2294844"/>
            <a:ext cx="34396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ENRUTAMIENTO</a:t>
            </a:r>
          </a:p>
          <a:p>
            <a:pPr algn="ctr"/>
            <a:endParaRPr lang="es-ES" b="1" dirty="0"/>
          </a:p>
          <a:p>
            <a:pPr algn="ctr"/>
            <a:r>
              <a:rPr lang="es-ES" dirty="0"/>
              <a:t>Protocolo RIP (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R</a:t>
            </a:r>
            <a:r>
              <a:rPr lang="es-ES" sz="18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outing</a:t>
            </a:r>
            <a:r>
              <a:rPr lang="es-ES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s-ES" sz="18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nformation</a:t>
            </a:r>
            <a:r>
              <a:rPr lang="es-ES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P</a:t>
            </a:r>
            <a:r>
              <a:rPr lang="es-ES" sz="18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rotocol</a:t>
            </a:r>
            <a:r>
              <a:rPr lang="es-ES" dirty="0"/>
              <a:t>), el cual es dinámico y permite a los router y switches alcanzar automáticamente las distintas redes y host. Además, es soportado por la mayoría de fabricantes, rápido y fácil de configurar.</a:t>
            </a:r>
          </a:p>
          <a:p>
            <a:endParaRPr lang="es-ES" dirty="0"/>
          </a:p>
        </p:txBody>
      </p:sp>
      <p:pic>
        <p:nvPicPr>
          <p:cNvPr id="13" name="Imagen 12" descr="Imagen que contiene electrónica, tabla, computadora&#10;&#10;Descripción generada automáticamente">
            <a:extLst>
              <a:ext uri="{FF2B5EF4-FFF2-40B4-BE49-F238E27FC236}">
                <a16:creationId xmlns:a16="http://schemas.microsoft.com/office/drawing/2014/main" id="{7DE6E688-6D2F-4B06-8451-9504FCEBE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06" y="2090575"/>
            <a:ext cx="3620589" cy="36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dirty="0"/>
              <a:t>2. </a:t>
            </a:r>
            <a:r>
              <a:rPr lang="es-ES" sz="4000" b="1"/>
              <a:t>DISEÑO LÓGICO</a:t>
            </a:r>
            <a:endParaRPr lang="es-ES" sz="4000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228668FF-07E8-493E-B358-61257A16BB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B4542B5-68EA-43EF-AE2A-F4CBF6AA13E5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7930601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2.4. Estrategias de seguridad</a:t>
            </a:r>
            <a:endParaRPr lang="es-ES" sz="4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32C829-083B-4133-BBD9-488A180285C6}"/>
              </a:ext>
            </a:extLst>
          </p:cNvPr>
          <p:cNvSpPr txBox="1"/>
          <p:nvPr/>
        </p:nvSpPr>
        <p:spPr>
          <a:xfrm>
            <a:off x="349916" y="2335737"/>
            <a:ext cx="372046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ZONA DESMILITARIZADA (DMZ)</a:t>
            </a:r>
          </a:p>
          <a:p>
            <a:endParaRPr lang="es-ES" b="1" dirty="0"/>
          </a:p>
          <a:p>
            <a:pPr algn="ctr"/>
            <a:r>
              <a:rPr lang="es-ES" dirty="0"/>
              <a:t>Para evitar fallos en cadena producidos en cualquier servidor, vamos a utilizar estas redes perimetrales, que nos permiten </a:t>
            </a:r>
            <a:r>
              <a:rPr lang="es-ES" b="1" dirty="0"/>
              <a:t>externalizar servidores vulnerables a ataques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95A6AC-83F8-44ED-83F9-650B06134910}"/>
              </a:ext>
            </a:extLst>
          </p:cNvPr>
          <p:cNvSpPr txBox="1"/>
          <p:nvPr/>
        </p:nvSpPr>
        <p:spPr>
          <a:xfrm>
            <a:off x="4225356" y="2294844"/>
            <a:ext cx="343967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LISTAS DE CONTROL DE ACCESO</a:t>
            </a:r>
          </a:p>
          <a:p>
            <a:pPr algn="ctr"/>
            <a:endParaRPr lang="es-ES" b="1" dirty="0"/>
          </a:p>
          <a:p>
            <a:pPr algn="ctr"/>
            <a:r>
              <a:rPr lang="es-ES" dirty="0"/>
              <a:t>Nos permiten </a:t>
            </a:r>
            <a:r>
              <a:rPr lang="es-ES" b="1" dirty="0"/>
              <a:t>controlar el tráfico de red</a:t>
            </a:r>
            <a:r>
              <a:rPr lang="es-ES" dirty="0"/>
              <a:t>, es decir, quien se comunica con quién y el tipo de datos que intercambia. Con esto dotamos al instituto de integridad de información</a:t>
            </a:r>
          </a:p>
        </p:txBody>
      </p:sp>
      <p:pic>
        <p:nvPicPr>
          <p:cNvPr id="10" name="Imagen 9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DA01F56E-ACCF-4269-9A47-99AFB14DA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443" y="1791458"/>
            <a:ext cx="1560711" cy="1560711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44CF27EF-0A57-4B1A-A953-94D6C8062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87" y="3145696"/>
            <a:ext cx="4788224" cy="223450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420E61A-0B16-4CE9-B1E1-8071AE59FBD3}"/>
              </a:ext>
            </a:extLst>
          </p:cNvPr>
          <p:cNvSpPr txBox="1"/>
          <p:nvPr/>
        </p:nvSpPr>
        <p:spPr>
          <a:xfrm>
            <a:off x="450000" y="5486001"/>
            <a:ext cx="7650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Grupos restringidos </a:t>
            </a:r>
            <a:r>
              <a:rPr lang="es-ES" dirty="0">
                <a:sym typeface="Wingdings" panose="05000000000000000000" pitchFamily="2" charset="2"/>
              </a:rPr>
              <a:t> alumnos y profesores no podrán acceder a las </a:t>
            </a:r>
          </a:p>
          <a:p>
            <a:r>
              <a:rPr lang="es-ES" dirty="0">
                <a:sym typeface="Wingdings" panose="05000000000000000000" pitchFamily="2" charset="2"/>
              </a:rPr>
              <a:t>cámaras, solo personal administrativo.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94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b="1" dirty="0"/>
              <a:t>3. DISEÑO FÍSICO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124BCE1C-7C36-4CDC-8B53-ACA7CA0562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6301414-E4DE-437C-A175-6C3FB2C05C74}"/>
              </a:ext>
            </a:extLst>
          </p:cNvPr>
          <p:cNvSpPr txBox="1"/>
          <p:nvPr/>
        </p:nvSpPr>
        <p:spPr>
          <a:xfrm>
            <a:off x="953340" y="181567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70B4E1C-F6AE-4AD3-A1E3-7976F9A2860F}"/>
              </a:ext>
            </a:extLst>
          </p:cNvPr>
          <p:cNvSpPr txBox="1"/>
          <p:nvPr/>
        </p:nvSpPr>
        <p:spPr>
          <a:xfrm>
            <a:off x="953340" y="2559614"/>
            <a:ext cx="7541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Utilizaremos un esquema de cableado centralizado que tendrá como núcleo un </a:t>
            </a:r>
            <a:r>
              <a:rPr lang="es-E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switch multicapa o de capa 3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Un RACK con un switch de capa 2 por planta a modo de distribución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Todos los switches de capa 2 conectados directamente al multicapa.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Fibra </a:t>
            </a:r>
            <a:r>
              <a:rPr lang="es-E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multimodo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s-E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8E0D69E-E95C-470E-9D79-4E8733DF68BD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7930601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3.1. Cableado dentro del IES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0997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b="1" dirty="0"/>
              <a:t>3. DISEÑO FÍSICO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13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124BCE1C-7C36-4CDC-8B53-ACA7CA0562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8B6B9D2-FAA3-4C26-BFD3-9E72BE751920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7930601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3.1. Cableado dentro del IES</a:t>
            </a:r>
            <a:endParaRPr lang="es-ES" sz="4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A120FE-5B98-4BF0-A492-95EF74D55B1C}"/>
              </a:ext>
            </a:extLst>
          </p:cNvPr>
          <p:cNvSpPr txBox="1"/>
          <p:nvPr/>
        </p:nvSpPr>
        <p:spPr>
          <a:xfrm>
            <a:off x="5582618" y="1910797"/>
            <a:ext cx="6295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4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Para la capa de acceso utilizaremos un </a:t>
            </a: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medio de cobre de par trenzado no blindado (UTP)</a:t>
            </a:r>
            <a:r>
              <a:rPr lang="es-E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s-ES" sz="2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s-E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Pensando en el futuro, </a:t>
            </a: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UTP Cat 6 </a:t>
            </a:r>
            <a:r>
              <a:rPr lang="es-E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con conectores de Cat 5. Para tener más velocidad, por lo tanto solo tendríamos que sustituir estos conectores.</a:t>
            </a:r>
          </a:p>
          <a:p>
            <a:pPr algn="just"/>
            <a:endParaRPr lang="es-E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Proporcionaremos </a:t>
            </a: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cobertura </a:t>
            </a:r>
            <a:r>
              <a:rPr lang="es-ES" sz="2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WiFi</a:t>
            </a: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utilizando puntos de acceso.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s-ES" sz="2200" b="1" dirty="0"/>
          </a:p>
          <a:p>
            <a:pPr algn="just"/>
            <a:endParaRPr lang="es-ES" sz="2200" b="1" dirty="0"/>
          </a:p>
        </p:txBody>
      </p:sp>
      <p:pic>
        <p:nvPicPr>
          <p:cNvPr id="10" name="Picture 2" descr="Resultado de imagen de utp cat 6">
            <a:extLst>
              <a:ext uri="{FF2B5EF4-FFF2-40B4-BE49-F238E27FC236}">
                <a16:creationId xmlns:a16="http://schemas.microsoft.com/office/drawing/2014/main" id="{4D541ECF-2862-431D-BFF9-204E050C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777"/>
            <a:ext cx="5607072" cy="560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3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b="1" dirty="0"/>
              <a:t>3. DISEÑO FÍSICO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124BCE1C-7C36-4CDC-8B53-ACA7CA0562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pic>
        <p:nvPicPr>
          <p:cNvPr id="7" name="Picture 1748">
            <a:extLst>
              <a:ext uri="{FF2B5EF4-FFF2-40B4-BE49-F238E27FC236}">
                <a16:creationId xmlns:a16="http://schemas.microsoft.com/office/drawing/2014/main" id="{32C42A86-CE63-42C1-BD3B-4EC6097E60A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2005" y="1200157"/>
            <a:ext cx="3439486" cy="5242586"/>
          </a:xfrm>
          <a:prstGeom prst="rect">
            <a:avLst/>
          </a:prstGeom>
        </p:spPr>
      </p:pic>
      <p:pic>
        <p:nvPicPr>
          <p:cNvPr id="9" name="Picture 1766">
            <a:extLst>
              <a:ext uri="{FF2B5EF4-FFF2-40B4-BE49-F238E27FC236}">
                <a16:creationId xmlns:a16="http://schemas.microsoft.com/office/drawing/2014/main" id="{DDAE822F-942C-46E6-A0B7-DCA23F1675D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94967" y="1200156"/>
            <a:ext cx="3732765" cy="5242587"/>
          </a:xfrm>
          <a:prstGeom prst="rect">
            <a:avLst/>
          </a:prstGeom>
        </p:spPr>
      </p:pic>
      <p:pic>
        <p:nvPicPr>
          <p:cNvPr id="10" name="Picture 1783">
            <a:extLst>
              <a:ext uri="{FF2B5EF4-FFF2-40B4-BE49-F238E27FC236}">
                <a16:creationId xmlns:a16="http://schemas.microsoft.com/office/drawing/2014/main" id="{F5EB07AB-C2E1-42D8-AAD1-B5A5BF0511F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181208" y="1233182"/>
            <a:ext cx="3732765" cy="52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b="1" dirty="0"/>
              <a:t>3. DISEÑO FÍSICO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124BCE1C-7C36-4CDC-8B53-ACA7CA0562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BD919E2-EF03-471D-9A8A-1D4D10D4151F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8356123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3.2. Dispositivos de interconexión </a:t>
            </a:r>
            <a:r>
              <a:rPr lang="es-ES" b="1" dirty="0">
                <a:solidFill>
                  <a:schemeClr val="accent6"/>
                </a:solidFill>
              </a:rPr>
              <a:t>CAPA DE ACCESO</a:t>
            </a:r>
            <a:endParaRPr lang="es-ES" sz="4000" b="1" dirty="0">
              <a:solidFill>
                <a:schemeClr val="accent6"/>
              </a:solidFill>
            </a:endParaRPr>
          </a:p>
        </p:txBody>
      </p:sp>
      <p:pic>
        <p:nvPicPr>
          <p:cNvPr id="9" name="Picture 2" descr="Resultado de imagen de Ubiquiti UAP-AC-LR">
            <a:extLst>
              <a:ext uri="{FF2B5EF4-FFF2-40B4-BE49-F238E27FC236}">
                <a16:creationId xmlns:a16="http://schemas.microsoft.com/office/drawing/2014/main" id="{19F4AF7B-15F8-4C13-B910-74EDA49E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618" y="4632960"/>
            <a:ext cx="2296218" cy="21320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194FAF7-DDB9-4123-8FE7-C913C3499F1C}"/>
              </a:ext>
            </a:extLst>
          </p:cNvPr>
          <p:cNvSpPr txBox="1"/>
          <p:nvPr/>
        </p:nvSpPr>
        <p:spPr>
          <a:xfrm>
            <a:off x="717878" y="2273062"/>
            <a:ext cx="5727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Cisco </a:t>
            </a:r>
            <a:r>
              <a:rPr lang="es-ES" sz="2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Catalyst</a:t>
            </a: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serie 2960-S.</a:t>
            </a:r>
            <a:endParaRPr lang="es-ES" sz="2200" b="1" dirty="0">
              <a:solidFill>
                <a:srgbClr val="CC0039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985C69-17C4-4C94-80C1-62A9A709B88C}"/>
              </a:ext>
            </a:extLst>
          </p:cNvPr>
          <p:cNvSpPr txBox="1"/>
          <p:nvPr/>
        </p:nvSpPr>
        <p:spPr>
          <a:xfrm>
            <a:off x="545480" y="2516261"/>
            <a:ext cx="55352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Switch Ethernet 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 capa 2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,  de configuración fija.</a:t>
            </a:r>
          </a:p>
          <a:p>
            <a:pPr algn="just"/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Disponible en 24 y 48 puertos.</a:t>
            </a:r>
          </a:p>
          <a:p>
            <a:pPr algn="just"/>
            <a:endParaRPr lang="es-E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Es barato.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/>
          </a:p>
          <a:p>
            <a:pPr algn="just"/>
            <a:endParaRPr lang="es-ES" sz="2200" b="1" dirty="0"/>
          </a:p>
          <a:p>
            <a:pPr algn="just"/>
            <a:endParaRPr lang="es-ES" sz="22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DEF59B-E59E-4168-9C35-14E29BA39997}"/>
              </a:ext>
            </a:extLst>
          </p:cNvPr>
          <p:cNvSpPr txBox="1"/>
          <p:nvPr/>
        </p:nvSpPr>
        <p:spPr>
          <a:xfrm>
            <a:off x="6464957" y="2244147"/>
            <a:ext cx="5727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Ubiquiti UAP-AC-LR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s-ES" sz="2200" b="1" dirty="0">
              <a:solidFill>
                <a:srgbClr val="CC0039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B01081C-5F14-4065-B66F-0F8FBE9E8CAA}"/>
              </a:ext>
            </a:extLst>
          </p:cNvPr>
          <p:cNvSpPr txBox="1"/>
          <p:nvPr/>
        </p:nvSpPr>
        <p:spPr>
          <a:xfrm>
            <a:off x="6790909" y="2488505"/>
            <a:ext cx="50734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4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Punto de acceso para dotar de cobertura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WiFi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Mejor 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relación calidad-precio.</a:t>
            </a:r>
          </a:p>
          <a:p>
            <a:pPr algn="just"/>
            <a:endParaRPr lang="es-E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Banda simultánea en 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2,4GHz y 5GHz.</a:t>
            </a: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/>
          </a:p>
          <a:p>
            <a:pPr algn="just"/>
            <a:endParaRPr lang="es-ES" sz="2200" b="1" dirty="0"/>
          </a:p>
          <a:p>
            <a:pPr algn="just"/>
            <a:endParaRPr lang="es-ES" sz="2200" b="1" dirty="0"/>
          </a:p>
        </p:txBody>
      </p:sp>
      <p:pic>
        <p:nvPicPr>
          <p:cNvPr id="11268" name="Picture 4" descr="Switch Cisco Catalyst 2960S-48LPS-L - Cisco">
            <a:extLst>
              <a:ext uri="{FF2B5EF4-FFF2-40B4-BE49-F238E27FC236}">
                <a16:creationId xmlns:a16="http://schemas.microsoft.com/office/drawing/2014/main" id="{C22D3A54-B6A6-458A-AC1C-296A68803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83" y="4574030"/>
            <a:ext cx="3761764" cy="17831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b="1" dirty="0"/>
              <a:t>3. DISEÑO FÍSICO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124BCE1C-7C36-4CDC-8B53-ACA7CA0562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832CA74-41E0-4FF7-A719-3AE904CC9A2E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8356123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3.2. Dispositivos de interconexión </a:t>
            </a:r>
            <a:r>
              <a:rPr lang="es-ES" b="1" dirty="0">
                <a:solidFill>
                  <a:schemeClr val="accent6"/>
                </a:solidFill>
              </a:rPr>
              <a:t>CAPA DE DISTRIBUCIÓN</a:t>
            </a:r>
            <a:endParaRPr lang="es-ES" sz="4000" b="1" dirty="0">
              <a:solidFill>
                <a:schemeClr val="accent6"/>
              </a:solidFill>
            </a:endParaRPr>
          </a:p>
        </p:txBody>
      </p:sp>
      <p:pic>
        <p:nvPicPr>
          <p:cNvPr id="9" name="Picture 2" descr="Resultado de imagen de Cisco Catalyst WS-C3850-24T-S">
            <a:extLst>
              <a:ext uri="{FF2B5EF4-FFF2-40B4-BE49-F238E27FC236}">
                <a16:creationId xmlns:a16="http://schemas.microsoft.com/office/drawing/2014/main" id="{05A1A406-9752-4569-B794-0D23C41B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237" y="2028903"/>
            <a:ext cx="3778451" cy="44935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C639515-3143-4676-BCD6-4D7AF66347B6}"/>
              </a:ext>
            </a:extLst>
          </p:cNvPr>
          <p:cNvSpPr txBox="1"/>
          <p:nvPr/>
        </p:nvSpPr>
        <p:spPr>
          <a:xfrm>
            <a:off x="908694" y="2750629"/>
            <a:ext cx="5187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Switches que poseen alto rendimiento, sirvan como </a:t>
            </a: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puntos de conexión</a:t>
            </a: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 los elementos de la capa de acceso.</a:t>
            </a: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Soporte para políticas seguridad y Protocolo de árbol de expansión</a:t>
            </a: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Modelo con </a:t>
            </a: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24 puertos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s-ES" sz="2000" dirty="0"/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/>
          </a:p>
          <a:p>
            <a:pPr algn="just"/>
            <a:endParaRPr lang="es-ES" sz="2200" b="1" dirty="0"/>
          </a:p>
          <a:p>
            <a:pPr algn="just"/>
            <a:endParaRPr lang="es-ES" sz="22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3EF4E7-BEF3-4AAC-B35B-307CABA316C7}"/>
              </a:ext>
            </a:extLst>
          </p:cNvPr>
          <p:cNvSpPr txBox="1"/>
          <p:nvPr/>
        </p:nvSpPr>
        <p:spPr>
          <a:xfrm>
            <a:off x="638825" y="2439257"/>
            <a:ext cx="5727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Cisco </a:t>
            </a:r>
            <a:r>
              <a:rPr lang="es-ES" sz="2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Catalyst</a:t>
            </a: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WS-C3850-24T-S</a:t>
            </a:r>
            <a:endParaRPr lang="es-ES" sz="2200" b="1" dirty="0">
              <a:solidFill>
                <a:srgbClr val="CC0039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b="1" dirty="0"/>
              <a:t>3. DISEÑO FÍSICO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124BCE1C-7C36-4CDC-8B53-ACA7CA0562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F79635A-BE6E-4400-B1BE-3A7E4934A1E5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8356123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3.2. Dispositivos de interconexión </a:t>
            </a:r>
            <a:r>
              <a:rPr lang="es-ES" b="1" dirty="0">
                <a:solidFill>
                  <a:schemeClr val="accent6"/>
                </a:solidFill>
              </a:rPr>
              <a:t>CAPA DEL NÚCLEO</a:t>
            </a:r>
            <a:endParaRPr lang="es-ES" sz="4000" b="1" dirty="0">
              <a:solidFill>
                <a:schemeClr val="accent6"/>
              </a:solidFill>
            </a:endParaRPr>
          </a:p>
        </p:txBody>
      </p:sp>
      <p:pic>
        <p:nvPicPr>
          <p:cNvPr id="9" name="Picture 4" descr="Resultado de imagen de WS-C3650-48PS-S Cisco Catalyst 3650">
            <a:extLst>
              <a:ext uri="{FF2B5EF4-FFF2-40B4-BE49-F238E27FC236}">
                <a16:creationId xmlns:a16="http://schemas.microsoft.com/office/drawing/2014/main" id="{A91D9CB9-1DFB-4E56-83B9-03296F4D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400" y="2309474"/>
            <a:ext cx="4048125" cy="4048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FCBFB2-8764-4964-9259-A33FF0A3A5A7}"/>
              </a:ext>
            </a:extLst>
          </p:cNvPr>
          <p:cNvSpPr txBox="1"/>
          <p:nvPr/>
        </p:nvSpPr>
        <p:spPr>
          <a:xfrm>
            <a:off x="699949" y="2171669"/>
            <a:ext cx="5727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Cisco </a:t>
            </a:r>
            <a:r>
              <a:rPr lang="es-ES" sz="2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Catalyst</a:t>
            </a: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3650-48PS-S 48-Ports</a:t>
            </a:r>
            <a:endParaRPr lang="es-ES" sz="2200" b="1" dirty="0">
              <a:solidFill>
                <a:srgbClr val="CC0039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275D94-DF48-4252-AEBE-E07F0204B942}"/>
              </a:ext>
            </a:extLst>
          </p:cNvPr>
          <p:cNvSpPr txBox="1"/>
          <p:nvPr/>
        </p:nvSpPr>
        <p:spPr>
          <a:xfrm>
            <a:off x="324500" y="2602557"/>
            <a:ext cx="873883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Switch </a:t>
            </a: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 capa 3.</a:t>
            </a: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48 puertos.</a:t>
            </a:r>
          </a:p>
          <a:p>
            <a:pPr algn="just"/>
            <a:endParaRPr lang="es-E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Redundancia de alimentación.</a:t>
            </a:r>
          </a:p>
          <a:p>
            <a:pPr algn="just"/>
            <a:endParaRPr lang="es-E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Soporte para Listas de Control de Acceso</a:t>
            </a:r>
          </a:p>
          <a:p>
            <a:pPr algn="just"/>
            <a:endParaRPr lang="es-E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Quality </a:t>
            </a:r>
            <a:r>
              <a:rPr lang="es-E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Services (</a:t>
            </a:r>
            <a:r>
              <a:rPr lang="es-E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QoS</a:t>
            </a: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/>
          </a:p>
          <a:p>
            <a:pPr algn="just"/>
            <a:endParaRPr lang="es-ES" sz="2200" b="1" dirty="0"/>
          </a:p>
          <a:p>
            <a:pPr algn="just"/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17257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b="1" dirty="0"/>
              <a:t>3. DISEÑO FÍSICO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124BCE1C-7C36-4CDC-8B53-ACA7CA0562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334FE7B-8A96-4691-ABE1-7E518756B4BD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8356123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3.2. Dispositivos de interconexión </a:t>
            </a:r>
            <a:r>
              <a:rPr lang="es-ES" b="1" dirty="0">
                <a:solidFill>
                  <a:schemeClr val="accent6"/>
                </a:solidFill>
              </a:rPr>
              <a:t>CAPA DEL NÚCLEO</a:t>
            </a:r>
            <a:endParaRPr lang="es-ES" sz="4000" b="1" dirty="0">
              <a:solidFill>
                <a:schemeClr val="accent6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971A02-22D4-406E-B67E-ADB5AC98E905}"/>
              </a:ext>
            </a:extLst>
          </p:cNvPr>
          <p:cNvSpPr txBox="1"/>
          <p:nvPr/>
        </p:nvSpPr>
        <p:spPr>
          <a:xfrm>
            <a:off x="838200" y="2421322"/>
            <a:ext cx="5727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Cisco ASA 5500-X con servicios </a:t>
            </a:r>
            <a:r>
              <a:rPr lang="es-ES" sz="2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FirePOWER</a:t>
            </a:r>
            <a:endParaRPr lang="es-ES" sz="2200" b="1" dirty="0">
              <a:solidFill>
                <a:srgbClr val="CC0039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64EE3E-868C-4C9C-9EA3-0C24BDC2221C}"/>
              </a:ext>
            </a:extLst>
          </p:cNvPr>
          <p:cNvSpPr txBox="1"/>
          <p:nvPr/>
        </p:nvSpPr>
        <p:spPr>
          <a:xfrm>
            <a:off x="645967" y="2745445"/>
            <a:ext cx="600489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4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Dispositivo de firewall </a:t>
            </a: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que ofrece protección contra amenazas integradas.</a:t>
            </a: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Recibió las </a:t>
            </a:r>
            <a:r>
              <a:rPr lang="es-E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mejores calificaciones de eficacia </a:t>
            </a: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en seguridad en pruebas de terceros por NGIPS y AMP, al bloquear el 99,4% y el 99,2% de las amenazas, respectivamente.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s-ES" sz="16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https://www.cisco.com/c/es_mx/products/security/asa-firepower-services/index.html</a:t>
            </a: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/>
          </a:p>
          <a:p>
            <a:pPr algn="just"/>
            <a:endParaRPr lang="es-ES" sz="2200" b="1" dirty="0"/>
          </a:p>
          <a:p>
            <a:pPr algn="just"/>
            <a:endParaRPr lang="es-ES" sz="2200" b="1" dirty="0"/>
          </a:p>
        </p:txBody>
      </p:sp>
      <p:pic>
        <p:nvPicPr>
          <p:cNvPr id="11" name="Picture 2" descr="Resultado de imagen de Cisco ASA 5500-X con servicios FirePOWER">
            <a:extLst>
              <a:ext uri="{FF2B5EF4-FFF2-40B4-BE49-F238E27FC236}">
                <a16:creationId xmlns:a16="http://schemas.microsoft.com/office/drawing/2014/main" id="{36D9D6CB-7151-4FCF-8A51-5EC28F8B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08" y="2286423"/>
            <a:ext cx="4889637" cy="32597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b="1" dirty="0"/>
              <a:t>4. VALIDACIÓN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105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124BCE1C-7C36-4CDC-8B53-ACA7CA0562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334FE7B-8A96-4691-ABE1-7E518756B4BD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8356123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4.1. Prototipo de red</a:t>
            </a:r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>
                <a:latin typeface="Goudy Old Style (Títulos)"/>
                <a:ea typeface="Cambria Math" panose="02040503050406030204" pitchFamily="18" charset="0"/>
              </a:rPr>
              <a:t>en Packet Tracer</a:t>
            </a:r>
            <a:endParaRPr lang="es-ES" b="1" dirty="0">
              <a:solidFill>
                <a:schemeClr val="accent6"/>
              </a:solidFill>
              <a:latin typeface="Goudy Old Style (Títulos)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971A02-22D4-406E-B67E-ADB5AC98E905}"/>
              </a:ext>
            </a:extLst>
          </p:cNvPr>
          <p:cNvSpPr txBox="1"/>
          <p:nvPr/>
        </p:nvSpPr>
        <p:spPr>
          <a:xfrm>
            <a:off x="664874" y="2212325"/>
            <a:ext cx="7207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Internet Service Provider (</a:t>
            </a: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ISP</a:t>
            </a:r>
            <a:r>
              <a:rPr lang="es-E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s-ES" sz="22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Servidor DNS </a:t>
            </a:r>
            <a:r>
              <a:rPr lang="es-ES" sz="22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que nos permite registrar la dirección de nuestro instituto </a:t>
            </a: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www.berenguela.es</a:t>
            </a:r>
            <a:endParaRPr lang="es-ES" sz="2200" b="1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DMZ </a:t>
            </a:r>
            <a:endParaRPr lang="es-ES" sz="2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Imagen 11" descr="Forma, Flecha&#10;&#10;Descripción generada automáticamente">
            <a:extLst>
              <a:ext uri="{FF2B5EF4-FFF2-40B4-BE49-F238E27FC236}">
                <a16:creationId xmlns:a16="http://schemas.microsoft.com/office/drawing/2014/main" id="{FFDEEA47-045C-4E30-BBAA-11C6FC4B1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55046" y="4036362"/>
            <a:ext cx="1932962" cy="104436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CB720EA-03DC-4D4E-83E1-84AA3358DD1B}"/>
              </a:ext>
            </a:extLst>
          </p:cNvPr>
          <p:cNvSpPr txBox="1"/>
          <p:nvPr/>
        </p:nvSpPr>
        <p:spPr>
          <a:xfrm>
            <a:off x="2753867" y="5624818"/>
            <a:ext cx="66842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Demostración de prototipo en </a:t>
            </a:r>
            <a:r>
              <a:rPr lang="es-ES" sz="2500" dirty="0" err="1"/>
              <a:t>Packet</a:t>
            </a:r>
            <a:r>
              <a:rPr lang="es-ES" sz="2500" dirty="0"/>
              <a:t> </a:t>
            </a:r>
            <a:r>
              <a:rPr lang="es-ES" sz="2500" dirty="0" err="1"/>
              <a:t>Tracer</a:t>
            </a:r>
            <a:endParaRPr lang="es-ES" sz="2500" dirty="0"/>
          </a:p>
          <a:p>
            <a:pPr algn="ctr"/>
            <a:r>
              <a:rPr lang="es-ES" sz="2500" dirty="0"/>
              <a:t>Ver vídeo</a:t>
            </a:r>
          </a:p>
        </p:txBody>
      </p:sp>
    </p:spTree>
    <p:extLst>
      <p:ext uri="{BB962C8B-B14F-4D97-AF65-F5344CB8AC3E}">
        <p14:creationId xmlns:p14="http://schemas.microsoft.com/office/powerpoint/2010/main" val="58272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2EFB8-941B-42ED-90DB-5F1D1B08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29" y="382421"/>
            <a:ext cx="7256978" cy="543391"/>
          </a:xfrm>
        </p:spPr>
        <p:txBody>
          <a:bodyPr>
            <a:noAutofit/>
          </a:bodyPr>
          <a:lstStyle/>
          <a:p>
            <a:r>
              <a:rPr lang="es-ES" sz="4400" b="1" dirty="0">
                <a:ea typeface="Cambria Math" panose="02040503050406030204" pitchFamily="18" charset="0"/>
              </a:rPr>
              <a:t>ÍNDICE DE CONTENIDOS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4FE38E5-4857-4D1E-B95E-F2266D2F12F1}"/>
              </a:ext>
            </a:extLst>
          </p:cNvPr>
          <p:cNvSpPr txBox="1"/>
          <p:nvPr/>
        </p:nvSpPr>
        <p:spPr>
          <a:xfrm>
            <a:off x="778296" y="1461292"/>
            <a:ext cx="550271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Análisis de Requisitos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Análisis de Metas de Negocio</a:t>
            </a:r>
          </a:p>
          <a:p>
            <a:pPr marL="914400" lvl="1" indent="-45720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Análisis de Metas Técnicas</a:t>
            </a:r>
          </a:p>
          <a:p>
            <a:pPr marL="914400" lvl="1" indent="-45720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Caracterización de la Red Existente</a:t>
            </a:r>
          </a:p>
          <a:p>
            <a:pPr marL="914400" lvl="1" indent="-45720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Caracterización del Tráfico de Red</a:t>
            </a:r>
          </a:p>
          <a:p>
            <a:pPr lvl="1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Diseño Lógico</a:t>
            </a:r>
          </a:p>
          <a:p>
            <a:pPr marL="914400" lvl="1" indent="-45720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Diseño de la Topología de Red</a:t>
            </a:r>
          </a:p>
          <a:p>
            <a:pPr marL="914400" lvl="1" indent="-45720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Direccionamiento y Asignación de nombres</a:t>
            </a:r>
          </a:p>
          <a:p>
            <a:pPr marL="914400" lvl="1" indent="-45720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Selección de Protocolos de Conmutación/Enrutado</a:t>
            </a:r>
          </a:p>
          <a:p>
            <a:pPr marL="971550" lvl="1" indent="-51435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Desarrollo de Estrategias de Seguridad</a:t>
            </a:r>
          </a:p>
          <a:p>
            <a:pPr lvl="1"/>
            <a:endParaRPr lang="es-ES" sz="2000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7F4BDA5-FE75-4114-A42A-79DBD821A0C5}"/>
              </a:ext>
            </a:extLst>
          </p:cNvPr>
          <p:cNvSpPr txBox="1"/>
          <p:nvPr/>
        </p:nvSpPr>
        <p:spPr>
          <a:xfrm>
            <a:off x="6704369" y="1461292"/>
            <a:ext cx="550271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Diseño Físico</a:t>
            </a:r>
          </a:p>
          <a:p>
            <a:pPr marL="971550" lvl="1" indent="-51435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Diseño del cableado</a:t>
            </a:r>
          </a:p>
          <a:p>
            <a:pPr marL="914400" lvl="1" indent="-45720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Dispositivos de interconexión</a:t>
            </a:r>
          </a:p>
          <a:p>
            <a:pPr lvl="1"/>
            <a:endParaRPr lang="es-E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s-E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s-E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Validación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Prototipo en Packet Tracer</a:t>
            </a:r>
          </a:p>
          <a:p>
            <a:pPr marL="914400" lvl="1" indent="-457200">
              <a:buFont typeface="+mj-lt"/>
              <a:buAutoNum type="romanUcPeriod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Pruebas de aceptación</a:t>
            </a:r>
          </a:p>
          <a:p>
            <a:pPr lvl="1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s-E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Presupuesto</a:t>
            </a:r>
            <a:endParaRPr lang="es-ES" sz="20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s-ES" sz="2400" b="1" dirty="0"/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BE90AD-9615-4092-830F-C65FDAEE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DC20-5AF6-4E83-86A3-A209A0CF9E04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2911B9-AC06-4937-9FAF-A871BE8C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b="1" dirty="0"/>
              <a:t>4. VALIDACIÓN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105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124BCE1C-7C36-4CDC-8B53-ACA7CA0562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334FE7B-8A96-4691-ABE1-7E518756B4BD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8356123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4.2. Pruebas de aceptación</a:t>
            </a:r>
            <a:endParaRPr lang="es-ES" sz="4000" b="1" dirty="0">
              <a:solidFill>
                <a:schemeClr val="accent6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64EE3E-868C-4C9C-9EA3-0C24BDC2221C}"/>
              </a:ext>
            </a:extLst>
          </p:cNvPr>
          <p:cNvSpPr txBox="1"/>
          <p:nvPr/>
        </p:nvSpPr>
        <p:spPr>
          <a:xfrm>
            <a:off x="1225063" y="1892125"/>
            <a:ext cx="600489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4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b="1" dirty="0"/>
              <a:t>LISTAS DE CONTROL DE ACCESO (ACL)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b="1" dirty="0"/>
              <a:t>SERVIDOR DE CORREO ELECTRÓNICO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b="1" dirty="0"/>
              <a:t>SERVIDOR WEB</a:t>
            </a:r>
          </a:p>
          <a:p>
            <a:pPr algn="just"/>
            <a:endParaRPr lang="es-ES" sz="2200" b="1" dirty="0"/>
          </a:p>
          <a:p>
            <a:pPr algn="just"/>
            <a:endParaRPr lang="es-ES" sz="2200" b="1" dirty="0"/>
          </a:p>
        </p:txBody>
      </p:sp>
      <p:pic>
        <p:nvPicPr>
          <p:cNvPr id="14" name="Imagen 13" descr="Forma, Flecha&#10;&#10;Descripción generada automáticamente">
            <a:extLst>
              <a:ext uri="{FF2B5EF4-FFF2-40B4-BE49-F238E27FC236}">
                <a16:creationId xmlns:a16="http://schemas.microsoft.com/office/drawing/2014/main" id="{3E696AD7-EF1B-4E84-B922-64410FEB9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08791" y="3698857"/>
            <a:ext cx="1932962" cy="104436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F1DD86D-D77C-4A19-89F5-CFBF0416BD75}"/>
              </a:ext>
            </a:extLst>
          </p:cNvPr>
          <p:cNvSpPr txBox="1"/>
          <p:nvPr/>
        </p:nvSpPr>
        <p:spPr>
          <a:xfrm>
            <a:off x="3804755" y="5559492"/>
            <a:ext cx="3546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Demostración en </a:t>
            </a:r>
            <a:r>
              <a:rPr lang="es-ES" sz="1800" dirty="0" err="1"/>
              <a:t>Packet</a:t>
            </a:r>
            <a:r>
              <a:rPr lang="es-ES" sz="1800" dirty="0"/>
              <a:t> </a:t>
            </a:r>
            <a:r>
              <a:rPr lang="es-ES" sz="1800" dirty="0" err="1"/>
              <a:t>Tracer</a:t>
            </a:r>
            <a:endParaRPr lang="es-ES" sz="1800" dirty="0"/>
          </a:p>
          <a:p>
            <a:pPr algn="ctr"/>
            <a:r>
              <a:rPr lang="es-ES" sz="1800" dirty="0"/>
              <a:t>Ver vídeo</a:t>
            </a:r>
          </a:p>
          <a:p>
            <a:endParaRPr lang="es-ES" sz="1800" dirty="0"/>
          </a:p>
        </p:txBody>
      </p:sp>
      <p:pic>
        <p:nvPicPr>
          <p:cNvPr id="18" name="Imagen 1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1C4F3D8-4D07-4E49-8120-904DFDAC8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45" y="2139281"/>
            <a:ext cx="2644236" cy="25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AA478-24BC-4051-84E0-FC61064C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12DF-1E7C-4F54-84D5-0AB28BF5593A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F15F78-B7BA-4909-AA50-9201EAA0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21</a:t>
            </a:fld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2EAB938-B22A-4D38-8931-DB36CBE5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b="1" dirty="0"/>
              <a:t>Anexo a PRESUPUESTO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4A6DF2B-BE32-4202-A2E3-ECEEF915C094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áfico 2">
            <a:extLst>
              <a:ext uri="{FF2B5EF4-FFF2-40B4-BE49-F238E27FC236}">
                <a16:creationId xmlns:a16="http://schemas.microsoft.com/office/drawing/2014/main" id="{C06D779E-FDCA-41BA-AA48-F84122355B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BE363C2-5EB0-487F-B3AD-C52344EA028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" t="24382" r="375"/>
          <a:stretch/>
        </p:blipFill>
        <p:spPr bwMode="auto">
          <a:xfrm>
            <a:off x="2604655" y="1431637"/>
            <a:ext cx="7241309" cy="52370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66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dirty="0"/>
              <a:t>1. </a:t>
            </a:r>
            <a:r>
              <a:rPr lang="es-ES" sz="4000" b="1" dirty="0"/>
              <a:t>ANÁLISIS DE REQUISITOS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3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8AF6F08-9BB2-42E9-939E-0601D55DA3D5}"/>
              </a:ext>
            </a:extLst>
          </p:cNvPr>
          <p:cNvSpPr txBox="1">
            <a:spLocks/>
          </p:cNvSpPr>
          <p:nvPr/>
        </p:nvSpPr>
        <p:spPr>
          <a:xfrm>
            <a:off x="953341" y="1233182"/>
            <a:ext cx="5615240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1.1. Análisis de metas de negocio</a:t>
            </a:r>
            <a:endParaRPr lang="es-ES" sz="4000" dirty="0"/>
          </a:p>
        </p:txBody>
      </p:sp>
      <p:pic>
        <p:nvPicPr>
          <p:cNvPr id="11" name="Gráfico 2">
            <a:extLst>
              <a:ext uri="{FF2B5EF4-FFF2-40B4-BE49-F238E27FC236}">
                <a16:creationId xmlns:a16="http://schemas.microsoft.com/office/drawing/2014/main" id="{7B1DA7CB-5135-4BB6-AEC9-849775C939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CA41660-94BA-4F6E-A2CD-C749997F412A}"/>
              </a:ext>
            </a:extLst>
          </p:cNvPr>
          <p:cNvSpPr txBox="1"/>
          <p:nvPr/>
        </p:nvSpPr>
        <p:spPr>
          <a:xfrm>
            <a:off x="577171" y="2242426"/>
            <a:ext cx="411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 trata de un nuevo diseño de red. </a:t>
            </a:r>
            <a:r>
              <a:rPr lang="es-ES" sz="20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se puede reutilizar nada de la infraestructura existente.</a:t>
            </a:r>
            <a:r>
              <a:rPr lang="es-ES" sz="20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 deben proporcionar todos los servicios de red necesarios.</a:t>
            </a: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El diseño debe respetar la organización (edificios, recursos humanos, etc.) del IES elegido.</a:t>
            </a:r>
            <a:endParaRPr lang="es-ES" b="1" dirty="0"/>
          </a:p>
        </p:txBody>
      </p:sp>
      <p:pic>
        <p:nvPicPr>
          <p:cNvPr id="14" name="Picture 314">
            <a:extLst>
              <a:ext uri="{FF2B5EF4-FFF2-40B4-BE49-F238E27FC236}">
                <a16:creationId xmlns:a16="http://schemas.microsoft.com/office/drawing/2014/main" id="{5B2499B1-D312-4B10-B549-F19362C3E71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45124" y="2242426"/>
            <a:ext cx="6338154" cy="383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8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dirty="0"/>
              <a:t>1. </a:t>
            </a:r>
            <a:r>
              <a:rPr lang="es-ES" sz="4000" b="1" dirty="0"/>
              <a:t>ANÁLISIS DE REQUISITOS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4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F511586A-F155-48A1-A054-39D8E743AD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6245742-FC44-4607-BA8D-AD5FFD860277}"/>
              </a:ext>
            </a:extLst>
          </p:cNvPr>
          <p:cNvSpPr txBox="1">
            <a:spLocks/>
          </p:cNvSpPr>
          <p:nvPr/>
        </p:nvSpPr>
        <p:spPr>
          <a:xfrm>
            <a:off x="953341" y="1233182"/>
            <a:ext cx="5615240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1.2. Análisis de metas de técnicas</a:t>
            </a:r>
            <a:endParaRPr lang="es-ES" sz="4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E65417-8FCE-4FB5-8121-C3ACFA163686}"/>
              </a:ext>
            </a:extLst>
          </p:cNvPr>
          <p:cNvSpPr txBox="1"/>
          <p:nvPr/>
        </p:nvSpPr>
        <p:spPr>
          <a:xfrm>
            <a:off x="953341" y="1910797"/>
            <a:ext cx="107886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Escalabilidad. </a:t>
            </a: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Consiste en la habilidad, para la adaptación, sin que ello suponga una pérdida de calidad.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Para asegurar una buena escalabilidad utilizaremos 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un 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Diseño Jerárquico.</a:t>
            </a:r>
            <a:endParaRPr lang="es-ES" b="1" dirty="0">
              <a:solidFill>
                <a:srgbClr val="CC0039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Acceso a los datos.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Uno de los objetivos del diseño es reducir el tráfico </a:t>
            </a:r>
            <a:r>
              <a:rPr lang="es-E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broadcast</a:t>
            </a:r>
            <a:r>
              <a:rPr lang="es-ES" i="1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/>
            <a:endParaRPr lang="es-E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Disponibilidad. </a:t>
            </a: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Tiempo promedio entre fallos. 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Para ello nos hemos basado en la </a:t>
            </a:r>
            <a:r>
              <a:rPr lang="es-ES" i="1" dirty="0">
                <a:latin typeface="Cambria Math" panose="02040503050406030204" pitchFamily="18" charset="0"/>
                <a:ea typeface="Cambria Math" panose="02040503050406030204" pitchFamily="18" charset="0"/>
              </a:rPr>
              <a:t>Política de Seguridad de la UCLM:</a:t>
            </a:r>
          </a:p>
          <a:p>
            <a:pPr algn="just"/>
            <a:endParaRPr lang="es-E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6 horas 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para una interrupción del servicio en la red troncal o en la red de distribución.</a:t>
            </a:r>
          </a:p>
          <a:p>
            <a:pPr lvl="1" algn="just"/>
            <a:endParaRPr lang="es-ES" b="1" dirty="0">
              <a:solidFill>
                <a:srgbClr val="CC0039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10 horas 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para una interrupción en la red de acceso a los puestos. </a:t>
            </a:r>
          </a:p>
          <a:p>
            <a:pPr lvl="1" algn="just"/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14 horas 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de tiempo acumulado de interrupción del servicio durante un semestre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lvl="2"/>
            <a:r>
              <a:rPr lang="es-E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dirty="0"/>
              <a:t>1. </a:t>
            </a:r>
            <a:r>
              <a:rPr lang="es-ES" sz="4000" b="1" dirty="0"/>
              <a:t>ANÁLISIS DE REQUISITOS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5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ADD24DAC-D22E-4F0B-86C1-97B80EF398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991FAAF-59C2-488C-971C-1791D4624E7E}"/>
              </a:ext>
            </a:extLst>
          </p:cNvPr>
          <p:cNvSpPr txBox="1"/>
          <p:nvPr/>
        </p:nvSpPr>
        <p:spPr>
          <a:xfrm>
            <a:off x="953341" y="1892125"/>
            <a:ext cx="1078865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Seguridad.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Implementar medidas de protección frente a ataques de denegación de servicios (DoS).</a:t>
            </a:r>
          </a:p>
          <a:p>
            <a:pPr lvl="1" algn="just"/>
            <a:endParaRPr lang="es-ES" b="1" dirty="0">
              <a:solidFill>
                <a:srgbClr val="CC0039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U</a:t>
            </a:r>
            <a:r>
              <a:rPr lang="es-ES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 nivel básico de seguridad para que un determinado grupo de usuarios no puedan ser interceptados por usuarios de otro distinto. </a:t>
            </a:r>
          </a:p>
          <a:p>
            <a:pPr lvl="1" algn="just"/>
            <a:endParaRPr lang="es-ES" sz="18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lvl="1" algn="just"/>
            <a:endParaRPr lang="es-ES" sz="24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Rendimiento de la Red. </a:t>
            </a: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Tener en cuenta los criterios del cliente para aceptar el rendimiento, incluyendo ancho de banda, carga, eficiencia, retardo y tiempo de respuesta.</a:t>
            </a: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Adaptabilidad. </a:t>
            </a:r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Diseño flexible que se adapte a cambios en el patrón de tráfico y otros requisitos o demandas del cliente o de la red.</a:t>
            </a: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/>
            <a:endParaRPr lang="es-E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3F8E562-142F-4A2B-A6D7-6846C9982886}"/>
              </a:ext>
            </a:extLst>
          </p:cNvPr>
          <p:cNvSpPr txBox="1">
            <a:spLocks/>
          </p:cNvSpPr>
          <p:nvPr/>
        </p:nvSpPr>
        <p:spPr>
          <a:xfrm>
            <a:off x="953341" y="1233182"/>
            <a:ext cx="5615240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1.2. Análisis de metas de técnicas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1635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dirty="0"/>
              <a:t>1. </a:t>
            </a:r>
            <a:r>
              <a:rPr lang="es-ES" sz="4000" b="1" dirty="0"/>
              <a:t>ANÁLISIS DE REQUISITOS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6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228668FF-07E8-493E-B358-61257A16BB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B4542B5-68EA-43EF-AE2A-F4CBF6AA13E5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7930601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1.3. Caracterización de la red existente y del tráfico de red</a:t>
            </a:r>
            <a:endParaRPr lang="es-ES" sz="4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7B7B46-C57C-4C59-A1DD-BFB5383BB6A0}"/>
              </a:ext>
            </a:extLst>
          </p:cNvPr>
          <p:cNvSpPr txBox="1"/>
          <p:nvPr/>
        </p:nvSpPr>
        <p:spPr>
          <a:xfrm>
            <a:off x="577170" y="2242426"/>
            <a:ext cx="448977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Tendremos 4 comunidades definidas en el IES:</a:t>
            </a: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Alumnos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Profesores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Personal de Administración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Cámaras de seguridad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BF2B5E-F2BA-4847-BF14-7BC666172E7B}"/>
              </a:ext>
            </a:extLst>
          </p:cNvPr>
          <p:cNvSpPr txBox="1"/>
          <p:nvPr/>
        </p:nvSpPr>
        <p:spPr>
          <a:xfrm>
            <a:off x="5880410" y="2242426"/>
            <a:ext cx="4489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pesar de nuestros intentos por hacernos con datos oficiales sobre cuantas conexiones inalámbricas hay en el IES, no ha sido posible.</a:t>
            </a:r>
          </a:p>
          <a:p>
            <a:pPr algn="just"/>
            <a:endParaRPr lang="es-E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Por lo que trabajaremos con estimaciones en base a nuestra experiencia durante nuestra etapa de estudiantes.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785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dirty="0"/>
              <a:t>2. </a:t>
            </a:r>
            <a:r>
              <a:rPr lang="es-ES" sz="4000" b="1"/>
              <a:t>DISEÑO LÓGICO</a:t>
            </a:r>
            <a:endParaRPr lang="es-ES" sz="4000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7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228668FF-07E8-493E-B358-61257A16BB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B4542B5-68EA-43EF-AE2A-F4CBF6AA13E5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7930601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2.1. Diseño de la topología de red </a:t>
            </a:r>
            <a:endParaRPr lang="es-E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760A63-6D2E-4F3B-BCB2-8EB54ECAC894}"/>
              </a:ext>
            </a:extLst>
          </p:cNvPr>
          <p:cNvSpPr txBox="1"/>
          <p:nvPr/>
        </p:nvSpPr>
        <p:spPr>
          <a:xfrm>
            <a:off x="821215" y="1892125"/>
            <a:ext cx="10041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Seguiremos un </a:t>
            </a: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modelo jerárquico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, la red estará dividida en capas, en la que cada capa proporcionará 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funciones específicas de la red.</a:t>
            </a: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32C829-083B-4133-BBD9-488A180285C6}"/>
              </a:ext>
            </a:extLst>
          </p:cNvPr>
          <p:cNvSpPr txBox="1"/>
          <p:nvPr/>
        </p:nvSpPr>
        <p:spPr>
          <a:xfrm>
            <a:off x="760074" y="2678096"/>
            <a:ext cx="526240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Ventajas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Reducir carga de los dispositivos conectados.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Establecer límite de dominios de broadcast.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Diseño lo más simple posible.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posibles cambios.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Permitir mayor escalabilidad.</a:t>
            </a:r>
          </a:p>
        </p:txBody>
      </p:sp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413E3CE9-8136-4FF8-B30F-FD6ECF367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783" y="2678096"/>
            <a:ext cx="324612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dirty="0"/>
              <a:t>2. </a:t>
            </a:r>
            <a:r>
              <a:rPr lang="es-ES" sz="4000" b="1"/>
              <a:t>DISEÑO LÓGICO</a:t>
            </a:r>
            <a:endParaRPr lang="es-ES" sz="4000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8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228668FF-07E8-493E-B358-61257A16BB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B4542B5-68EA-43EF-AE2A-F4CBF6AA13E5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7930601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2.1. Diseño de la topología de red </a:t>
            </a:r>
            <a:endParaRPr lang="es-ES" sz="4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32C829-083B-4133-BBD9-488A180285C6}"/>
              </a:ext>
            </a:extLst>
          </p:cNvPr>
          <p:cNvSpPr txBox="1"/>
          <p:nvPr/>
        </p:nvSpPr>
        <p:spPr>
          <a:xfrm>
            <a:off x="953340" y="2088546"/>
            <a:ext cx="3457037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Capas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Capa núcleo.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Capa distribución.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Capa de acceso.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Capa de dispositivos finales.</a:t>
            </a:r>
          </a:p>
          <a:p>
            <a:endParaRPr lang="es-ES" dirty="0"/>
          </a:p>
        </p:txBody>
      </p:sp>
      <p:pic>
        <p:nvPicPr>
          <p:cNvPr id="10" name="Picture 619">
            <a:extLst>
              <a:ext uri="{FF2B5EF4-FFF2-40B4-BE49-F238E27FC236}">
                <a16:creationId xmlns:a16="http://schemas.microsoft.com/office/drawing/2014/main" id="{79F7A5B6-BC60-4829-A90A-B97A845356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29897" y="2011683"/>
            <a:ext cx="7331474" cy="33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5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29CF-1E91-4CA7-8825-D4705E7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35559"/>
            <a:ext cx="7215033" cy="778283"/>
          </a:xfrm>
        </p:spPr>
        <p:txBody>
          <a:bodyPr>
            <a:normAutofit/>
          </a:bodyPr>
          <a:lstStyle/>
          <a:p>
            <a:r>
              <a:rPr lang="es-ES" sz="4000" dirty="0"/>
              <a:t>2. </a:t>
            </a:r>
            <a:r>
              <a:rPr lang="es-ES" sz="4000" b="1"/>
              <a:t>DISEÑO LÓGICO</a:t>
            </a:r>
            <a:endParaRPr lang="es-ES" sz="4000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52A83-CB98-4A28-8CB4-5014395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2220-790F-4C26-B69D-7C770CFDD482}" type="datetime1">
              <a:rPr lang="es-ES" smtClean="0"/>
              <a:t>26/05/2021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8EADF-E317-4DB1-AAF3-7DAD7987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9</a:t>
            </a:fld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7FD442-E368-4EC7-91F1-C66EA10DE2B2}"/>
              </a:ext>
            </a:extLst>
          </p:cNvPr>
          <p:cNvCxnSpPr>
            <a:cxnSpLocks/>
          </p:cNvCxnSpPr>
          <p:nvPr/>
        </p:nvCxnSpPr>
        <p:spPr>
          <a:xfrm>
            <a:off x="302004" y="1113842"/>
            <a:ext cx="11440946" cy="0"/>
          </a:xfrm>
          <a:prstGeom prst="line">
            <a:avLst/>
          </a:prstGeom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áfico 2">
            <a:extLst>
              <a:ext uri="{FF2B5EF4-FFF2-40B4-BE49-F238E27FC236}">
                <a16:creationId xmlns:a16="http://schemas.microsoft.com/office/drawing/2014/main" id="{228668FF-07E8-493E-B358-61257A16BB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272" y="149621"/>
            <a:ext cx="1266728" cy="844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B4542B5-68EA-43EF-AE2A-F4CBF6AA13E5}"/>
              </a:ext>
            </a:extLst>
          </p:cNvPr>
          <p:cNvSpPr txBox="1">
            <a:spLocks/>
          </p:cNvSpPr>
          <p:nvPr/>
        </p:nvSpPr>
        <p:spPr>
          <a:xfrm>
            <a:off x="953340" y="1233182"/>
            <a:ext cx="7930601" cy="558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2.2. Redireccionamiento y asignación de nombres</a:t>
            </a:r>
            <a:endParaRPr lang="es-ES" sz="4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32C829-083B-4133-BBD9-488A180285C6}"/>
              </a:ext>
            </a:extLst>
          </p:cNvPr>
          <p:cNvSpPr txBox="1"/>
          <p:nvPr/>
        </p:nvSpPr>
        <p:spPr>
          <a:xfrm>
            <a:off x="1003932" y="1892125"/>
            <a:ext cx="107380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Direccionamiento privado </a:t>
            </a:r>
            <a:r>
              <a:rPr lang="es-ES" dirty="0">
                <a:sym typeface="Wingdings" panose="05000000000000000000" pitchFamily="2" charset="2"/>
              </a:rPr>
              <a:t> 172.16.0.0/20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Asignación automática de direcciones mediante </a:t>
            </a:r>
            <a:r>
              <a:rPr lang="es-ES" b="1" dirty="0"/>
              <a:t>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</a:t>
            </a:r>
            <a:r>
              <a:rPr lang="es-ES" b="1" dirty="0"/>
              <a:t> ISP </a:t>
            </a:r>
            <a:r>
              <a:rPr lang="es-ES" dirty="0"/>
              <a:t>que nos proporcionará conexión a internet será </a:t>
            </a:r>
            <a:r>
              <a:rPr lang="es-ES" b="1" dirty="0"/>
              <a:t>Orange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Direcciones privadas de </a:t>
            </a:r>
            <a:r>
              <a:rPr lang="es-ES" b="1" dirty="0"/>
              <a:t>clase B </a:t>
            </a:r>
            <a:r>
              <a:rPr lang="es-ES" dirty="0"/>
              <a:t>172.16.0.0-172.16.15.255.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direccionar </a:t>
            </a:r>
            <a:r>
              <a:rPr lang="es-ES" b="1" dirty="0"/>
              <a:t>4096 host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determinar las direcciones de red de cada VLAN, rango de direcciones, máscara y broadcast </a:t>
            </a:r>
          </a:p>
          <a:p>
            <a:r>
              <a:rPr lang="es-ES" dirty="0"/>
              <a:t>     hemos usado </a:t>
            </a:r>
            <a:r>
              <a:rPr lang="es-ES" b="1" dirty="0"/>
              <a:t>VLSM.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58B7875-E826-40EA-8A5E-B37809610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75" y="4076691"/>
            <a:ext cx="7972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22363C"/>
      </a:dk2>
      <a:lt2>
        <a:srgbClr val="E8E2E8"/>
      </a:lt2>
      <a:accent1>
        <a:srgbClr val="50B648"/>
      </a:accent1>
      <a:accent2>
        <a:srgbClr val="75B13B"/>
      </a:accent2>
      <a:accent3>
        <a:srgbClr val="9DA741"/>
      </a:accent3>
      <a:accent4>
        <a:srgbClr val="B18B3B"/>
      </a:accent4>
      <a:accent5>
        <a:srgbClr val="C36B4D"/>
      </a:accent5>
      <a:accent6>
        <a:srgbClr val="B13B4D"/>
      </a:accent6>
      <a:hlink>
        <a:srgbClr val="B8713D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1275</Words>
  <Application>Microsoft Office PowerPoint</Application>
  <PresentationFormat>Panorámica</PresentationFormat>
  <Paragraphs>260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Avenir Next LT Pro</vt:lpstr>
      <vt:lpstr>Calibri</vt:lpstr>
      <vt:lpstr>Cambria Math</vt:lpstr>
      <vt:lpstr>Goudy Old Style</vt:lpstr>
      <vt:lpstr>Goudy Old Style (Títulos)</vt:lpstr>
      <vt:lpstr>Wingdings</vt:lpstr>
      <vt:lpstr>FrostyVTI</vt:lpstr>
      <vt:lpstr>DISEÑO DE LA RED DE UN I.E.S.</vt:lpstr>
      <vt:lpstr>ÍNDICE DE CONTENIDOS</vt:lpstr>
      <vt:lpstr>1. ANÁLISIS DE REQUISITOS</vt:lpstr>
      <vt:lpstr>1. ANÁLISIS DE REQUISITOS</vt:lpstr>
      <vt:lpstr>1. ANÁLISIS DE REQUISITOS</vt:lpstr>
      <vt:lpstr>1. ANÁLISIS DE REQUISITOS</vt:lpstr>
      <vt:lpstr>2. DISEÑO LÓGICO</vt:lpstr>
      <vt:lpstr>2. DISEÑO LÓGICO</vt:lpstr>
      <vt:lpstr>2. DISEÑO LÓGICO</vt:lpstr>
      <vt:lpstr>2. DISEÑO LÓGICO</vt:lpstr>
      <vt:lpstr>2. DISEÑO LÓGICO</vt:lpstr>
      <vt:lpstr>3. DISEÑO FÍSICO</vt:lpstr>
      <vt:lpstr>3. DISEÑO FÍSICO</vt:lpstr>
      <vt:lpstr>3. DISEÑO FÍSICO</vt:lpstr>
      <vt:lpstr>3. DISEÑO FÍSICO</vt:lpstr>
      <vt:lpstr>3. DISEÑO FÍSICO</vt:lpstr>
      <vt:lpstr>3. DISEÑO FÍSICO</vt:lpstr>
      <vt:lpstr>3. DISEÑO FÍSICO</vt:lpstr>
      <vt:lpstr>4. VALIDACIÓN</vt:lpstr>
      <vt:lpstr>4. VALIDACIÓN</vt:lpstr>
      <vt:lpstr>Anexo a PRESUPUESTO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 porrero</dc:creator>
  <cp:lastModifiedBy>alonso diaz sobrino</cp:lastModifiedBy>
  <cp:revision>88</cp:revision>
  <dcterms:created xsi:type="dcterms:W3CDTF">2021-05-24T10:49:22Z</dcterms:created>
  <dcterms:modified xsi:type="dcterms:W3CDTF">2021-05-26T11:29:25Z</dcterms:modified>
</cp:coreProperties>
</file>