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5" r:id="rId5"/>
    <p:sldId id="286" r:id="rId6"/>
    <p:sldId id="287" r:id="rId7"/>
    <p:sldId id="260" r:id="rId8"/>
    <p:sldId id="261" r:id="rId9"/>
    <p:sldId id="262" r:id="rId10"/>
    <p:sldId id="263" r:id="rId11"/>
    <p:sldId id="264" r:id="rId12"/>
    <p:sldId id="266" r:id="rId13"/>
    <p:sldId id="28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6" r:id="rId31"/>
    <p:sldId id="300" r:id="rId32"/>
    <p:sldId id="301" r:id="rId33"/>
    <p:sldId id="302" r:id="rId34"/>
    <p:sldId id="303" r:id="rId35"/>
    <p:sldId id="304" r:id="rId36"/>
    <p:sldId id="283" r:id="rId37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080" y="-114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58EF369-781E-4F6D-94C6-445F6A0A7368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es-A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22378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A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A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s-A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s-A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757FDF4-E239-442D-9D6C-F1F488CCDFB9}" type="slidenum">
              <a:rPr/>
              <a:pPr lvl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540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AR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35</a:t>
            </a:fld>
            <a:endParaRPr lang="es-E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36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57FDF4-E239-442D-9D6C-F1F488CCDFB9}" type="slidenum">
              <a:rPr lang="es-ES" smtClean="0"/>
              <a:pPr lvl="0"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F89073-7A99-4884-8BB5-F319F974584F}" type="slidenum">
              <a:rPr/>
              <a:pPr lvl="0"/>
              <a:t>‹Nr.›</a:t>
            </a:fld>
            <a:endParaRPr lang="es-A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8ABB91-C999-4732-A8C1-BA9987249CE6}" type="slidenum">
              <a:rPr/>
              <a:pPr lvl="0"/>
              <a:t>‹Nr.›</a:t>
            </a:fld>
            <a:endParaRPr lang="es-A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07D117-4593-4A1A-82E2-9AF61DEB5540}" type="slidenum">
              <a:rPr/>
              <a:pPr lvl="0"/>
              <a:t>‹Nr.›</a:t>
            </a:fld>
            <a:endParaRPr lang="es-A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B1569-263A-4E7A-8277-8CB13277CD70}" type="slidenum">
              <a:rPr/>
              <a:pPr lvl="0"/>
              <a:t>‹Nr.›</a:t>
            </a:fld>
            <a:endParaRPr lang="es-A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29CF36-6352-4D24-B7A0-5652D31C63E5}" type="slidenum">
              <a:rPr/>
              <a:pPr lvl="0"/>
              <a:t>‹Nr.›</a:t>
            </a:fld>
            <a:endParaRPr lang="es-A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2B32D4-C533-42FD-968E-84406460E27B}" type="slidenum">
              <a:rPr/>
              <a:pPr lvl="0"/>
              <a:t>‹Nr.›</a:t>
            </a:fld>
            <a:endParaRPr lang="es-A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4A79AD-F03F-4B61-8646-5F2A4AB94073}" type="slidenum">
              <a:rPr/>
              <a:pPr lvl="0"/>
              <a:t>‹Nr.›</a:t>
            </a:fld>
            <a:endParaRPr lang="es-A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5E2CDE-29F9-4738-B9F3-58A4D8BE4EC6}" type="slidenum">
              <a:rPr/>
              <a:pPr lvl="0"/>
              <a:t>‹Nr.›</a:t>
            </a:fld>
            <a:endParaRPr lang="es-A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B3E2BC-5277-4A3B-A72F-5FFA78FE5DAF}" type="slidenum">
              <a:rPr/>
              <a:pPr lvl="0"/>
              <a:t>‹Nr.›</a:t>
            </a:fld>
            <a:endParaRPr lang="es-AR"/>
          </a:p>
        </p:txBody>
      </p:sp>
    </p:spTree>
  </p:cSld>
  <p:clrMapOvr>
    <a:masterClrMapping/>
  </p:clrMapOvr>
  <p:transition xmlns:p14="http://schemas.microsoft.com/office/powerpoint/2010/main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25B5D0-DE2B-49DA-98C6-6D1640D13BAD}" type="slidenum">
              <a:rPr/>
              <a:pPr lvl="0"/>
              <a:t>‹Nr.›</a:t>
            </a:fld>
            <a:endParaRPr lang="es-A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FDA33F-9315-450E-907D-543DB8C9FB62}" type="slidenum">
              <a:rPr/>
              <a:pPr lvl="0"/>
              <a:t>‹Nr.›</a:t>
            </a:fld>
            <a:endParaRPr lang="es-AR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AR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s-AR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s-AR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A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s-A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A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F76B338-3563-499D-97F4-7291C2F3ABCE}" type="slidenum">
              <a:rPr/>
              <a:pPr lvl="0"/>
              <a:t>‹Nr.›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rtl="0" hangingPunct="0">
        <a:tabLst/>
        <a:defRPr lang="es-AR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s-AR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503999" y="625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s-AR" sz="2800"/>
              <a:t>Facultad de Ciencias Exactas y Naturales y Agrimensura</a:t>
            </a:r>
            <a:br>
              <a:rPr lang="es-AR" sz="2800"/>
            </a:br>
            <a:r>
              <a:rPr lang="es-AR" sz="2800"/>
              <a:t>Universidad Nacional del Nordeste</a:t>
            </a:r>
          </a:p>
        </p:txBody>
      </p:sp>
      <p:sp>
        <p:nvSpPr>
          <p:cNvPr id="3" name="2 Subtítulo"/>
          <p:cNvSpPr txBox="1">
            <a:spLocks noGrp="1"/>
          </p:cNvSpPr>
          <p:nvPr>
            <p:ph type="subTitle" idx="4294967295"/>
          </p:nvPr>
        </p:nvSpPr>
        <p:spPr>
          <a:xfrm>
            <a:off x="1080000" y="2237040"/>
            <a:ext cx="8063640" cy="30549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s-AR" sz="5400" dirty="0"/>
              <a:t>Lógica y matemática</a:t>
            </a:r>
          </a:p>
          <a:p>
            <a:pPr marL="0" lvl="0" indent="0" algn="ctr">
              <a:buNone/>
            </a:pPr>
            <a:r>
              <a:rPr lang="es-AR" sz="5400" dirty="0"/>
              <a:t>computacional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616000" y="5903999"/>
            <a:ext cx="4104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buNone/>
              <a:tabLst/>
              <a:defRPr sz="3200"/>
            </a:pPr>
            <a:r>
              <a:rPr lang="es-AR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Julio C. Acosta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503999" y="609480"/>
            <a:ext cx="9071640" cy="6264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s-AR" dirty="0" smtClean="0"/>
              <a:t>Ejemplo   </a:t>
            </a:r>
            <a:r>
              <a:rPr lang="es-AR" i="1" dirty="0" smtClean="0"/>
              <a:t>     </a:t>
            </a:r>
            <a:r>
              <a:rPr lang="es-AR" i="1" dirty="0"/>
              <a:t>Q(</a:t>
            </a:r>
            <a:r>
              <a:rPr lang="es-AR" i="1" dirty="0" err="1"/>
              <a:t>x,y</a:t>
            </a:r>
            <a:r>
              <a:rPr lang="es-AR" i="1" dirty="0"/>
              <a:t>): x = y + 2</a:t>
            </a:r>
            <a:br>
              <a:rPr lang="es-AR" i="1" dirty="0"/>
            </a:br>
            <a:r>
              <a:rPr lang="es-AR" i="1" dirty="0"/>
              <a:t/>
            </a:r>
            <a:br>
              <a:rPr lang="es-AR" i="1" dirty="0"/>
            </a:br>
            <a:r>
              <a:rPr lang="es-AR" dirty="0"/>
              <a:t>determine el valor de verdad de las proposiciones:</a:t>
            </a:r>
            <a:r>
              <a:rPr lang="es-AR" i="1" dirty="0"/>
              <a:t/>
            </a:r>
            <a:br>
              <a:rPr lang="es-AR" i="1" dirty="0"/>
            </a:br>
            <a:r>
              <a:rPr lang="es-AR" i="1" dirty="0"/>
              <a:t/>
            </a:r>
            <a:br>
              <a:rPr lang="es-AR" i="1" dirty="0"/>
            </a:br>
            <a:r>
              <a:rPr lang="es-AR" i="1" dirty="0"/>
              <a:t>Q(1,2)</a:t>
            </a:r>
            <a:br>
              <a:rPr lang="es-AR" i="1" dirty="0"/>
            </a:br>
            <a:r>
              <a:rPr lang="es-AR" i="1" dirty="0"/>
              <a:t/>
            </a:r>
            <a:br>
              <a:rPr lang="es-AR" i="1" dirty="0"/>
            </a:br>
            <a:r>
              <a:rPr lang="es-AR" i="1" dirty="0"/>
              <a:t>Q(3,1)</a:t>
            </a:r>
            <a:br>
              <a:rPr lang="es-AR" i="1" dirty="0"/>
            </a:br>
            <a:r>
              <a:rPr lang="es-AR" i="1" dirty="0"/>
              <a:t/>
            </a:r>
            <a:br>
              <a:rPr lang="es-AR" i="1" dirty="0"/>
            </a:br>
            <a:r>
              <a:rPr lang="es-AR" i="1" dirty="0"/>
              <a:t>Q(3,0)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504359" y="609840"/>
            <a:ext cx="9071640" cy="6264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s-AR" dirty="0" smtClean="0"/>
              <a:t>Ejemplo    </a:t>
            </a:r>
            <a:r>
              <a:rPr lang="es-AR" i="1" dirty="0" smtClean="0"/>
              <a:t>     </a:t>
            </a:r>
            <a:r>
              <a:rPr lang="es-AR" i="1" dirty="0"/>
              <a:t>R(</a:t>
            </a:r>
            <a:r>
              <a:rPr lang="es-AR" i="1" dirty="0" err="1"/>
              <a:t>x,y,z</a:t>
            </a:r>
            <a:r>
              <a:rPr lang="es-AR" i="1" dirty="0"/>
              <a:t>): x = y + z</a:t>
            </a:r>
            <a:br>
              <a:rPr lang="es-AR" i="1" dirty="0"/>
            </a:br>
            <a:r>
              <a:rPr lang="es-AR" i="1" dirty="0"/>
              <a:t/>
            </a:r>
            <a:br>
              <a:rPr lang="es-AR" i="1" dirty="0"/>
            </a:br>
            <a:r>
              <a:rPr lang="es-AR" dirty="0"/>
              <a:t>determine el valor de verdad de las proposiciones:</a:t>
            </a:r>
            <a:r>
              <a:rPr lang="es-AR" i="1" dirty="0"/>
              <a:t/>
            </a:r>
            <a:br>
              <a:rPr lang="es-AR" i="1" dirty="0"/>
            </a:br>
            <a:r>
              <a:rPr lang="es-AR" i="1" dirty="0"/>
              <a:t/>
            </a:r>
            <a:br>
              <a:rPr lang="es-AR" i="1" dirty="0"/>
            </a:br>
            <a:r>
              <a:rPr lang="es-AR" i="1" dirty="0"/>
              <a:t>R(4,2,0)</a:t>
            </a:r>
            <a:br>
              <a:rPr lang="es-AR" i="1" dirty="0"/>
            </a:br>
            <a:r>
              <a:rPr lang="es-AR" i="1" dirty="0"/>
              <a:t/>
            </a:r>
            <a:br>
              <a:rPr lang="es-AR" i="1" dirty="0"/>
            </a:br>
            <a:r>
              <a:rPr lang="es-AR" i="1" dirty="0" smtClean="0"/>
              <a:t>R(4,1,3</a:t>
            </a:r>
            <a:r>
              <a:rPr lang="es-AR" i="1" dirty="0"/>
              <a:t>)</a:t>
            </a:r>
            <a:br>
              <a:rPr lang="es-AR" i="1" dirty="0"/>
            </a:br>
            <a:r>
              <a:rPr lang="es-AR" i="1" dirty="0"/>
              <a:t/>
            </a:r>
            <a:br>
              <a:rPr lang="es-AR" i="1" dirty="0"/>
            </a:br>
            <a:r>
              <a:rPr lang="es-AR" i="1" dirty="0" smtClean="0"/>
              <a:t>R(4,2,2</a:t>
            </a:r>
            <a:r>
              <a:rPr lang="es-AR" i="1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503999" y="676800"/>
            <a:ext cx="9071640" cy="51195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lnSpc>
                <a:spcPct val="150000"/>
              </a:lnSpc>
              <a:buNone/>
            </a:pPr>
            <a:r>
              <a:rPr lang="es-AR" sz="3600" dirty="0"/>
              <a:t>En las funciones proposicionales </a:t>
            </a:r>
            <a:br>
              <a:rPr lang="es-AR" sz="3600" dirty="0"/>
            </a:br>
            <a:r>
              <a:rPr lang="es-AR" sz="3600" dirty="0"/>
              <a:t>el </a:t>
            </a:r>
            <a:r>
              <a:rPr lang="es-AR" sz="3600" b="1" dirty="0"/>
              <a:t>Dominio </a:t>
            </a:r>
            <a:r>
              <a:rPr lang="es-AR" sz="3600" dirty="0"/>
              <a:t>(o Universo de discurso) está dado por todos los valores posibles que </a:t>
            </a:r>
            <a:r>
              <a:rPr lang="es-AR" sz="3600" dirty="0" smtClean="0"/>
              <a:t>pueden </a:t>
            </a:r>
            <a:r>
              <a:rPr lang="es-AR" sz="3600" dirty="0"/>
              <a:t>tomar la(s) variable(s</a:t>
            </a:r>
            <a:r>
              <a:rPr lang="es-AR" sz="3600" dirty="0" smtClean="0"/>
              <a:t>)</a:t>
            </a:r>
            <a:r>
              <a:rPr lang="es-AR" sz="3600" dirty="0"/>
              <a:t/>
            </a:r>
            <a:br>
              <a:rPr lang="es-AR" sz="3600" dirty="0"/>
            </a:br>
            <a:r>
              <a:rPr lang="es-AR" sz="3600" dirty="0"/>
              <a:t>la </a:t>
            </a:r>
            <a:r>
              <a:rPr lang="es-AR" sz="3600" b="1" dirty="0"/>
              <a:t>Imagen</a:t>
            </a:r>
            <a:r>
              <a:rPr lang="es-AR" sz="3600" dirty="0"/>
              <a:t> será: </a:t>
            </a:r>
            <a:br>
              <a:rPr lang="es-AR" sz="3600" dirty="0"/>
            </a:br>
            <a:r>
              <a:rPr lang="es-AR" sz="3600" dirty="0"/>
              <a:t>Verdadero (1)  </a:t>
            </a:r>
            <a:r>
              <a:rPr lang="es-AR" sz="3600" dirty="0" smtClean="0"/>
              <a:t>  </a:t>
            </a:r>
            <a:r>
              <a:rPr lang="es-AR" sz="3600" dirty="0"/>
              <a:t>-     Falso (0)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91840" y="683493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Ejemplo</a:t>
            </a:r>
          </a:p>
          <a:p>
            <a:r>
              <a:rPr lang="es-MX" sz="3600" dirty="0" smtClean="0"/>
              <a:t>Sea  la función proposicional</a:t>
            </a:r>
          </a:p>
          <a:p>
            <a:r>
              <a:rPr lang="es-MX" sz="3600" dirty="0" smtClean="0"/>
              <a:t> </a:t>
            </a:r>
          </a:p>
          <a:p>
            <a:r>
              <a:rPr lang="es-MX" sz="3600" dirty="0" smtClean="0"/>
              <a:t>Q(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s-MX" sz="3600" dirty="0" smtClean="0"/>
              <a:t>) :  </a:t>
            </a:r>
            <a:r>
              <a:rPr lang="es-MX" sz="3600" i="1" dirty="0" smtClean="0"/>
              <a:t>y </a:t>
            </a:r>
            <a:r>
              <a:rPr lang="es-MX" sz="3600" dirty="0" smtClean="0"/>
              <a:t>es la capital de 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s-ES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63848" y="3243837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Determine  los valores de verdad para: </a:t>
            </a:r>
          </a:p>
          <a:p>
            <a:r>
              <a:rPr lang="es-MX" sz="3600" dirty="0" smtClean="0"/>
              <a:t>Q(Francia, París); Q(Bolivia, Tegucigalpa); Q(Honduras, La Paz); Q(Colombia, Bogotá). Identifique previamente los conjuntos de los valores que toman las variables   x  e  y  en la función.</a:t>
            </a:r>
            <a:endParaRPr lang="es-ES" sz="3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245520" y="251445"/>
            <a:ext cx="9144000" cy="208823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sz="3600" dirty="0"/>
              <a:t>Se forma una proposición asignando </a:t>
            </a:r>
            <a:r>
              <a:rPr lang="es-AR" sz="3600" dirty="0" smtClean="0"/>
              <a:t/>
            </a:r>
            <a:br>
              <a:rPr lang="es-AR" sz="3600" dirty="0" smtClean="0"/>
            </a:br>
            <a:r>
              <a:rPr lang="es-AR" sz="3600" dirty="0" smtClean="0"/>
              <a:t>valores </a:t>
            </a:r>
            <a:r>
              <a:rPr lang="es-AR" sz="3600" dirty="0"/>
              <a:t>a sus </a:t>
            </a:r>
            <a:r>
              <a:rPr lang="es-AR" sz="3600" dirty="0" smtClean="0"/>
              <a:t>variables</a:t>
            </a:r>
            <a:br>
              <a:rPr lang="es-AR" sz="3600" dirty="0" smtClean="0"/>
            </a:br>
            <a:r>
              <a:rPr lang="es-AR" sz="3600" dirty="0" smtClean="0"/>
              <a:t>(proposición obtenida </a:t>
            </a:r>
            <a:r>
              <a:rPr lang="es-AR" sz="3600" b="1" dirty="0" smtClean="0"/>
              <a:t>por especialización</a:t>
            </a:r>
            <a:r>
              <a:rPr lang="es-AR" sz="3600" dirty="0" smtClean="0"/>
              <a:t>)</a:t>
            </a:r>
            <a:endParaRPr lang="es-AR" sz="3600" dirty="0"/>
          </a:p>
        </p:txBody>
      </p:sp>
      <p:sp>
        <p:nvSpPr>
          <p:cNvPr id="3" name="2 Título"/>
          <p:cNvSpPr txBox="1">
            <a:spLocks noGrp="1"/>
          </p:cNvSpPr>
          <p:nvPr>
            <p:ph type="title" idx="4294967295"/>
          </p:nvPr>
        </p:nvSpPr>
        <p:spPr>
          <a:xfrm>
            <a:off x="461520" y="2411685"/>
            <a:ext cx="9144000" cy="221648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sz="3600" dirty="0"/>
              <a:t>Se forma </a:t>
            </a:r>
            <a:r>
              <a:rPr lang="es-AR" sz="3600" b="1" dirty="0"/>
              <a:t>también</a:t>
            </a:r>
            <a:r>
              <a:rPr lang="es-AR" sz="3600" dirty="0"/>
              <a:t> una proposición </a:t>
            </a:r>
            <a:r>
              <a:rPr lang="es-AR" sz="3600" dirty="0" smtClean="0"/>
              <a:t/>
            </a:r>
            <a:br>
              <a:rPr lang="es-AR" sz="3600" dirty="0" smtClean="0"/>
            </a:br>
            <a:r>
              <a:rPr lang="es-AR" sz="3600" dirty="0" smtClean="0"/>
              <a:t>mediante </a:t>
            </a:r>
            <a:r>
              <a:rPr lang="es-AR" sz="3600" dirty="0"/>
              <a:t>la </a:t>
            </a:r>
            <a:r>
              <a:rPr lang="es-AR" sz="3600" b="1" u="sng" dirty="0" smtClean="0"/>
              <a:t>cuantificación</a:t>
            </a:r>
            <a:br>
              <a:rPr lang="es-AR" sz="3600" b="1" u="sng" dirty="0" smtClean="0"/>
            </a:br>
            <a:r>
              <a:rPr lang="es-AR" sz="3600" dirty="0" smtClean="0"/>
              <a:t>(proposición obtenida por </a:t>
            </a:r>
            <a:r>
              <a:rPr lang="es-AR" sz="3600" b="1" dirty="0" smtClean="0"/>
              <a:t>generalización</a:t>
            </a:r>
            <a:r>
              <a:rPr lang="es-AR" sz="3600" dirty="0" smtClean="0"/>
              <a:t>)</a:t>
            </a:r>
            <a:endParaRPr lang="es-AR" sz="3600" dirty="0"/>
          </a:p>
        </p:txBody>
      </p:sp>
      <p:sp>
        <p:nvSpPr>
          <p:cNvPr id="4" name="3 Título"/>
          <p:cNvSpPr txBox="1">
            <a:spLocks noGrp="1"/>
          </p:cNvSpPr>
          <p:nvPr>
            <p:ph type="title" idx="4294967295"/>
          </p:nvPr>
        </p:nvSpPr>
        <p:spPr>
          <a:xfrm>
            <a:off x="1944000" y="4499917"/>
            <a:ext cx="5903999" cy="779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sz="3600" b="1" dirty="0"/>
              <a:t>Cuantificadores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520032" y="5580037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 smtClean="0">
                <a:sym typeface="Symbol"/>
              </a:rPr>
              <a:t>                </a:t>
            </a:r>
            <a:endParaRPr lang="es-ES" sz="72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2455919" y="1584173"/>
            <a:ext cx="3844079" cy="1116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i="1" dirty="0" smtClean="0">
                <a:sym typeface="Symbol"/>
              </a:rPr>
              <a:t></a:t>
            </a:r>
            <a:r>
              <a:rPr lang="es-AR" i="1" dirty="0" smtClean="0"/>
              <a:t>x :</a:t>
            </a:r>
            <a:r>
              <a:rPr lang="es-AR" dirty="0" smtClean="0"/>
              <a:t> P(</a:t>
            </a:r>
            <a:r>
              <a:rPr lang="es-AR" i="1" dirty="0" smtClean="0"/>
              <a:t>x</a:t>
            </a:r>
            <a:r>
              <a:rPr lang="es-AR" dirty="0"/>
              <a:t>)</a:t>
            </a:r>
          </a:p>
        </p:txBody>
      </p:sp>
      <p:sp>
        <p:nvSpPr>
          <p:cNvPr id="3" name="2 Título"/>
          <p:cNvSpPr txBox="1">
            <a:spLocks noGrp="1"/>
          </p:cNvSpPr>
          <p:nvPr>
            <p:ph type="title" idx="4294967295"/>
          </p:nvPr>
        </p:nvSpPr>
        <p:spPr>
          <a:xfrm>
            <a:off x="1367904" y="3384173"/>
            <a:ext cx="6768096" cy="792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para todo </a:t>
            </a:r>
            <a:r>
              <a:rPr lang="es-AR" i="1" dirty="0" smtClean="0"/>
              <a:t>x</a:t>
            </a:r>
            <a:r>
              <a:rPr lang="es-AR" dirty="0" smtClean="0"/>
              <a:t> es verdadero </a:t>
            </a:r>
            <a:r>
              <a:rPr lang="es-AR" dirty="0"/>
              <a:t>P(</a:t>
            </a:r>
            <a:r>
              <a:rPr lang="es-AR" i="1" dirty="0"/>
              <a:t>x</a:t>
            </a:r>
            <a:r>
              <a:rPr lang="es-AR" dirty="0"/>
              <a:t>)</a:t>
            </a:r>
          </a:p>
        </p:txBody>
      </p:sp>
      <p:sp>
        <p:nvSpPr>
          <p:cNvPr id="4" name="3 Título"/>
          <p:cNvSpPr txBox="1">
            <a:spLocks noGrp="1"/>
          </p:cNvSpPr>
          <p:nvPr>
            <p:ph type="title" idx="4294967295"/>
          </p:nvPr>
        </p:nvSpPr>
        <p:spPr>
          <a:xfrm>
            <a:off x="1295896" y="4608173"/>
            <a:ext cx="6840104" cy="792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para cada </a:t>
            </a:r>
            <a:r>
              <a:rPr lang="es-AR" i="1" dirty="0"/>
              <a:t>x</a:t>
            </a:r>
            <a:r>
              <a:rPr lang="es-AR" dirty="0"/>
              <a:t> </a:t>
            </a:r>
            <a:r>
              <a:rPr lang="es-AR" dirty="0" smtClean="0"/>
              <a:t>es verdadero P(</a:t>
            </a:r>
            <a:r>
              <a:rPr lang="es-AR" i="1" dirty="0" smtClean="0"/>
              <a:t>x</a:t>
            </a:r>
            <a:r>
              <a:rPr lang="es-AR" dirty="0"/>
              <a:t>)</a:t>
            </a:r>
          </a:p>
        </p:txBody>
      </p:sp>
      <p:sp>
        <p:nvSpPr>
          <p:cNvPr id="5" name="4 Título"/>
          <p:cNvSpPr txBox="1">
            <a:spLocks noGrp="1"/>
          </p:cNvSpPr>
          <p:nvPr>
            <p:ph type="title" idx="4294967295"/>
          </p:nvPr>
        </p:nvSpPr>
        <p:spPr>
          <a:xfrm>
            <a:off x="1728000" y="6012173"/>
            <a:ext cx="6408000" cy="792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para cualquier </a:t>
            </a:r>
            <a:r>
              <a:rPr lang="es-AR" i="1" dirty="0"/>
              <a:t>x</a:t>
            </a:r>
            <a:r>
              <a:rPr lang="es-AR" dirty="0"/>
              <a:t> P(</a:t>
            </a:r>
            <a:r>
              <a:rPr lang="es-AR" i="1" dirty="0"/>
              <a:t>x</a:t>
            </a:r>
            <a:r>
              <a:rPr lang="es-AR" dirty="0"/>
              <a:t>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99952" y="539477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/>
              <a:t>El cuantificador Universal</a:t>
            </a:r>
            <a:endParaRPr lang="es-ES" sz="40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287784" y="179437"/>
            <a:ext cx="9071640" cy="1440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sz="3200" dirty="0" smtClean="0"/>
              <a:t>Sea la función proposicional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P(</a:t>
            </a:r>
            <a:r>
              <a:rPr lang="es-AR" i="1" dirty="0" smtClean="0"/>
              <a:t>x</a:t>
            </a:r>
            <a:r>
              <a:rPr lang="es-AR" dirty="0" smtClean="0"/>
              <a:t>) :  </a:t>
            </a:r>
            <a:r>
              <a:rPr lang="es-AR" i="1" dirty="0" smtClean="0"/>
              <a:t>x </a:t>
            </a:r>
            <a:r>
              <a:rPr lang="es-AR" dirty="0" smtClean="0"/>
              <a:t>+ 1 </a:t>
            </a:r>
            <a:r>
              <a:rPr lang="es-AR" i="1" dirty="0" smtClean="0"/>
              <a:t> &gt; x</a:t>
            </a:r>
            <a:endParaRPr lang="es-AR" i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439912" y="3112601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es una proposición VERDADERA</a:t>
            </a:r>
            <a:endParaRPr lang="es-ES" sz="2800" b="1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89152" y="1619597"/>
            <a:ext cx="9071640" cy="144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es-AR" sz="3200" noProof="0" dirty="0" smtClean="0">
                <a:solidFill>
                  <a:sysClr val="windowText" lastClr="000000"/>
                </a:solidFill>
                <a:latin typeface="Liberation Sans" pitchFamily="18"/>
              </a:rPr>
              <a:t> y la proposición    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/>
            </a:r>
            <a:b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</a:b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  <a:sym typeface="Symbol"/>
              </a:rPr>
              <a:t></a:t>
            </a:r>
            <a:r>
              <a:rPr lang="es-AR" sz="4400" i="1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x R : 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P(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)</a:t>
            </a:r>
            <a:endParaRPr kumimoji="0" lang="es-AR" sz="4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287784" y="3688665"/>
            <a:ext cx="9071640" cy="144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Sea la función proposicional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/>
            </a:r>
            <a:b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</a:b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Q(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) :  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 &gt; 2</a:t>
            </a:r>
            <a:endParaRPr kumimoji="0" lang="es-AR" sz="4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439912" y="6588149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es una proposición FALSA</a:t>
            </a:r>
            <a:endParaRPr lang="es-ES" sz="2800" b="1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89152" y="5075981"/>
            <a:ext cx="9071640" cy="144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es-AR" sz="3200" noProof="0" dirty="0" smtClean="0">
                <a:solidFill>
                  <a:sysClr val="windowText" lastClr="000000"/>
                </a:solidFill>
                <a:latin typeface="Liberation Sans" pitchFamily="18"/>
              </a:rPr>
              <a:t> y la proposición    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/>
            </a:r>
            <a:b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</a:b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  <a:sym typeface="Symbol"/>
              </a:rPr>
              <a:t></a:t>
            </a:r>
            <a:r>
              <a:rPr lang="es-AR" sz="4400" i="1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x  R : </a:t>
            </a:r>
            <a:r>
              <a:rPr lang="es-AR" sz="4400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Q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(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)</a:t>
            </a:r>
            <a:endParaRPr kumimoji="0" lang="es-AR" sz="4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95896" y="611485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Si el dominio de la función proposicional es</a:t>
            </a:r>
          </a:p>
          <a:p>
            <a:r>
              <a:rPr lang="es-MX" sz="3200" dirty="0" smtClean="0"/>
              <a:t>  </a:t>
            </a:r>
          </a:p>
          <a:p>
            <a:r>
              <a:rPr lang="es-MX" sz="3200" dirty="0" smtClean="0"/>
              <a:t>X = {</a:t>
            </a:r>
            <a:r>
              <a:rPr lang="es-MX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200" baseline="-25000" dirty="0" smtClean="0"/>
              <a:t>1</a:t>
            </a:r>
            <a:r>
              <a:rPr lang="es-MX" sz="3200" dirty="0" smtClean="0"/>
              <a:t> . </a:t>
            </a:r>
            <a:r>
              <a:rPr lang="es-MX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200" baseline="-25000" dirty="0" smtClean="0"/>
              <a:t>2</a:t>
            </a:r>
            <a:r>
              <a:rPr lang="es-MX" sz="3200" dirty="0" smtClean="0"/>
              <a:t> , </a:t>
            </a:r>
            <a:r>
              <a:rPr lang="es-MX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200" baseline="-25000" dirty="0" smtClean="0"/>
              <a:t>3</a:t>
            </a:r>
            <a:r>
              <a:rPr lang="es-MX" sz="3200" dirty="0" smtClean="0"/>
              <a:t> ,..., </a:t>
            </a:r>
            <a:r>
              <a:rPr lang="es-MX" sz="3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200" baseline="-25000" dirty="0" err="1" smtClean="0"/>
              <a:t>n</a:t>
            </a:r>
            <a:r>
              <a:rPr lang="es-MX" sz="3200" dirty="0" smtClean="0"/>
              <a:t> }</a:t>
            </a:r>
            <a:endParaRPr lang="es-ES" sz="3200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289152" y="2411685"/>
            <a:ext cx="9071640" cy="11521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  <a:sym typeface="Symbol"/>
              </a:rPr>
              <a:t></a:t>
            </a:r>
            <a:r>
              <a:rPr lang="es-AR" sz="4400" i="1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x : 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P(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)</a:t>
            </a:r>
            <a:endParaRPr kumimoji="0" lang="es-AR" sz="4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439912" y="486169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1</a:t>
            </a:r>
            <a:r>
              <a:rPr lang="es-MX" sz="3600" dirty="0" smtClean="0"/>
              <a:t>) </a:t>
            </a:r>
            <a:r>
              <a:rPr lang="es-MX" sz="3600" dirty="0" smtClean="0">
                <a:sym typeface="Symbol"/>
              </a:rPr>
              <a:t></a:t>
            </a:r>
            <a:r>
              <a:rPr lang="es-MX" sz="3600" dirty="0" smtClean="0"/>
              <a:t> 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2</a:t>
            </a:r>
            <a:r>
              <a:rPr lang="es-MX" sz="3600" dirty="0" smtClean="0"/>
              <a:t>)</a:t>
            </a:r>
            <a:r>
              <a:rPr lang="es-MX" sz="3600" dirty="0" smtClean="0">
                <a:sym typeface="Symbol"/>
              </a:rPr>
              <a:t> </a:t>
            </a:r>
            <a:r>
              <a:rPr lang="es-MX" sz="3600" dirty="0" smtClean="0"/>
              <a:t> 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3</a:t>
            </a:r>
            <a:r>
              <a:rPr lang="es-MX" sz="3600" dirty="0" smtClean="0"/>
              <a:t>)</a:t>
            </a:r>
            <a:r>
              <a:rPr lang="es-MX" sz="3600" dirty="0" smtClean="0">
                <a:sym typeface="Symbol"/>
              </a:rPr>
              <a:t> </a:t>
            </a:r>
            <a:r>
              <a:rPr lang="es-MX" sz="3600" dirty="0" smtClean="0"/>
              <a:t>... </a:t>
            </a:r>
            <a:r>
              <a:rPr lang="es-MX" sz="3600" dirty="0" smtClean="0">
                <a:sym typeface="Symbol"/>
              </a:rPr>
              <a:t></a:t>
            </a:r>
            <a:r>
              <a:rPr lang="es-MX" sz="3600" dirty="0" smtClean="0"/>
              <a:t> P(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err="1" smtClean="0"/>
              <a:t>n</a:t>
            </a:r>
            <a:r>
              <a:rPr lang="es-MX" sz="3600" dirty="0" smtClean="0"/>
              <a:t>)</a:t>
            </a:r>
            <a:endParaRPr lang="es-ES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9912" y="3760673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es lo mismo que</a:t>
            </a:r>
            <a:endParaRPr lang="es-ES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007864" y="6012085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/>
              <a:t>La conjunción es verdadera </a:t>
            </a:r>
          </a:p>
          <a:p>
            <a:pPr algn="ctr"/>
            <a:r>
              <a:rPr lang="es-MX" sz="2800" dirty="0" smtClean="0"/>
              <a:t>si todas las proposiciones son verdaderas</a:t>
            </a:r>
            <a:endParaRPr lang="es-E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75816" y="611485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Ejemplo</a:t>
            </a:r>
          </a:p>
          <a:p>
            <a:endParaRPr lang="es-MX" sz="3600" dirty="0" smtClean="0"/>
          </a:p>
          <a:p>
            <a:r>
              <a:rPr lang="es-MX" sz="3600" dirty="0" smtClean="0"/>
              <a:t>Con dominio en Reales, </a:t>
            </a:r>
          </a:p>
          <a:p>
            <a:r>
              <a:rPr lang="es-MX" sz="3600" dirty="0" smtClean="0"/>
              <a:t>¿Cuál es el valor de verdad de     </a:t>
            </a:r>
            <a:r>
              <a:rPr lang="es-MX" sz="3600" dirty="0" smtClean="0">
                <a:sym typeface="Symbol"/>
              </a:rPr>
              <a:t>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3600" dirty="0" smtClean="0">
                <a:sym typeface="Symbol"/>
              </a:rPr>
              <a:t> : 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3600" baseline="30000" dirty="0" smtClean="0">
                <a:sym typeface="Symbol"/>
              </a:rPr>
              <a:t>2</a:t>
            </a:r>
            <a:r>
              <a:rPr lang="es-MX" sz="3600" dirty="0" smtClean="0"/>
              <a:t> </a:t>
            </a:r>
            <a:r>
              <a:rPr lang="es-MX" sz="3600" dirty="0" smtClean="0">
                <a:sym typeface="Symbol"/>
              </a:rPr>
              <a:t> 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3600" dirty="0" smtClean="0">
                <a:sym typeface="Symbol"/>
              </a:rPr>
              <a:t>) ?</a:t>
            </a:r>
            <a:endParaRPr lang="es-MX" sz="3600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575816" y="3753703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Ejemplo </a:t>
            </a:r>
          </a:p>
          <a:p>
            <a:endParaRPr lang="es-MX" sz="3600" dirty="0" smtClean="0"/>
          </a:p>
          <a:p>
            <a:r>
              <a:rPr lang="es-MX" sz="3600" dirty="0" smtClean="0"/>
              <a:t>Muestre que </a:t>
            </a:r>
            <a:r>
              <a:rPr lang="es-MX" sz="3600" dirty="0" smtClean="0">
                <a:sym typeface="Symbol"/>
              </a:rPr>
              <a:t>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3600" dirty="0" smtClean="0">
                <a:sym typeface="Symbol"/>
              </a:rPr>
              <a:t> : 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3600" baseline="30000" dirty="0" smtClean="0">
                <a:sym typeface="Symbol"/>
              </a:rPr>
              <a:t>2</a:t>
            </a:r>
            <a:r>
              <a:rPr lang="es-MX" sz="3600" dirty="0" smtClean="0"/>
              <a:t> </a:t>
            </a:r>
            <a:r>
              <a:rPr lang="es-MX" sz="3600" dirty="0" smtClean="0">
                <a:sym typeface="Symbol"/>
              </a:rPr>
              <a:t>&gt; 0   es falso  en el mismo dominio</a:t>
            </a:r>
            <a:endParaRPr lang="es-MX" sz="3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95896" y="863357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/>
              <a:t>El cuantificador Existencial</a:t>
            </a:r>
            <a:endParaRPr lang="es-ES" sz="4000" b="1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2455919" y="2087773"/>
            <a:ext cx="3844079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es-AR" sz="4800" i="1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</a:t>
            </a:r>
            <a:r>
              <a:rPr kumimoji="0" lang="es-AR" sz="4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 : P(</a:t>
            </a:r>
            <a:r>
              <a:rPr kumimoji="0" lang="es-AR" sz="4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)</a:t>
            </a:r>
            <a:endParaRPr kumimoji="0" lang="es-AR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1728000" y="3636045"/>
            <a:ext cx="6408000" cy="79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es-AR" sz="4400" dirty="0" smtClean="0">
                <a:solidFill>
                  <a:sysClr val="windowText" lastClr="000000"/>
                </a:solidFill>
                <a:latin typeface="Liberation Sans" pitchFamily="18"/>
              </a:rPr>
              <a:t>existe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 un 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 </a:t>
            </a:r>
            <a:r>
              <a:rPr lang="es-AR" sz="4400" dirty="0" smtClean="0">
                <a:solidFill>
                  <a:sysClr val="windowText" lastClr="000000"/>
                </a:solidFill>
                <a:latin typeface="Liberation Sans" pitchFamily="18"/>
              </a:rPr>
              <a:t>tal que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 P(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)</a:t>
            </a:r>
            <a:endParaRPr kumimoji="0" lang="es-AR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1728000" y="4860045"/>
            <a:ext cx="7416768" cy="79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es-AR" sz="4400" dirty="0" smtClean="0">
                <a:solidFill>
                  <a:sysClr val="windowText" lastClr="000000"/>
                </a:solidFill>
                <a:latin typeface="Liberation Sans" pitchFamily="18"/>
              </a:rPr>
              <a:t>existe al menos un 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 tal que P(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)</a:t>
            </a:r>
            <a:endParaRPr kumimoji="0" lang="es-AR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  <p:sp>
        <p:nvSpPr>
          <p:cNvPr id="7" name="2 Título"/>
          <p:cNvSpPr txBox="1">
            <a:spLocks/>
          </p:cNvSpPr>
          <p:nvPr/>
        </p:nvSpPr>
        <p:spPr>
          <a:xfrm>
            <a:off x="1728656" y="5940165"/>
            <a:ext cx="6408000" cy="79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es-AR" sz="4400" dirty="0" smtClean="0">
                <a:solidFill>
                  <a:sysClr val="windowText" lastClr="000000"/>
                </a:solidFill>
                <a:latin typeface="Liberation Sans" pitchFamily="18"/>
              </a:rPr>
              <a:t>para algún 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 se verifica P(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)</a:t>
            </a:r>
            <a:endParaRPr kumimoji="0" lang="es-AR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720000" y="3923853"/>
            <a:ext cx="9071640" cy="27792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s-AR" sz="2200" dirty="0">
                <a:latin typeface="ARIAL" pitchFamily="34"/>
              </a:rPr>
              <a:t>OBJETIVOS: </a:t>
            </a:r>
            <a:br>
              <a:rPr lang="es-AR" sz="2200" dirty="0">
                <a:latin typeface="ARIAL" pitchFamily="34"/>
              </a:rPr>
            </a:br>
            <a:r>
              <a:rPr lang="es-AR" sz="2200" dirty="0">
                <a:latin typeface="ARIAL" pitchFamily="34"/>
              </a:rPr>
              <a:t>Incorporar conceptos de la Lógica que permiten sustentar y desarrollar conocimientos propios de la disciplina Informática y de los </a:t>
            </a:r>
            <a:r>
              <a:rPr lang="es-AR" sz="2200" dirty="0">
                <a:solidFill>
                  <a:srgbClr val="000000"/>
                </a:solidFill>
                <a:latin typeface="ARIAL" pitchFamily="34"/>
              </a:rPr>
              <a:t>fundamentos de la Matemática</a:t>
            </a:r>
            <a:r>
              <a:rPr lang="es-AR" sz="2200" dirty="0">
                <a:latin typeface="ARIAL" pitchFamily="34"/>
              </a:rPr>
              <a:t>.</a:t>
            </a:r>
            <a:br>
              <a:rPr lang="es-AR" sz="2200" dirty="0">
                <a:latin typeface="ARIAL" pitchFamily="34"/>
              </a:rPr>
            </a:br>
            <a:r>
              <a:rPr lang="es-AR" sz="2200" dirty="0">
                <a:latin typeface="ARIAL" pitchFamily="34"/>
              </a:rPr>
              <a:t/>
            </a:r>
            <a:br>
              <a:rPr lang="es-AR" sz="2200" dirty="0">
                <a:latin typeface="ARIAL" pitchFamily="34"/>
              </a:rPr>
            </a:br>
            <a:r>
              <a:rPr lang="es-AR" sz="2200" dirty="0">
                <a:latin typeface="ARIAL" pitchFamily="34"/>
              </a:rPr>
              <a:t>Reforzar el pensamiento lógico y su capacidad de expresión y resolución de problemas lógicos y matemáticos.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999" y="971525"/>
            <a:ext cx="9071640" cy="2766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s-AR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s-AR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lnSpc>
                <a:spcPct val="150000"/>
              </a:lnSpc>
              <a:buNone/>
            </a:pPr>
            <a:r>
              <a:rPr lang="es-AR" dirty="0"/>
              <a:t>TEMA: Lógica de predicados de primer orden. </a:t>
            </a:r>
            <a:r>
              <a:rPr lang="es-AR" dirty="0" err="1"/>
              <a:t>Fuciones</a:t>
            </a:r>
            <a:r>
              <a:rPr lang="es-AR" dirty="0"/>
              <a:t> proposicionales. Cuantificadores. Negación de una función cuantificada. Silogismos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87784" y="179437"/>
            <a:ext cx="9071640" cy="144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Sea la función proposicional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/>
            </a:r>
            <a:b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</a:b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P(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) :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 x &gt; </a:t>
            </a:r>
            <a:r>
              <a:rPr kumimoji="0" lang="es-AR" sz="4400" b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3 ;  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 </a:t>
            </a:r>
            <a:r>
              <a:rPr kumimoji="0" lang="es-AR" sz="4400" b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  <a:sym typeface="Symbol"/>
              </a:rPr>
              <a:t> R</a:t>
            </a:r>
            <a:endParaRPr kumimoji="0" lang="es-AR" sz="4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31800" y="3131765"/>
            <a:ext cx="9360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es una proposición VERDADERA  porque </a:t>
            </a:r>
            <a:r>
              <a:rPr lang="es-MX" sz="2800" b="1" dirty="0" smtClean="0">
                <a:sym typeface="Symbol"/>
              </a:rPr>
              <a:t>P(4) es verdad</a:t>
            </a:r>
            <a:endParaRPr lang="es-ES" sz="28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89152" y="1619597"/>
            <a:ext cx="9071640" cy="144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es-AR" sz="3200" noProof="0" dirty="0" smtClean="0">
                <a:solidFill>
                  <a:sysClr val="windowText" lastClr="000000"/>
                </a:solidFill>
                <a:latin typeface="Liberation Sans" pitchFamily="18"/>
              </a:rPr>
              <a:t> y la proposición    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/>
            </a:r>
            <a:b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</a:br>
            <a:r>
              <a:rPr lang="es-AR" sz="4400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</a:t>
            </a:r>
            <a:r>
              <a:rPr lang="es-AR" sz="4400" i="1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x </a:t>
            </a:r>
            <a:r>
              <a:rPr lang="es-AR" sz="4400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:</a:t>
            </a:r>
            <a:r>
              <a:rPr lang="es-AR" sz="4400" i="1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 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P(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)</a:t>
            </a:r>
            <a:endParaRPr kumimoji="0" lang="es-AR" sz="4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87784" y="3688665"/>
            <a:ext cx="9071640" cy="144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Sea la función proposicional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/>
            </a:r>
            <a:b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</a:b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Q(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) :  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 = x </a:t>
            </a:r>
            <a:r>
              <a:rPr kumimoji="0" lang="es-AR" sz="4400" b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+ 1</a:t>
            </a:r>
            <a:endParaRPr kumimoji="0" lang="es-AR" sz="4400" b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39912" y="6588149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es una proposición FALSA</a:t>
            </a:r>
            <a:endParaRPr lang="es-ES" sz="2800" b="1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89152" y="5075981"/>
            <a:ext cx="9071640" cy="144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es-AR" sz="3200" noProof="0" dirty="0" smtClean="0">
                <a:solidFill>
                  <a:sysClr val="windowText" lastClr="000000"/>
                </a:solidFill>
                <a:latin typeface="Liberation Sans" pitchFamily="18"/>
              </a:rPr>
              <a:t> y la proposición    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/>
            </a:r>
            <a:b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</a:br>
            <a:r>
              <a:rPr lang="es-AR" sz="4400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</a:t>
            </a:r>
            <a:r>
              <a:rPr lang="es-AR" sz="4400" i="1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x </a:t>
            </a:r>
            <a:r>
              <a:rPr lang="es-AR" sz="4400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:</a:t>
            </a:r>
            <a:r>
              <a:rPr lang="es-AR" sz="4400" i="1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 </a:t>
            </a:r>
            <a:r>
              <a:rPr lang="es-AR" sz="4400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Q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(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)</a:t>
            </a:r>
            <a:endParaRPr kumimoji="0" lang="es-AR" sz="4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95896" y="611485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Si el dominio de la función proposicional es</a:t>
            </a:r>
          </a:p>
          <a:p>
            <a:r>
              <a:rPr lang="es-MX" sz="3200" dirty="0" smtClean="0"/>
              <a:t>  </a:t>
            </a:r>
          </a:p>
          <a:p>
            <a:r>
              <a:rPr lang="es-MX" sz="3200" dirty="0" smtClean="0"/>
              <a:t>X = {</a:t>
            </a:r>
            <a:r>
              <a:rPr lang="es-MX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200" baseline="-25000" dirty="0" smtClean="0"/>
              <a:t>1</a:t>
            </a:r>
            <a:r>
              <a:rPr lang="es-MX" sz="3200" dirty="0" smtClean="0"/>
              <a:t> , </a:t>
            </a:r>
            <a:r>
              <a:rPr lang="es-MX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200" baseline="-25000" dirty="0" smtClean="0"/>
              <a:t>2</a:t>
            </a:r>
            <a:r>
              <a:rPr lang="es-MX" sz="3200" dirty="0" smtClean="0"/>
              <a:t> , </a:t>
            </a:r>
            <a:r>
              <a:rPr lang="es-MX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200" baseline="-25000" dirty="0" smtClean="0"/>
              <a:t>3</a:t>
            </a:r>
            <a:r>
              <a:rPr lang="es-MX" sz="3200" dirty="0" smtClean="0"/>
              <a:t> ,..., </a:t>
            </a:r>
            <a:r>
              <a:rPr lang="es-MX" sz="3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200" baseline="-25000" dirty="0" err="1" smtClean="0"/>
              <a:t>n</a:t>
            </a:r>
            <a:r>
              <a:rPr lang="es-MX" sz="3200" dirty="0" smtClean="0"/>
              <a:t> }</a:t>
            </a:r>
            <a:endParaRPr lang="es-ES" sz="3200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289152" y="2411685"/>
            <a:ext cx="9071640" cy="11521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es-AR" sz="4400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</a:t>
            </a:r>
            <a:r>
              <a:rPr lang="es-AR" sz="4400" i="1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x </a:t>
            </a:r>
            <a:r>
              <a:rPr lang="es-AR" sz="4400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:</a:t>
            </a:r>
            <a:r>
              <a:rPr lang="es-AR" sz="4400" i="1" dirty="0" smtClean="0">
                <a:solidFill>
                  <a:sysClr val="windowText" lastClr="000000"/>
                </a:solidFill>
                <a:latin typeface="Liberation Sans" pitchFamily="18"/>
                <a:sym typeface="Symbol"/>
              </a:rPr>
              <a:t> 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P(</a:t>
            </a:r>
            <a:r>
              <a:rPr kumimoji="0" lang="es-AR" sz="4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x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)</a:t>
            </a:r>
            <a:endParaRPr kumimoji="0" lang="es-AR" sz="4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439912" y="471594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1</a:t>
            </a:r>
            <a:r>
              <a:rPr lang="es-MX" sz="3600" dirty="0" smtClean="0"/>
              <a:t>) </a:t>
            </a:r>
            <a:r>
              <a:rPr lang="es-MX" sz="3600" dirty="0" smtClean="0">
                <a:sym typeface="Symbol"/>
              </a:rPr>
              <a:t></a:t>
            </a:r>
            <a:r>
              <a:rPr lang="es-MX" sz="3600" dirty="0" smtClean="0"/>
              <a:t> 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2</a:t>
            </a:r>
            <a:r>
              <a:rPr lang="es-MX" sz="3600" dirty="0" smtClean="0"/>
              <a:t>)</a:t>
            </a:r>
            <a:r>
              <a:rPr lang="es-MX" sz="3600" dirty="0" smtClean="0">
                <a:sym typeface="Symbol"/>
              </a:rPr>
              <a:t> </a:t>
            </a:r>
            <a:r>
              <a:rPr lang="es-MX" sz="3600" dirty="0" smtClean="0"/>
              <a:t> 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3</a:t>
            </a:r>
            <a:r>
              <a:rPr lang="es-MX" sz="3600" dirty="0" smtClean="0"/>
              <a:t>)</a:t>
            </a:r>
            <a:r>
              <a:rPr lang="es-MX" sz="3600" dirty="0" smtClean="0">
                <a:sym typeface="Symbol"/>
              </a:rPr>
              <a:t>  </a:t>
            </a:r>
            <a:r>
              <a:rPr lang="es-MX" sz="3600" dirty="0" smtClean="0"/>
              <a:t>... </a:t>
            </a:r>
            <a:r>
              <a:rPr lang="es-MX" sz="3600" dirty="0" smtClean="0">
                <a:sym typeface="Symbol"/>
              </a:rPr>
              <a:t></a:t>
            </a:r>
            <a:r>
              <a:rPr lang="es-MX" sz="3600" dirty="0" smtClean="0"/>
              <a:t> P(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err="1" smtClean="0"/>
              <a:t>n</a:t>
            </a:r>
            <a:r>
              <a:rPr lang="es-MX" sz="3600" dirty="0" smtClean="0"/>
              <a:t>)</a:t>
            </a:r>
            <a:endParaRPr lang="es-ES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9912" y="3760673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es lo mismo que</a:t>
            </a:r>
            <a:endParaRPr lang="es-ES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007864" y="5868069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/>
              <a:t>La disyunción es verdadera </a:t>
            </a:r>
          </a:p>
          <a:p>
            <a:pPr algn="ctr"/>
            <a:r>
              <a:rPr lang="es-MX" sz="2800" dirty="0" smtClean="0"/>
              <a:t>Cuando al menos una de las proposiciones es verdadera</a:t>
            </a:r>
            <a:endParaRPr lang="es-E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791840" y="1443710"/>
          <a:ext cx="8784975" cy="478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3456384"/>
                <a:gridCol w="3312367"/>
              </a:tblGrid>
              <a:tr h="761039">
                <a:tc gridSpan="3">
                  <a:txBody>
                    <a:bodyPr/>
                    <a:lstStyle/>
                    <a:p>
                      <a:r>
                        <a:rPr lang="es-MX" sz="2800" dirty="0" smtClean="0">
                          <a:solidFill>
                            <a:schemeClr val="tx1"/>
                          </a:solidFill>
                        </a:rPr>
                        <a:t>Tabla</a:t>
                      </a:r>
                      <a:r>
                        <a:rPr lang="es-MX" sz="2800" baseline="0" dirty="0" smtClean="0">
                          <a:solidFill>
                            <a:schemeClr val="tx1"/>
                          </a:solidFill>
                        </a:rPr>
                        <a:t> de Cuantificadores</a:t>
                      </a:r>
                      <a:endParaRPr lang="es-E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160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Sentencia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¿Cuándo es verdadera?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¿Cuándo es falsa?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160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  </a:t>
                      </a:r>
                      <a:r>
                        <a:rPr lang="es-MX" sz="2800" dirty="0" smtClean="0">
                          <a:sym typeface="Symbol"/>
                        </a:rPr>
                        <a:t></a:t>
                      </a:r>
                      <a:r>
                        <a:rPr lang="es-MX" sz="2800" i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s-MX" sz="2800" baseline="0" dirty="0" smtClean="0">
                          <a:sym typeface="Symbol"/>
                        </a:rPr>
                        <a:t> : P(</a:t>
                      </a:r>
                      <a:r>
                        <a:rPr lang="es-MX" sz="2800" i="1" baseline="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s-MX" sz="2800" baseline="0" dirty="0" smtClean="0">
                          <a:sym typeface="Symbol"/>
                        </a:rPr>
                        <a:t>)</a:t>
                      </a:r>
                    </a:p>
                    <a:p>
                      <a:endParaRPr lang="es-MX" sz="2800" baseline="0" dirty="0" smtClean="0">
                        <a:sym typeface="Symbol"/>
                      </a:endParaRPr>
                    </a:p>
                    <a:p>
                      <a:endParaRPr lang="es-MX" sz="2800" baseline="0" dirty="0" smtClean="0">
                        <a:sym typeface="Symbol"/>
                      </a:endParaRPr>
                    </a:p>
                    <a:p>
                      <a:endParaRPr lang="es-MX" sz="2800" baseline="0" dirty="0" smtClean="0">
                        <a:sym typeface="Symbol"/>
                      </a:endParaRPr>
                    </a:p>
                    <a:p>
                      <a:r>
                        <a:rPr lang="es-MX" sz="2800" baseline="0" dirty="0" smtClean="0">
                          <a:sym typeface="Symbol"/>
                        </a:rPr>
                        <a:t> </a:t>
                      </a:r>
                      <a:r>
                        <a:rPr lang="es-MX" sz="2800" i="1" baseline="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s-MX" sz="2800" baseline="0" dirty="0" smtClean="0">
                          <a:sym typeface="Symbol"/>
                        </a:rPr>
                        <a:t> : P(</a:t>
                      </a:r>
                      <a:r>
                        <a:rPr lang="es-MX" sz="2800" i="1" baseline="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s-MX" sz="2800" baseline="0" dirty="0" smtClean="0">
                          <a:sym typeface="Symbol"/>
                        </a:rPr>
                        <a:t>)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P(x) es verdadera para todo x</a:t>
                      </a:r>
                    </a:p>
                    <a:p>
                      <a:endParaRPr lang="es-MX" sz="2800" dirty="0" smtClean="0"/>
                    </a:p>
                    <a:p>
                      <a:endParaRPr lang="es-MX" sz="2800" dirty="0" smtClean="0"/>
                    </a:p>
                    <a:p>
                      <a:r>
                        <a:rPr lang="es-MX" sz="2800" dirty="0" smtClean="0"/>
                        <a:t>Hay (al menos) un </a:t>
                      </a:r>
                      <a:r>
                        <a:rPr lang="es-MX" sz="2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MX" sz="2800" dirty="0" smtClean="0"/>
                        <a:t> para el cual P(</a:t>
                      </a:r>
                      <a:r>
                        <a:rPr lang="es-MX" sz="2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MX" sz="2800" dirty="0" smtClean="0"/>
                        <a:t>) es verdadero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dirty="0" smtClean="0"/>
                        <a:t>Hay (al menos) un </a:t>
                      </a:r>
                      <a:r>
                        <a:rPr lang="es-MX" sz="2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MX" sz="2800" dirty="0" smtClean="0"/>
                        <a:t> para el cual P(</a:t>
                      </a:r>
                      <a:r>
                        <a:rPr lang="es-MX" sz="2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MX" sz="2800" dirty="0" smtClean="0"/>
                        <a:t>) es falso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80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dirty="0" smtClean="0"/>
                        <a:t>P(</a:t>
                      </a:r>
                      <a:r>
                        <a:rPr lang="es-MX" sz="2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MX" sz="2800" dirty="0" smtClean="0"/>
                        <a:t>) es falsa para todo </a:t>
                      </a:r>
                      <a:r>
                        <a:rPr lang="es-MX" sz="2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  <a:p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07864" y="755501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Variables ligadas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935856" y="1835621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Si un </a:t>
            </a:r>
            <a:r>
              <a:rPr lang="es-MX" sz="4000" u="sng" dirty="0" smtClean="0"/>
              <a:t>cuantificador se usa sobre una variable</a:t>
            </a:r>
            <a:r>
              <a:rPr lang="es-MX" sz="4000" i="1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s-MX" sz="4000" dirty="0" smtClean="0"/>
              <a:t>o se le </a:t>
            </a:r>
            <a:r>
              <a:rPr lang="es-MX" sz="4000" u="sng" dirty="0" smtClean="0"/>
              <a:t>asigna un valor </a:t>
            </a:r>
            <a:r>
              <a:rPr lang="es-MX" sz="4000" dirty="0" smtClean="0"/>
              <a:t>a esa variable,  se dice que </a:t>
            </a:r>
            <a:r>
              <a:rPr lang="es-MX" sz="4000" b="1" u="sng" dirty="0" smtClean="0"/>
              <a:t>la variable aparece ligada</a:t>
            </a:r>
            <a:endParaRPr lang="es-ES" sz="4000" b="1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935856" y="5048686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Si la variable no aparece ligada, se dice que </a:t>
            </a:r>
            <a:r>
              <a:rPr lang="es-MX" sz="4000" b="1" u="sng" dirty="0" smtClean="0"/>
              <a:t>la variable es libre</a:t>
            </a:r>
            <a:endParaRPr lang="es-ES" sz="4000" b="1" u="sng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35856" y="496500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4400" dirty="0" smtClean="0">
                <a:sym typeface="Symbol"/>
              </a:rPr>
              <a:t>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smtClean="0">
                <a:sym typeface="Symbol"/>
              </a:rPr>
              <a:t> : Q(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smtClean="0">
                <a:sym typeface="Symbol"/>
              </a:rPr>
              <a:t>, 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smtClean="0">
                <a:sym typeface="Symbol"/>
              </a:rPr>
              <a:t>)                       tiene </a:t>
            </a:r>
          </a:p>
          <a:p>
            <a:pPr>
              <a:lnSpc>
                <a:spcPct val="150000"/>
              </a:lnSpc>
            </a:pPr>
            <a:r>
              <a:rPr lang="es-ES" sz="4400" dirty="0" smtClean="0">
                <a:sym typeface="Symbol"/>
              </a:rPr>
              <a:t>la variable 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smtClean="0">
                <a:sym typeface="Symbol"/>
              </a:rPr>
              <a:t> ligada         pero </a:t>
            </a:r>
          </a:p>
          <a:p>
            <a:pPr>
              <a:lnSpc>
                <a:spcPct val="150000"/>
              </a:lnSpc>
            </a:pPr>
            <a:r>
              <a:rPr lang="es-ES" sz="4400" dirty="0" smtClean="0">
                <a:sym typeface="Symbol"/>
              </a:rPr>
              <a:t>la variable 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smtClean="0">
                <a:sym typeface="Symbol"/>
              </a:rPr>
              <a:t> está libre</a:t>
            </a:r>
            <a:endParaRPr lang="es-ES" sz="4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19832" y="4168908"/>
            <a:ext cx="84969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ym typeface="Symbol"/>
              </a:rPr>
              <a:t>Todas las variables que aparecen en una Función Proposicional deben ser ligadas para convertirla en proposición</a:t>
            </a:r>
            <a:endParaRPr lang="es-E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35856" y="1043533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ym typeface="Symbol"/>
              </a:rPr>
              <a:t>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:(P(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  Q(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))  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:R(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</a:t>
            </a:r>
            <a:endParaRPr lang="es-ES" sz="4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935856" y="2372776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ym typeface="Symbol"/>
              </a:rPr>
              <a:t>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:(P(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  Q(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))  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800" dirty="0" smtClean="0">
                <a:sym typeface="Symbol"/>
              </a:rPr>
              <a:t>:R(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800" dirty="0" smtClean="0">
                <a:sym typeface="Symbol"/>
              </a:rPr>
              <a:t>)</a:t>
            </a:r>
            <a:endParaRPr lang="es-ES" sz="4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935856" y="3956952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ym typeface="Symbol"/>
              </a:rPr>
              <a:t>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:(P(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  Q(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800" dirty="0" smtClean="0">
                <a:sym typeface="Symbol"/>
              </a:rPr>
              <a:t>))  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:R(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</a:t>
            </a:r>
            <a:endParaRPr lang="es-ES" sz="4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35856" y="251445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598738" algn="l"/>
              </a:tabLst>
            </a:pPr>
            <a:r>
              <a:rPr lang="es-MX" sz="3600" dirty="0" smtClean="0"/>
              <a:t>NEGACIONES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03808" y="971525"/>
            <a:ext cx="9217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Sea la proposición:</a:t>
            </a:r>
          </a:p>
          <a:p>
            <a:r>
              <a:rPr lang="es-MX" sz="3200" dirty="0" smtClean="0"/>
              <a:t>“Todos los estudiantes de la clase han cursado la asignatura Algebra”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935856" y="2627709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ym typeface="Symbol"/>
              </a:rPr>
              <a:t>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 </a:t>
            </a:r>
            <a:r>
              <a:rPr lang="es-ES" sz="4800" dirty="0" smtClean="0">
                <a:sym typeface="Symbol"/>
              </a:rPr>
              <a:t>: P(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</a:t>
            </a:r>
            <a:endParaRPr lang="es-ES" sz="4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935856" y="3491805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ym typeface="Symbol"/>
              </a:rPr>
              <a:t>P(</a:t>
            </a:r>
            <a:r>
              <a:rPr lang="es-ES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3600" dirty="0" smtClean="0">
                <a:sym typeface="Symbol"/>
              </a:rPr>
              <a:t>) : </a:t>
            </a:r>
            <a:r>
              <a:rPr lang="es-ES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3600" dirty="0" smtClean="0">
                <a:sym typeface="Symbol"/>
              </a:rPr>
              <a:t> ha cursado la asignatura Algebra</a:t>
            </a:r>
            <a:endParaRPr lang="es-ES" sz="3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75816" y="4358803"/>
            <a:ext cx="9217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“Hay al menos un estudiante de la clase que no ha cursado la asignatura Algebra”</a:t>
            </a:r>
            <a:endParaRPr lang="es-ES" sz="3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079872" y="5724053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ym typeface="Symbol"/>
              </a:rPr>
              <a:t>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 : P(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</a:t>
            </a:r>
            <a:endParaRPr lang="es-ES" sz="4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007864" y="539477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ym typeface="Symbol"/>
              </a:rPr>
              <a:t>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 : P(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  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 : P(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</a:t>
            </a:r>
            <a:endParaRPr lang="es-ES" sz="4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91840" y="1691605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Negación del cuantificador existencial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63848" y="266080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ym typeface="Symbol"/>
              </a:rPr>
              <a:t>La afirmativa es    </a:t>
            </a:r>
            <a:r>
              <a:rPr lang="es-ES" sz="4800" dirty="0" smtClean="0">
                <a:sym typeface="Symbol"/>
              </a:rPr>
              <a:t>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 : P(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 </a:t>
            </a:r>
            <a:endParaRPr lang="es-ES" sz="4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007864" y="4821048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ym typeface="Symbol"/>
              </a:rPr>
              <a:t>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 : P(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  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 : P(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800" dirty="0" smtClean="0">
                <a:sym typeface="Symbol"/>
              </a:rPr>
              <a:t>)</a:t>
            </a:r>
            <a:endParaRPr lang="es-ES" sz="48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31800" y="3563813"/>
            <a:ext cx="9361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“Hay al menos un estudiante de la clase que ha cursado la asignatura Algebra”</a:t>
            </a:r>
            <a:endParaRPr lang="es-ES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31800" y="5796061"/>
            <a:ext cx="9361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“Ninguno de los estudiantes de la clase ha cursado la asignatura Algebra”</a:t>
            </a:r>
            <a:endParaRPr lang="es-ES" sz="3200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03808" y="683493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Si el dominio del predicado 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dirty="0" smtClean="0"/>
              <a:t>) tiene n elementos, donde  n </a:t>
            </a:r>
            <a:r>
              <a:rPr lang="es-MX" sz="3600" dirty="0" smtClean="0">
                <a:sym typeface="Symbol"/>
              </a:rPr>
              <a:t> Z</a:t>
            </a:r>
            <a:r>
              <a:rPr lang="es-MX" sz="3600" baseline="30000" dirty="0" smtClean="0">
                <a:sym typeface="Symbol"/>
              </a:rPr>
              <a:t>+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03808" y="2413426"/>
            <a:ext cx="914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/>
              <a:t>En la NEGACION de proposiciones cuantificadas se cumplen las  Leyes de </a:t>
            </a:r>
            <a:r>
              <a:rPr lang="es-MX" sz="3600" dirty="0" err="1" smtClean="0"/>
              <a:t>De</a:t>
            </a:r>
            <a:r>
              <a:rPr lang="es-MX" sz="3600" dirty="0" smtClean="0"/>
              <a:t> Morgan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575816" y="4102709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ym typeface="Symbol"/>
              </a:rPr>
              <a:t></a:t>
            </a:r>
            <a:r>
              <a:rPr lang="es-ES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3600" dirty="0" smtClean="0">
                <a:sym typeface="Symbol"/>
              </a:rPr>
              <a:t> : P(</a:t>
            </a:r>
            <a:r>
              <a:rPr lang="es-ES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3600" dirty="0" smtClean="0">
                <a:sym typeface="Symbol"/>
              </a:rPr>
              <a:t>)   (</a:t>
            </a:r>
            <a:r>
              <a:rPr lang="es-MX" sz="3600" dirty="0" smtClean="0"/>
              <a:t>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1</a:t>
            </a:r>
            <a:r>
              <a:rPr lang="es-MX" sz="3600" dirty="0" smtClean="0"/>
              <a:t>) </a:t>
            </a:r>
            <a:r>
              <a:rPr lang="es-MX" sz="3600" dirty="0" smtClean="0">
                <a:sym typeface="Symbol"/>
              </a:rPr>
              <a:t></a:t>
            </a:r>
            <a:r>
              <a:rPr lang="es-MX" sz="3600" dirty="0" smtClean="0"/>
              <a:t> 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2</a:t>
            </a:r>
            <a:r>
              <a:rPr lang="es-MX" sz="3600" dirty="0" smtClean="0"/>
              <a:t>)</a:t>
            </a:r>
            <a:r>
              <a:rPr lang="es-MX" sz="3600" dirty="0" smtClean="0">
                <a:sym typeface="Symbol"/>
              </a:rPr>
              <a:t> </a:t>
            </a:r>
            <a:r>
              <a:rPr lang="es-MX" sz="3600" dirty="0" smtClean="0"/>
              <a:t> 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3</a:t>
            </a:r>
            <a:r>
              <a:rPr lang="es-MX" sz="3600" dirty="0" smtClean="0"/>
              <a:t>)</a:t>
            </a:r>
            <a:r>
              <a:rPr lang="es-MX" sz="3600" dirty="0" smtClean="0">
                <a:sym typeface="Symbol"/>
              </a:rPr>
              <a:t> </a:t>
            </a:r>
            <a:r>
              <a:rPr lang="es-MX" sz="3600" dirty="0" smtClean="0"/>
              <a:t>... </a:t>
            </a:r>
            <a:r>
              <a:rPr lang="es-MX" sz="3600" dirty="0" smtClean="0">
                <a:sym typeface="Symbol"/>
              </a:rPr>
              <a:t></a:t>
            </a:r>
            <a:r>
              <a:rPr lang="es-MX" sz="3600" dirty="0" smtClean="0"/>
              <a:t> P(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err="1" smtClean="0"/>
              <a:t>n</a:t>
            </a:r>
            <a:r>
              <a:rPr lang="es-ES" sz="3600" dirty="0" smtClean="0">
                <a:sym typeface="Symbol"/>
              </a:rPr>
              <a:t>))</a:t>
            </a:r>
            <a:endParaRPr lang="es-ES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5581778"/>
            <a:ext cx="1000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ym typeface="Symbol"/>
              </a:rPr>
              <a:t>  </a:t>
            </a:r>
            <a:r>
              <a:rPr lang="es-MX" sz="3600" dirty="0" smtClean="0"/>
              <a:t>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1</a:t>
            </a:r>
            <a:r>
              <a:rPr lang="es-MX" sz="3600" dirty="0" smtClean="0"/>
              <a:t>) </a:t>
            </a:r>
            <a:r>
              <a:rPr lang="es-MX" sz="3600" dirty="0" smtClean="0">
                <a:sym typeface="Symbol"/>
              </a:rPr>
              <a:t></a:t>
            </a:r>
            <a:r>
              <a:rPr lang="es-MX" sz="3600" dirty="0" smtClean="0"/>
              <a:t> </a:t>
            </a:r>
            <a:r>
              <a:rPr lang="es-ES" sz="3600" dirty="0" smtClean="0">
                <a:sym typeface="Symbol"/>
              </a:rPr>
              <a:t> </a:t>
            </a:r>
            <a:r>
              <a:rPr lang="es-MX" sz="3600" dirty="0" smtClean="0"/>
              <a:t>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2</a:t>
            </a:r>
            <a:r>
              <a:rPr lang="es-MX" sz="3600" dirty="0" smtClean="0"/>
              <a:t>)</a:t>
            </a:r>
            <a:r>
              <a:rPr lang="es-MX" sz="3600" dirty="0" smtClean="0">
                <a:sym typeface="Symbol"/>
              </a:rPr>
              <a:t> </a:t>
            </a:r>
            <a:r>
              <a:rPr lang="es-MX" sz="3600" dirty="0" smtClean="0"/>
              <a:t> </a:t>
            </a:r>
            <a:r>
              <a:rPr lang="es-ES" sz="3600" dirty="0" smtClean="0">
                <a:sym typeface="Symbol"/>
              </a:rPr>
              <a:t> </a:t>
            </a:r>
            <a:r>
              <a:rPr lang="es-MX" sz="3600" dirty="0" smtClean="0"/>
              <a:t>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3</a:t>
            </a:r>
            <a:r>
              <a:rPr lang="es-MX" sz="3600" dirty="0" smtClean="0"/>
              <a:t>)</a:t>
            </a:r>
            <a:r>
              <a:rPr lang="es-MX" sz="3600" dirty="0" smtClean="0">
                <a:sym typeface="Symbol"/>
              </a:rPr>
              <a:t> </a:t>
            </a:r>
            <a:r>
              <a:rPr lang="es-MX" sz="3600" dirty="0" smtClean="0"/>
              <a:t>... </a:t>
            </a:r>
            <a:r>
              <a:rPr lang="es-MX" sz="3600" dirty="0" smtClean="0">
                <a:sym typeface="Symbol"/>
              </a:rPr>
              <a:t></a:t>
            </a:r>
            <a:r>
              <a:rPr lang="es-MX" sz="3600" dirty="0" smtClean="0"/>
              <a:t> </a:t>
            </a:r>
            <a:r>
              <a:rPr lang="es-ES" sz="3600" dirty="0" smtClean="0">
                <a:sym typeface="Symbol"/>
              </a:rPr>
              <a:t> </a:t>
            </a:r>
            <a:r>
              <a:rPr lang="es-MX" sz="3600" dirty="0" smtClean="0"/>
              <a:t>P(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err="1" smtClean="0"/>
              <a:t>n</a:t>
            </a:r>
            <a:r>
              <a:rPr lang="es-ES" sz="3600" dirty="0" smtClean="0">
                <a:sym typeface="Symbol"/>
              </a:rPr>
              <a:t>)  </a:t>
            </a:r>
            <a:r>
              <a:rPr lang="es-ES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3600" dirty="0" smtClean="0">
                <a:sym typeface="Symbol"/>
              </a:rPr>
              <a:t> : P(</a:t>
            </a:r>
            <a:r>
              <a:rPr lang="es-ES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3600" dirty="0" smtClean="0">
                <a:sym typeface="Symbol"/>
              </a:rPr>
              <a:t>)</a:t>
            </a:r>
            <a:endParaRPr lang="es-ES" sz="3600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59792" y="683494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ym typeface="Symbol"/>
              </a:rPr>
              <a:t>x : P(</a:t>
            </a:r>
            <a:r>
              <a:rPr lang="es-ES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3600" dirty="0" smtClean="0">
                <a:sym typeface="Symbol"/>
              </a:rPr>
              <a:t>)   (</a:t>
            </a:r>
            <a:r>
              <a:rPr lang="es-MX" sz="3600" dirty="0" smtClean="0"/>
              <a:t>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1</a:t>
            </a:r>
            <a:r>
              <a:rPr lang="es-MX" sz="3600" dirty="0" smtClean="0"/>
              <a:t>) </a:t>
            </a:r>
            <a:r>
              <a:rPr lang="es-MX" sz="3600" dirty="0" smtClean="0">
                <a:sym typeface="Symbol"/>
              </a:rPr>
              <a:t></a:t>
            </a:r>
            <a:r>
              <a:rPr lang="es-MX" sz="3600" dirty="0" smtClean="0"/>
              <a:t> 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2</a:t>
            </a:r>
            <a:r>
              <a:rPr lang="es-MX" sz="3600" dirty="0" smtClean="0"/>
              <a:t>)</a:t>
            </a:r>
            <a:r>
              <a:rPr lang="es-MX" sz="3600" dirty="0" smtClean="0">
                <a:sym typeface="Symbol"/>
              </a:rPr>
              <a:t> </a:t>
            </a:r>
            <a:r>
              <a:rPr lang="es-MX" sz="3600" dirty="0" smtClean="0"/>
              <a:t> 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3</a:t>
            </a:r>
            <a:r>
              <a:rPr lang="es-MX" sz="3600" dirty="0" smtClean="0"/>
              <a:t>)</a:t>
            </a:r>
            <a:r>
              <a:rPr lang="es-MX" sz="3600" dirty="0" smtClean="0">
                <a:sym typeface="Symbol"/>
              </a:rPr>
              <a:t>  </a:t>
            </a:r>
            <a:r>
              <a:rPr lang="es-MX" sz="3600" dirty="0" smtClean="0"/>
              <a:t>... </a:t>
            </a:r>
            <a:r>
              <a:rPr lang="es-MX" sz="3600" dirty="0" smtClean="0">
                <a:sym typeface="Symbol"/>
              </a:rPr>
              <a:t></a:t>
            </a:r>
            <a:r>
              <a:rPr lang="es-MX" sz="3600" dirty="0" smtClean="0"/>
              <a:t> P(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err="1" smtClean="0"/>
              <a:t>n</a:t>
            </a:r>
            <a:r>
              <a:rPr lang="es-MX" sz="3600" dirty="0" smtClean="0"/>
              <a:t>))</a:t>
            </a:r>
            <a:r>
              <a:rPr lang="es-ES" sz="3600" dirty="0" smtClean="0">
                <a:sym typeface="Symbol"/>
              </a:rPr>
              <a:t> 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2255" y="1909370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ym typeface="Symbol"/>
              </a:rPr>
              <a:t></a:t>
            </a:r>
            <a:r>
              <a:rPr lang="es-MX" sz="3600" dirty="0" smtClean="0"/>
              <a:t>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1</a:t>
            </a:r>
            <a:r>
              <a:rPr lang="es-MX" sz="3600" dirty="0" smtClean="0"/>
              <a:t>) </a:t>
            </a:r>
            <a:r>
              <a:rPr lang="es-MX" sz="3600" dirty="0" smtClean="0">
                <a:sym typeface="Symbol"/>
              </a:rPr>
              <a:t></a:t>
            </a:r>
            <a:r>
              <a:rPr lang="es-MX" sz="3600" dirty="0" smtClean="0"/>
              <a:t> </a:t>
            </a:r>
            <a:r>
              <a:rPr lang="es-ES" sz="3600" dirty="0" smtClean="0">
                <a:sym typeface="Symbol"/>
              </a:rPr>
              <a:t> </a:t>
            </a:r>
            <a:r>
              <a:rPr lang="es-MX" sz="3600" dirty="0" smtClean="0"/>
              <a:t>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2</a:t>
            </a:r>
            <a:r>
              <a:rPr lang="es-MX" sz="3600" dirty="0" smtClean="0"/>
              <a:t>)</a:t>
            </a:r>
            <a:r>
              <a:rPr lang="es-MX" sz="3600" dirty="0" smtClean="0">
                <a:sym typeface="Symbol"/>
              </a:rPr>
              <a:t> </a:t>
            </a:r>
            <a:r>
              <a:rPr lang="es-MX" sz="3600" dirty="0" smtClean="0"/>
              <a:t> </a:t>
            </a:r>
            <a:r>
              <a:rPr lang="es-ES" sz="3600" dirty="0" smtClean="0">
                <a:sym typeface="Symbol"/>
              </a:rPr>
              <a:t> </a:t>
            </a:r>
            <a:r>
              <a:rPr lang="es-MX" sz="3600" dirty="0" smtClean="0"/>
              <a:t>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smtClean="0"/>
              <a:t>3</a:t>
            </a:r>
            <a:r>
              <a:rPr lang="es-MX" sz="3600" dirty="0" smtClean="0"/>
              <a:t>)</a:t>
            </a:r>
            <a:r>
              <a:rPr lang="es-MX" sz="3600" dirty="0" smtClean="0">
                <a:sym typeface="Symbol"/>
              </a:rPr>
              <a:t>  </a:t>
            </a:r>
            <a:r>
              <a:rPr lang="es-MX" sz="3600" dirty="0" smtClean="0"/>
              <a:t>... </a:t>
            </a:r>
            <a:r>
              <a:rPr lang="es-MX" sz="3600" dirty="0" smtClean="0">
                <a:sym typeface="Symbol"/>
              </a:rPr>
              <a:t></a:t>
            </a:r>
            <a:r>
              <a:rPr lang="es-MX" sz="3600" dirty="0" smtClean="0"/>
              <a:t> </a:t>
            </a:r>
            <a:r>
              <a:rPr lang="es-ES" sz="3600" dirty="0" smtClean="0">
                <a:sym typeface="Symbol"/>
              </a:rPr>
              <a:t> </a:t>
            </a:r>
            <a:r>
              <a:rPr lang="es-MX" sz="3600" dirty="0" smtClean="0"/>
              <a:t>P(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baseline="-25000" dirty="0" err="1" smtClean="0"/>
              <a:t>n</a:t>
            </a:r>
            <a:r>
              <a:rPr lang="es-MX" sz="3600" dirty="0" smtClean="0"/>
              <a:t>) </a:t>
            </a:r>
            <a:r>
              <a:rPr lang="es-MX" sz="3600" dirty="0" smtClean="0">
                <a:sym typeface="Symbol"/>
              </a:rPr>
              <a:t> 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3600" dirty="0" smtClean="0">
                <a:sym typeface="Symbol"/>
              </a:rPr>
              <a:t> : P(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3600" dirty="0" smtClean="0">
                <a:sym typeface="Symbol"/>
              </a:rPr>
              <a:t>)</a:t>
            </a:r>
            <a:r>
              <a:rPr lang="es-ES" sz="3600" dirty="0" smtClean="0">
                <a:sym typeface="Symbol"/>
              </a:rPr>
              <a:t> </a:t>
            </a:r>
            <a:endParaRPr lang="es-ES" sz="3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59792" y="3249061"/>
          <a:ext cx="928903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617"/>
                <a:gridCol w="2336831"/>
                <a:gridCol w="2664296"/>
                <a:gridCol w="25922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s-MX" sz="2800" dirty="0" smtClean="0">
                          <a:solidFill>
                            <a:schemeClr val="tx1"/>
                          </a:solidFill>
                        </a:rPr>
                        <a:t>Negación de Cuantificadores</a:t>
                      </a:r>
                      <a:endParaRPr lang="es-E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Negación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Fórmula </a:t>
                      </a:r>
                    </a:p>
                    <a:p>
                      <a:r>
                        <a:rPr lang="es-MX" sz="2400" dirty="0" smtClean="0"/>
                        <a:t>Equivalente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Negación verdadera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Negación </a:t>
                      </a:r>
                    </a:p>
                    <a:p>
                      <a:r>
                        <a:rPr lang="es-MX" sz="2400" dirty="0" smtClean="0"/>
                        <a:t>Falsa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 smtClean="0">
                          <a:sym typeface="Symbol"/>
                        </a:rPr>
                        <a:t></a:t>
                      </a:r>
                      <a:r>
                        <a:rPr lang="es-ES" sz="2800" i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s-ES" sz="2800" dirty="0" smtClean="0">
                          <a:sym typeface="Symbol"/>
                        </a:rPr>
                        <a:t>:P(</a:t>
                      </a:r>
                      <a:r>
                        <a:rPr lang="es-ES" sz="2800" i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s-ES" sz="2800" dirty="0" smtClean="0">
                          <a:sym typeface="Symbol"/>
                        </a:rPr>
                        <a:t>)</a:t>
                      </a:r>
                    </a:p>
                    <a:p>
                      <a:endParaRPr lang="es-MX" sz="2800" dirty="0" smtClean="0">
                        <a:sym typeface="Symbol"/>
                      </a:endParaRPr>
                    </a:p>
                    <a:p>
                      <a:endParaRPr lang="es-MX" sz="2800" dirty="0" smtClean="0">
                        <a:sym typeface="Symbol"/>
                      </a:endParaRPr>
                    </a:p>
                    <a:p>
                      <a:r>
                        <a:rPr lang="es-ES" sz="2800" dirty="0" smtClean="0">
                          <a:sym typeface="Symbol"/>
                        </a:rPr>
                        <a:t></a:t>
                      </a:r>
                      <a:r>
                        <a:rPr lang="es-ES" sz="2800" i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s-ES" sz="2800" dirty="0" smtClean="0">
                          <a:sym typeface="Symbol"/>
                        </a:rPr>
                        <a:t>:P(</a:t>
                      </a:r>
                      <a:r>
                        <a:rPr lang="es-ES" sz="2800" i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s-ES" sz="2800" dirty="0" smtClean="0">
                          <a:sym typeface="Symbol"/>
                        </a:rPr>
                        <a:t>)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smtClean="0">
                          <a:sym typeface="Symbol"/>
                        </a:rPr>
                        <a:t>    </a:t>
                      </a:r>
                      <a:r>
                        <a:rPr lang="es-ES" sz="2800" i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s-ES" sz="2800" dirty="0" smtClean="0">
                          <a:sym typeface="Symbol"/>
                        </a:rPr>
                        <a:t>:P(</a:t>
                      </a:r>
                      <a:r>
                        <a:rPr lang="es-ES" sz="2800" i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s-ES" sz="2800" dirty="0" smtClean="0">
                          <a:sym typeface="Symbol"/>
                        </a:rPr>
                        <a:t>)</a:t>
                      </a:r>
                    </a:p>
                    <a:p>
                      <a:endParaRPr lang="es-MX" sz="2800" dirty="0" smtClean="0">
                        <a:sym typeface="Symbol"/>
                      </a:endParaRPr>
                    </a:p>
                    <a:p>
                      <a:endParaRPr lang="es-MX" sz="2800" dirty="0" smtClean="0">
                        <a:sym typeface="Symbol"/>
                      </a:endParaRPr>
                    </a:p>
                    <a:p>
                      <a:r>
                        <a:rPr lang="es-ES" sz="2800" dirty="0" smtClean="0">
                          <a:sym typeface="Symbol"/>
                        </a:rPr>
                        <a:t>     </a:t>
                      </a:r>
                      <a:r>
                        <a:rPr lang="es-ES" sz="2800" i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s-ES" sz="2800" dirty="0" smtClean="0">
                          <a:sym typeface="Symbol"/>
                        </a:rPr>
                        <a:t>:P(</a:t>
                      </a:r>
                      <a:r>
                        <a:rPr lang="es-ES" sz="2800" i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s-ES" sz="2800" dirty="0" smtClean="0">
                          <a:sym typeface="Symbol"/>
                        </a:rPr>
                        <a:t>)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Para</a:t>
                      </a:r>
                      <a:r>
                        <a:rPr lang="es-MX" sz="2400" baseline="0" dirty="0" smtClean="0"/>
                        <a:t> cada </a:t>
                      </a:r>
                      <a:r>
                        <a:rPr lang="es-MX" sz="24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MX" sz="2400" baseline="0" dirty="0" smtClean="0"/>
                        <a:t>, P(</a:t>
                      </a:r>
                      <a:r>
                        <a:rPr lang="es-MX" sz="24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MX" sz="2400" baseline="0" dirty="0" smtClean="0"/>
                        <a:t>) es falsa</a:t>
                      </a:r>
                    </a:p>
                    <a:p>
                      <a:endParaRPr lang="es-MX" sz="2400" baseline="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/>
                        <a:t>Hay un </a:t>
                      </a:r>
                      <a:r>
                        <a:rPr lang="es-MX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MX" sz="2400" dirty="0" smtClean="0"/>
                        <a:t> para el</a:t>
                      </a:r>
                      <a:r>
                        <a:rPr lang="es-MX" sz="2400" baseline="0" dirty="0" smtClean="0"/>
                        <a:t> que P(</a:t>
                      </a:r>
                      <a:r>
                        <a:rPr lang="es-MX" sz="24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MX" sz="2400" baseline="0" dirty="0" smtClean="0"/>
                        <a:t>) es falso</a:t>
                      </a:r>
                      <a:endParaRPr lang="es-ES" sz="2400" dirty="0" smtClean="0"/>
                    </a:p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Hay un </a:t>
                      </a:r>
                      <a:r>
                        <a:rPr lang="es-MX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MX" sz="2400" dirty="0" smtClean="0"/>
                        <a:t> para el</a:t>
                      </a:r>
                      <a:r>
                        <a:rPr lang="es-MX" sz="2400" baseline="0" dirty="0" smtClean="0"/>
                        <a:t> que P(</a:t>
                      </a:r>
                      <a:r>
                        <a:rPr lang="es-MX" sz="24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MX" sz="2400" baseline="0" dirty="0" smtClean="0"/>
                        <a:t>) es verdad</a:t>
                      </a:r>
                    </a:p>
                    <a:p>
                      <a:endParaRPr lang="es-MX" sz="2400" baseline="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/>
                        <a:t>Para</a:t>
                      </a:r>
                      <a:r>
                        <a:rPr lang="es-MX" sz="2400" baseline="0" dirty="0" smtClean="0"/>
                        <a:t> cada </a:t>
                      </a:r>
                      <a:r>
                        <a:rPr lang="es-MX" sz="24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MX" sz="2400" baseline="0" dirty="0" smtClean="0"/>
                        <a:t>, P(</a:t>
                      </a:r>
                      <a:r>
                        <a:rPr lang="es-MX" sz="24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MX" sz="2400" baseline="0" dirty="0" smtClean="0"/>
                        <a:t>) es verdad</a:t>
                      </a:r>
                    </a:p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575816" y="592920"/>
            <a:ext cx="8856983" cy="6264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s-AR" dirty="0" smtClean="0"/>
              <a:t>PROPOSICIONES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p</a:t>
            </a:r>
            <a:r>
              <a:rPr lang="es-AR" dirty="0"/>
              <a:t>: la ciudad de Corrientes está        </a:t>
            </a:r>
            <a:r>
              <a:rPr lang="es-AR" dirty="0" smtClean="0"/>
              <a:t>   </a:t>
            </a:r>
            <a:br>
              <a:rPr lang="es-AR" dirty="0" smtClean="0"/>
            </a:br>
            <a:r>
              <a:rPr lang="es-AR" dirty="0" smtClean="0"/>
              <a:t>      en </a:t>
            </a:r>
            <a:r>
              <a:rPr lang="es-AR" dirty="0"/>
              <a:t>la </a:t>
            </a:r>
            <a:r>
              <a:rPr lang="es-AR" dirty="0" smtClean="0"/>
              <a:t>Argentina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>q: todos los alumnos de la     </a:t>
            </a:r>
            <a:br>
              <a:rPr lang="es-AR" dirty="0"/>
            </a:br>
            <a:r>
              <a:rPr lang="es-AR" dirty="0"/>
              <a:t>    </a:t>
            </a:r>
            <a:r>
              <a:rPr lang="es-AR" dirty="0" err="1"/>
              <a:t>FaCENA</a:t>
            </a:r>
            <a:r>
              <a:rPr lang="es-AR" dirty="0"/>
              <a:t> son menores de 22 </a:t>
            </a:r>
            <a:r>
              <a:rPr lang="es-AR" dirty="0" smtClean="0"/>
              <a:t>años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t</a:t>
            </a:r>
            <a:r>
              <a:rPr lang="es-AR" dirty="0"/>
              <a:t>: 5 + 7 &lt; 10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9832" y="1394862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Sea un dominio de variables reales para </a:t>
            </a:r>
            <a:r>
              <a:rPr lang="es-MX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200" dirty="0" smtClean="0"/>
              <a:t> e </a:t>
            </a:r>
            <a:r>
              <a:rPr lang="es-MX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MX" sz="3200" dirty="0" smtClean="0"/>
              <a:t> 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79872" y="2218308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xy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x+y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y + x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s-ES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79872" y="3730476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xy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x+y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  <a:sym typeface="Symbol"/>
              </a:rPr>
              <a:t>0)</a:t>
            </a:r>
            <a:endParaRPr lang="es-ES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552480" y="2362324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conmutativa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552480" y="39465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Inverso aditivo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31800" y="5292005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xyz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  <a:sym typeface="Symbol"/>
              </a:rPr>
              <a:t>+(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  <a:sym typeface="Symbol"/>
              </a:rPr>
              <a:t>))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  <a:sym typeface="Symbol"/>
              </a:rPr>
              <a:t>((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y 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+ z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s-ES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208664" y="550802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asociativa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9832" y="46921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CUANTIFICADORES ANIDADOS</a:t>
            </a:r>
            <a:endParaRPr lang="es-ES" sz="3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95896" y="467469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Traducir al lenguaje coloquial las siguientes proposiciones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79872" y="1910531"/>
            <a:ext cx="792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ym typeface="Symbol"/>
              </a:rPr>
              <a:t>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err="1" smtClean="0">
                <a:sym typeface="Symbol"/>
              </a:rPr>
              <a:t>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smtClean="0">
                <a:sym typeface="Symbol"/>
              </a:rPr>
              <a:t> : ((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smtClean="0">
                <a:sym typeface="Symbol"/>
              </a:rPr>
              <a:t>&gt;0)  (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smtClean="0">
                <a:sym typeface="Symbol"/>
              </a:rPr>
              <a:t>&lt;0))(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err="1" smtClean="0">
                <a:sym typeface="Symbol"/>
              </a:rPr>
              <a:t>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smtClean="0">
                <a:sym typeface="Symbol"/>
              </a:rPr>
              <a:t>&lt;0)</a:t>
            </a:r>
            <a:endParaRPr lang="es-ES" sz="4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295896" y="3062659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donde el dominio de ambas variables es el conjunto de números Reales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4427909"/>
            <a:ext cx="9792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ym typeface="Symbol"/>
              </a:rPr>
              <a:t>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err="1" smtClean="0">
                <a:sym typeface="Symbol"/>
              </a:rPr>
              <a:t>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err="1" smtClean="0">
                <a:sym typeface="Symbol"/>
              </a:rPr>
              <a:t>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s-ES" sz="4400" dirty="0" smtClean="0">
                <a:sym typeface="Symbol"/>
              </a:rPr>
              <a:t>: ((F(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err="1" smtClean="0">
                <a:sym typeface="Symbol"/>
              </a:rPr>
              <a:t>,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smtClean="0">
                <a:sym typeface="Symbol"/>
              </a:rPr>
              <a:t>)  F(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err="1" smtClean="0">
                <a:sym typeface="Symbol"/>
              </a:rPr>
              <a:t>,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s-ES" sz="4400" dirty="0" smtClean="0">
                <a:sym typeface="Symbol"/>
              </a:rPr>
              <a:t>)(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err="1" smtClean="0">
                <a:sym typeface="Symbol"/>
              </a:rPr>
              <a:t>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s-ES" sz="4400" dirty="0" smtClean="0">
                <a:sym typeface="Symbol"/>
              </a:rPr>
              <a:t>)) F(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err="1" smtClean="0">
                <a:sym typeface="Symbol"/>
              </a:rPr>
              <a:t>,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s-ES" sz="4400" dirty="0" smtClean="0">
                <a:sym typeface="Symbol"/>
              </a:rPr>
              <a:t>)</a:t>
            </a:r>
            <a:endParaRPr lang="es-ES" sz="4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91840" y="536575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donde  F(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MX" sz="3600" dirty="0" err="1" smtClean="0"/>
              <a:t>,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MX" sz="3600" dirty="0" smtClean="0"/>
              <a:t>)   significa que 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MX" sz="3600" dirty="0" smtClean="0"/>
              <a:t> y 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MX" sz="3600" dirty="0" smtClean="0"/>
              <a:t> son amigos</a:t>
            </a:r>
            <a:endParaRPr lang="es-ES" sz="3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296145" y="6210106"/>
            <a:ext cx="7488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/>
              <a:t>El dominio de las variables   </a:t>
            </a:r>
            <a:r>
              <a:rPr lang="es-MX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800" dirty="0" smtClean="0"/>
              <a:t>, </a:t>
            </a:r>
            <a:r>
              <a:rPr lang="es-MX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MX" sz="2800" dirty="0" smtClean="0"/>
              <a:t> </a:t>
            </a:r>
            <a:r>
              <a:rPr lang="es-MX" sz="2800" i="1" dirty="0" smtClean="0"/>
              <a:t>,</a:t>
            </a:r>
            <a:r>
              <a:rPr lang="es-MX" sz="2800" dirty="0" smtClean="0"/>
              <a:t> </a:t>
            </a:r>
            <a:r>
              <a:rPr lang="es-MX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s-MX" sz="2800" dirty="0" smtClean="0"/>
              <a:t>   son los estudiantes de la facultad</a:t>
            </a:r>
            <a:endParaRPr lang="es-ES" sz="2800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23888" y="755501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Formaliza las expresiones: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03808" y="1763613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La suma de dos números enteros positivos es positiva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503808" y="3731636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Si una persona es del sexo femenino y tiene un hijo, esta persona es la madre de alguien</a:t>
            </a:r>
            <a:endParaRPr lang="es-ES" sz="3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9832" y="611485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NEGACION DE CUANTIFICADORES ANIDADOS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863848" y="1259557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/>
              <a:t>Para negar varios cuantificadores anidados se aplican sucesivamente las reglas de negación de cuantificadores que ya hemos visto</a:t>
            </a:r>
            <a:endParaRPr lang="es-ES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7824" y="2843733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ym typeface="Symbol"/>
              </a:rPr>
              <a:t>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err="1" smtClean="0">
                <a:sym typeface="Symbol"/>
              </a:rPr>
              <a:t>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smtClean="0">
                <a:sym typeface="Symbol"/>
              </a:rPr>
              <a:t> : ( 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err="1" smtClean="0">
                <a:sym typeface="Symbol"/>
              </a:rPr>
              <a:t>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s-ES" sz="4400" dirty="0" smtClean="0">
                <a:sym typeface="Symbol"/>
              </a:rPr>
              <a:t>= 1 )</a:t>
            </a:r>
            <a:endParaRPr lang="es-ES" sz="4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31800" y="3995861"/>
            <a:ext cx="9361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ym typeface="Symbol"/>
              </a:rPr>
              <a:t>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err="1" smtClean="0">
                <a:sym typeface="Symbol"/>
              </a:rPr>
              <a:t>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smtClean="0">
                <a:sym typeface="Symbol"/>
              </a:rPr>
              <a:t> : ( 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err="1" smtClean="0">
                <a:sym typeface="Symbol"/>
              </a:rPr>
              <a:t>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s-ES" sz="4400" dirty="0" smtClean="0">
                <a:sym typeface="Symbol"/>
              </a:rPr>
              <a:t>= 1 )  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 </a:t>
            </a:r>
            <a:r>
              <a:rPr lang="es-ES" sz="4400" dirty="0" smtClean="0">
                <a:sym typeface="Symbol"/>
              </a:rPr>
              <a:t>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smtClean="0">
                <a:sym typeface="Symbol"/>
              </a:rPr>
              <a:t> : ( 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err="1" smtClean="0">
                <a:sym typeface="Symbol"/>
              </a:rPr>
              <a:t>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s-ES" sz="4400" dirty="0" smtClean="0">
                <a:sym typeface="Symbol"/>
              </a:rPr>
              <a:t>= 1 ) </a:t>
            </a:r>
            <a:endParaRPr lang="es-ES" sz="4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31800" y="5170636"/>
            <a:ext cx="9361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ym typeface="Symbol"/>
              </a:rPr>
              <a:t>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smtClean="0">
                <a:sym typeface="Symbol"/>
              </a:rPr>
              <a:t> 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dirty="0" smtClean="0">
                <a:sym typeface="Symbol"/>
              </a:rPr>
              <a:t>: ( 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err="1" smtClean="0">
                <a:sym typeface="Symbol"/>
              </a:rPr>
              <a:t>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s-ES" sz="4400" dirty="0" smtClean="0">
                <a:sym typeface="Symbol"/>
              </a:rPr>
              <a:t>= 1 )  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xy</a:t>
            </a:r>
            <a:r>
              <a:rPr lang="es-ES" sz="4400" dirty="0" smtClean="0">
                <a:sym typeface="Symbol"/>
              </a:rPr>
              <a:t> : ( 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400" dirty="0" err="1" smtClean="0">
                <a:sym typeface="Symbol"/>
              </a:rPr>
              <a:t></a:t>
            </a:r>
            <a:r>
              <a:rPr lang="es-ES" sz="4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s-ES" sz="4400" dirty="0" smtClean="0">
                <a:sym typeface="Symbol"/>
              </a:rPr>
              <a:t> 1 ) </a:t>
            </a:r>
            <a:endParaRPr lang="es-ES" sz="4400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5776" y="899517"/>
            <a:ext cx="9864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Sea        Q(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dirty="0" err="1" smtClean="0"/>
              <a:t>,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MX" sz="3600" dirty="0" smtClean="0"/>
              <a:t>) : 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3600" dirty="0" smtClean="0"/>
              <a:t> + </a:t>
            </a:r>
            <a:r>
              <a:rPr lang="es-MX" sz="3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MX" sz="3600" dirty="0" smtClean="0"/>
              <a:t> = 0</a:t>
            </a:r>
          </a:p>
          <a:p>
            <a:r>
              <a:rPr lang="es-MX" sz="3600" dirty="0" smtClean="0"/>
              <a:t>¿Cuál es el valor de verdad de las proposiciones  </a:t>
            </a:r>
            <a:r>
              <a:rPr lang="es-MX" sz="3600" dirty="0" smtClean="0">
                <a:sym typeface="Symbol"/>
              </a:rPr>
              <a:t>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3600" dirty="0" err="1" smtClean="0">
                <a:sym typeface="Symbol"/>
              </a:rPr>
              <a:t>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MX" sz="3600" dirty="0" smtClean="0">
                <a:sym typeface="Symbol"/>
              </a:rPr>
              <a:t> : Q(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3600" dirty="0" err="1" smtClean="0">
                <a:sym typeface="Symbol"/>
              </a:rPr>
              <a:t>,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MX" sz="3600" dirty="0" smtClean="0">
                <a:sym typeface="Symbol"/>
              </a:rPr>
              <a:t>)   y   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3600" dirty="0" err="1" smtClean="0">
                <a:sym typeface="Symbol"/>
              </a:rPr>
              <a:t>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MX" sz="3600" dirty="0" err="1" smtClean="0">
                <a:sym typeface="Symbol"/>
              </a:rPr>
              <a:t>:Q</a:t>
            </a:r>
            <a:r>
              <a:rPr lang="es-MX" sz="3600" dirty="0" smtClean="0">
                <a:sym typeface="Symbol"/>
              </a:rPr>
              <a:t>(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3600" dirty="0" err="1" smtClean="0">
                <a:sym typeface="Symbol"/>
              </a:rPr>
              <a:t>,</a:t>
            </a:r>
            <a:r>
              <a:rPr lang="es-MX" sz="3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MX" sz="3600" dirty="0" smtClean="0">
                <a:sym typeface="Symbol"/>
              </a:rPr>
              <a:t>) </a:t>
            </a:r>
            <a:r>
              <a:rPr lang="es-MX" sz="3600" dirty="0" smtClean="0"/>
              <a:t>?  (con dominio de las variables en el conjunto de los números enteros)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47824" y="3473802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>
                <a:sym typeface="Symbol"/>
              </a:rPr>
              <a:t></a:t>
            </a:r>
            <a:r>
              <a:rPr lang="es-MX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4000" dirty="0" err="1" smtClean="0">
                <a:sym typeface="Symbol"/>
              </a:rPr>
              <a:t></a:t>
            </a:r>
            <a:r>
              <a:rPr lang="es-MX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MX" sz="4000" dirty="0" smtClean="0">
                <a:sym typeface="Symbol"/>
              </a:rPr>
              <a:t> : Q(</a:t>
            </a:r>
            <a:r>
              <a:rPr lang="es-MX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4000" dirty="0" err="1" smtClean="0">
                <a:sym typeface="Symbol"/>
              </a:rPr>
              <a:t>,</a:t>
            </a:r>
            <a:r>
              <a:rPr lang="es-MX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MX" sz="4000" dirty="0" smtClean="0">
                <a:sym typeface="Symbol"/>
              </a:rPr>
              <a:t>)</a:t>
            </a:r>
            <a:endParaRPr lang="es-ES" sz="4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31800" y="4409906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Hay algún número entero </a:t>
            </a:r>
            <a:r>
              <a:rPr lang="es-MX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800" dirty="0" smtClean="0"/>
              <a:t> que sumado a cualquier otro número entero </a:t>
            </a:r>
            <a:r>
              <a:rPr lang="es-MX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MX" sz="2800" dirty="0" smtClean="0"/>
              <a:t> es igual a 0</a:t>
            </a:r>
            <a:endParaRPr lang="es-ES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19832" y="5508029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>
                <a:sym typeface="Symbol"/>
              </a:rPr>
              <a:t></a:t>
            </a:r>
            <a:r>
              <a:rPr lang="es-MX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4000" dirty="0" err="1" smtClean="0">
                <a:sym typeface="Symbol"/>
              </a:rPr>
              <a:t></a:t>
            </a:r>
            <a:r>
              <a:rPr lang="es-MX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MX" sz="4000" dirty="0" err="1" smtClean="0">
                <a:sym typeface="Symbol"/>
              </a:rPr>
              <a:t>:Q</a:t>
            </a:r>
            <a:r>
              <a:rPr lang="es-MX" sz="4000" dirty="0" smtClean="0">
                <a:sym typeface="Symbol"/>
              </a:rPr>
              <a:t>(</a:t>
            </a:r>
            <a:r>
              <a:rPr lang="es-MX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MX" sz="4000" dirty="0" err="1" smtClean="0">
                <a:sym typeface="Symbol"/>
              </a:rPr>
              <a:t>,</a:t>
            </a:r>
            <a:r>
              <a:rPr lang="es-MX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MX" sz="4000" dirty="0" smtClean="0">
                <a:sym typeface="Symbol"/>
              </a:rPr>
              <a:t>)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75816" y="6372125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Para cualquier número entero </a:t>
            </a:r>
            <a:r>
              <a:rPr lang="es-MX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800" dirty="0" smtClean="0"/>
              <a:t>  hay un número entero </a:t>
            </a:r>
            <a:r>
              <a:rPr lang="es-MX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MX" sz="2800" dirty="0" smtClean="0"/>
              <a:t>  tal que la suma de ambos resulta 0</a:t>
            </a:r>
            <a:endParaRPr lang="es-ES" sz="2800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59792" y="611485"/>
            <a:ext cx="9145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Escribir cada una de las expresiones, de manera tal que las negaciones aparezcan  solo dentro de los predicados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03808" y="2411685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ym typeface="Symbol"/>
              </a:rPr>
              <a:t>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err="1" smtClean="0">
                <a:sym typeface="Symbol"/>
              </a:rPr>
              <a:t>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000" dirty="0" smtClean="0">
                <a:sym typeface="Symbol"/>
              </a:rPr>
              <a:t> : P(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err="1" smtClean="0">
                <a:sym typeface="Symbol"/>
              </a:rPr>
              <a:t>,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000" dirty="0" smtClean="0">
                <a:sym typeface="Symbol"/>
              </a:rPr>
              <a:t>)</a:t>
            </a:r>
            <a:endParaRPr lang="es-ES" sz="4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503808" y="3275781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ym typeface="Symbol"/>
              </a:rPr>
              <a:t>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err="1" smtClean="0">
                <a:sym typeface="Symbol"/>
              </a:rPr>
              <a:t>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000" dirty="0" smtClean="0">
                <a:sym typeface="Symbol"/>
              </a:rPr>
              <a:t> : P(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err="1" smtClean="0">
                <a:sym typeface="Symbol"/>
              </a:rPr>
              <a:t>,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000" dirty="0" smtClean="0">
                <a:sym typeface="Symbol"/>
              </a:rPr>
              <a:t>)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03808" y="4224079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ym typeface="Symbol"/>
              </a:rPr>
              <a:t>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err="1" smtClean="0">
                <a:sym typeface="Symbol"/>
              </a:rPr>
              <a:t>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000" dirty="0" smtClean="0">
                <a:sym typeface="Symbol"/>
              </a:rPr>
              <a:t> : P(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err="1" smtClean="0">
                <a:sym typeface="Symbol"/>
              </a:rPr>
              <a:t>,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000" dirty="0" smtClean="0">
                <a:sym typeface="Symbol"/>
              </a:rPr>
              <a:t>)  Q(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err="1" smtClean="0">
                <a:sym typeface="Symbol"/>
              </a:rPr>
              <a:t>,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000" dirty="0" smtClean="0">
                <a:sym typeface="Symbol"/>
              </a:rPr>
              <a:t>) 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3808" y="5160183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ym typeface="Symbol"/>
              </a:rPr>
              <a:t>(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err="1" smtClean="0">
                <a:sym typeface="Symbol"/>
              </a:rPr>
              <a:t>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000" dirty="0" smtClean="0">
                <a:sym typeface="Symbol"/>
              </a:rPr>
              <a:t> : P(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err="1" smtClean="0">
                <a:sym typeface="Symbol"/>
              </a:rPr>
              <a:t>,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000" dirty="0" smtClean="0">
                <a:sym typeface="Symbol"/>
              </a:rPr>
              <a:t>)  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err="1" smtClean="0">
                <a:sym typeface="Symbol"/>
              </a:rPr>
              <a:t>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000" dirty="0" err="1" smtClean="0">
                <a:sym typeface="Symbol"/>
              </a:rPr>
              <a:t>Q</a:t>
            </a:r>
            <a:r>
              <a:rPr lang="es-ES" sz="4000" dirty="0" smtClean="0">
                <a:sym typeface="Symbol"/>
              </a:rPr>
              <a:t>(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err="1" smtClean="0">
                <a:sym typeface="Symbol"/>
              </a:rPr>
              <a:t>,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000" dirty="0" smtClean="0">
                <a:sym typeface="Symbol"/>
              </a:rPr>
              <a:t>)) 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03808" y="6240303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ym typeface="Symbol"/>
              </a:rPr>
              <a:t></a:t>
            </a:r>
            <a:r>
              <a:rPr lang="es-ES" sz="4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s-ES" sz="4000" dirty="0" smtClean="0">
                <a:sym typeface="Symbol"/>
              </a:rPr>
              <a:t>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s-ES" sz="4000" dirty="0" smtClean="0">
                <a:sym typeface="Symbol"/>
              </a:rPr>
              <a:t> :P(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err="1" smtClean="0">
                <a:sym typeface="Symbol"/>
              </a:rPr>
              <a:t>,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y,z</a:t>
            </a:r>
            <a:r>
              <a:rPr lang="es-ES" sz="4000" dirty="0" smtClean="0">
                <a:sym typeface="Symbol"/>
              </a:rPr>
              <a:t>)  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s-ES" sz="4000" dirty="0" err="1" smtClean="0">
                <a:sym typeface="Symbol"/>
              </a:rPr>
              <a:t>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4000" dirty="0" err="1" smtClean="0">
                <a:sym typeface="Symbol"/>
              </a:rPr>
              <a:t>P</a:t>
            </a:r>
            <a:r>
              <a:rPr lang="es-ES" sz="4000" dirty="0" smtClean="0">
                <a:sym typeface="Symbol"/>
              </a:rPr>
              <a:t>(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4000" dirty="0" err="1" smtClean="0">
                <a:sym typeface="Symbol"/>
              </a:rPr>
              <a:t>,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y,z</a:t>
            </a:r>
            <a:r>
              <a:rPr lang="es-ES" sz="4000" dirty="0" smtClean="0">
                <a:sym typeface="Symbol"/>
              </a:rPr>
              <a:t>)) </a:t>
            </a:r>
            <a:endParaRPr lang="es-ES" sz="4000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47824" y="2123653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BIBLIOGRAFIA:</a:t>
            </a:r>
          </a:p>
          <a:p>
            <a:endParaRPr lang="es-MX" sz="2400" dirty="0" smtClean="0"/>
          </a:p>
          <a:p>
            <a:r>
              <a:rPr lang="es-MX" sz="2400" dirty="0" smtClean="0"/>
              <a:t>Bogart, K. (1998). Matemáticas Discretas. Ed. LIMUSA. México.</a:t>
            </a:r>
          </a:p>
          <a:p>
            <a:endParaRPr lang="es-MX" sz="2400" dirty="0" smtClean="0"/>
          </a:p>
          <a:p>
            <a:r>
              <a:rPr lang="es-MX" sz="2400" dirty="0" err="1" smtClean="0"/>
              <a:t>Fatone</a:t>
            </a:r>
            <a:r>
              <a:rPr lang="es-MX" sz="2400" dirty="0" smtClean="0"/>
              <a:t> , V. (1951). Lógica y Teoría del conocimiento. Ed. </a:t>
            </a:r>
            <a:r>
              <a:rPr lang="es-MX" sz="2400" dirty="0" err="1" smtClean="0"/>
              <a:t>Kapelusz</a:t>
            </a:r>
            <a:r>
              <a:rPr lang="es-MX" sz="2400" dirty="0" smtClean="0"/>
              <a:t>. Buenos Aires.</a:t>
            </a:r>
          </a:p>
          <a:p>
            <a:endParaRPr lang="es-MX" sz="2400" dirty="0" smtClean="0"/>
          </a:p>
          <a:p>
            <a:r>
              <a:rPr lang="es-MX" sz="2400" dirty="0" smtClean="0"/>
              <a:t>Grimaldi, R. (1998). Matemática Discreta y Combinatoria. Ed. </a:t>
            </a:r>
            <a:r>
              <a:rPr lang="es-MX" sz="2400" dirty="0" err="1" smtClean="0"/>
              <a:t>Pearson</a:t>
            </a:r>
            <a:r>
              <a:rPr lang="es-MX" sz="2400" dirty="0" smtClean="0"/>
              <a:t>  México.</a:t>
            </a:r>
          </a:p>
          <a:p>
            <a:endParaRPr lang="es-MX" sz="2400" dirty="0" smtClean="0"/>
          </a:p>
          <a:p>
            <a:r>
              <a:rPr lang="es-MX" sz="2400" dirty="0" smtClean="0"/>
              <a:t>Rosen. K. (2004). Matemática Discreta y sus Aplicaciones. Ed. Mc </a:t>
            </a:r>
            <a:r>
              <a:rPr lang="es-MX" sz="2400" dirty="0" err="1" smtClean="0"/>
              <a:t>Graw</a:t>
            </a:r>
            <a:r>
              <a:rPr lang="es-MX" sz="2400" dirty="0" smtClean="0"/>
              <a:t> Hill. Madrid.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texto"/>
          <p:cNvSpPr txBox="1">
            <a:spLocks/>
          </p:cNvSpPr>
          <p:nvPr/>
        </p:nvSpPr>
        <p:spPr>
          <a:xfrm>
            <a:off x="684359" y="769320"/>
            <a:ext cx="4355640" cy="538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s-AR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s-AR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432000" marR="0" lvl="0" indent="-32400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s-AR" sz="60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x </a:t>
            </a:r>
            <a:r>
              <a:rPr kumimoji="0" lang="es-AR" sz="60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32"/>
                <a:ea typeface="Droid Sans Fallback" pitchFamily="2"/>
                <a:cs typeface="FreeSans" pitchFamily="2"/>
              </a:rPr>
              <a:t>&gt; 3</a:t>
            </a:r>
          </a:p>
          <a:p>
            <a:pPr marL="432000" marR="0" lvl="0" indent="-32400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es-AR" sz="6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432000" marR="0" lvl="0" indent="-32400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s-AR" sz="60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x = y + 2</a:t>
            </a:r>
          </a:p>
          <a:p>
            <a:pPr marL="432000" marR="0" lvl="0" indent="-32400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es-AR" sz="6000" b="0" i="1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432000" marR="0" lvl="0" indent="-32400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s-AR" sz="60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x = y + z</a:t>
            </a:r>
          </a:p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75816" y="1547589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/>
              <a:t>Función proposicional es una expresión en la cual aparecen uno o varios elementos indeterminados, llamados variables, a los cuales se les puede asignar valores, de manera tal que se obtengan proposiciones</a:t>
            </a:r>
            <a:endParaRPr lang="es-E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91840" y="1187549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Si la función proposicional tiene </a:t>
            </a:r>
            <a:r>
              <a:rPr lang="es-MX" sz="4400" b="1" dirty="0" smtClean="0"/>
              <a:t>una</a:t>
            </a:r>
            <a:r>
              <a:rPr lang="es-MX" sz="4400" dirty="0" smtClean="0"/>
              <a:t> sola </a:t>
            </a:r>
            <a:r>
              <a:rPr lang="es-MX" sz="4400" b="1" dirty="0" smtClean="0"/>
              <a:t>variable</a:t>
            </a:r>
            <a:r>
              <a:rPr lang="es-MX" sz="4400" dirty="0" smtClean="0"/>
              <a:t>, se llama </a:t>
            </a:r>
            <a:r>
              <a:rPr lang="es-MX" sz="4400" b="1" dirty="0" smtClean="0"/>
              <a:t>propiedad</a:t>
            </a:r>
            <a:endParaRPr lang="es-ES" sz="4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791840" y="3246745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Si la función proposicional tiene </a:t>
            </a:r>
            <a:r>
              <a:rPr lang="es-MX" sz="4400" b="1" dirty="0" smtClean="0"/>
              <a:t>mas de una </a:t>
            </a:r>
            <a:r>
              <a:rPr lang="es-MX" sz="4400" dirty="0" smtClean="0"/>
              <a:t>sola </a:t>
            </a:r>
            <a:r>
              <a:rPr lang="es-MX" sz="4400" b="1" dirty="0" smtClean="0"/>
              <a:t>variable</a:t>
            </a:r>
            <a:r>
              <a:rPr lang="es-MX" sz="4400" dirty="0" smtClean="0"/>
              <a:t>, se llama </a:t>
            </a:r>
            <a:r>
              <a:rPr lang="es-MX" sz="4400" b="1" dirty="0" smtClean="0"/>
              <a:t>relación</a:t>
            </a:r>
            <a:endParaRPr lang="es-ES" sz="4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935856" y="5724053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La Lógica Tradicional NO distinguía propiedad de relación</a:t>
            </a:r>
            <a:endParaRPr lang="es-ES" sz="4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1151880" y="792000"/>
            <a:ext cx="75608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s-AR" sz="5400" dirty="0"/>
              <a:t>P(</a:t>
            </a:r>
            <a:r>
              <a:rPr lang="es-AR" sz="5400" i="1" dirty="0"/>
              <a:t>x</a:t>
            </a:r>
            <a:r>
              <a:rPr lang="es-AR" sz="5400" dirty="0"/>
              <a:t>): </a:t>
            </a:r>
            <a:r>
              <a:rPr lang="es-AR" sz="5400" i="1" dirty="0"/>
              <a:t>x</a:t>
            </a:r>
            <a:r>
              <a:rPr lang="es-AR" sz="5400" dirty="0"/>
              <a:t> es mayor que tres</a:t>
            </a:r>
          </a:p>
        </p:txBody>
      </p:sp>
      <p:sp>
        <p:nvSpPr>
          <p:cNvPr id="3" name="2 Título"/>
          <p:cNvSpPr txBox="1">
            <a:spLocks noGrp="1"/>
          </p:cNvSpPr>
          <p:nvPr>
            <p:ph type="title" idx="4294967295"/>
          </p:nvPr>
        </p:nvSpPr>
        <p:spPr>
          <a:xfrm>
            <a:off x="432359" y="2675880"/>
            <a:ext cx="9071640" cy="3758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s-AR" dirty="0"/>
              <a:t>P(</a:t>
            </a:r>
            <a:r>
              <a:rPr lang="es-AR" i="1" dirty="0"/>
              <a:t>x</a:t>
            </a:r>
            <a:r>
              <a:rPr lang="es-AR" dirty="0"/>
              <a:t>) es una función proposicional</a:t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>donde:   P es el predicado </a:t>
            </a:r>
            <a:br>
              <a:rPr lang="es-AR" dirty="0"/>
            </a:br>
            <a:r>
              <a:rPr lang="es-AR" dirty="0"/>
              <a:t>                </a:t>
            </a:r>
            <a:r>
              <a:rPr lang="es-AR" sz="2800" dirty="0"/>
              <a:t> (mayor que 3)</a:t>
            </a:r>
            <a:r>
              <a:rPr lang="es-AR" dirty="0"/>
              <a:t> </a:t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>              </a:t>
            </a:r>
            <a:r>
              <a:rPr lang="es-AR" i="1" dirty="0"/>
              <a:t>x</a:t>
            </a:r>
            <a:r>
              <a:rPr lang="es-AR" dirty="0"/>
              <a:t>  es la variable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503999" y="1006200"/>
            <a:ext cx="9071640" cy="5324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lnSpc>
                <a:spcPct val="150000"/>
              </a:lnSpc>
              <a:buNone/>
            </a:pPr>
            <a:r>
              <a:rPr lang="es-AR" dirty="0" smtClean="0"/>
              <a:t>Ejemplo         </a:t>
            </a:r>
            <a:r>
              <a:rPr lang="es-AR" dirty="0"/>
              <a:t>P(</a:t>
            </a:r>
            <a:r>
              <a:rPr lang="es-AR" i="1" dirty="0"/>
              <a:t>x</a:t>
            </a:r>
            <a:r>
              <a:rPr lang="es-AR" dirty="0"/>
              <a:t>) denota </a:t>
            </a:r>
            <a:r>
              <a:rPr lang="es-AR" i="1" dirty="0"/>
              <a:t>x</a:t>
            </a:r>
            <a:r>
              <a:rPr lang="es-AR" dirty="0"/>
              <a:t> &gt; </a:t>
            </a:r>
            <a:r>
              <a:rPr lang="es-AR" dirty="0" smtClean="0"/>
              <a:t>3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 Determine el valor de verdad de: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P(1</a:t>
            </a:r>
            <a:r>
              <a:rPr lang="es-AR" dirty="0"/>
              <a:t>) </a:t>
            </a:r>
            <a:br>
              <a:rPr lang="es-AR" dirty="0"/>
            </a:br>
            <a:r>
              <a:rPr lang="es-AR" dirty="0"/>
              <a:t>P(3) </a:t>
            </a:r>
            <a:br>
              <a:rPr lang="es-AR" dirty="0"/>
            </a:br>
            <a:r>
              <a:rPr lang="es-AR" dirty="0"/>
              <a:t>P(5)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503999" y="789485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sz="6000" i="1" dirty="0"/>
              <a:t>x = y + 2</a:t>
            </a:r>
          </a:p>
        </p:txBody>
      </p:sp>
      <p:sp>
        <p:nvSpPr>
          <p:cNvPr id="3" name="2 Título"/>
          <p:cNvSpPr txBox="1">
            <a:spLocks noGrp="1"/>
          </p:cNvSpPr>
          <p:nvPr>
            <p:ph type="title" idx="4294967295"/>
          </p:nvPr>
        </p:nvSpPr>
        <p:spPr>
          <a:xfrm>
            <a:off x="504359" y="2399557"/>
            <a:ext cx="9071640" cy="42606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Queda determinado por </a:t>
            </a:r>
            <a:r>
              <a:rPr lang="es-AR" dirty="0" smtClean="0"/>
              <a:t>una </a:t>
            </a:r>
            <a:r>
              <a:rPr lang="es-AR" dirty="0"/>
              <a:t>función proposicional de dos variables </a:t>
            </a:r>
            <a:r>
              <a:rPr lang="es-AR" sz="6000" dirty="0"/>
              <a:t/>
            </a:r>
            <a:br>
              <a:rPr lang="es-AR" sz="6000" dirty="0"/>
            </a:br>
            <a:r>
              <a:rPr lang="es-AR" sz="6000" dirty="0"/>
              <a:t/>
            </a:r>
            <a:br>
              <a:rPr lang="es-AR" sz="6000" dirty="0"/>
            </a:br>
            <a:r>
              <a:rPr lang="es-AR" sz="6000" i="1" dirty="0"/>
              <a:t>Q(</a:t>
            </a:r>
            <a:r>
              <a:rPr lang="es-AR" sz="6000" i="1" dirty="0" err="1"/>
              <a:t>x,y</a:t>
            </a:r>
            <a:r>
              <a:rPr lang="es-AR" sz="6000" i="1" dirty="0"/>
              <a:t>): x = y + 2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1849</Words>
  <Application>Microsoft Macintosh PowerPoint</Application>
  <PresentationFormat>Personalizado</PresentationFormat>
  <Paragraphs>212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Predeterminado</vt:lpstr>
      <vt:lpstr>Facultad de Ciencias Exactas y Naturales y Agrimensura Universidad Nacional del Nordeste</vt:lpstr>
      <vt:lpstr>OBJETIVOS:  Incorporar conceptos de la Lógica que permiten sustentar y desarrollar conocimientos propios de la disciplina Informática y de los fundamentos de la Matemática.  Reforzar el pensamiento lógico y su capacidad de expresión y resolución de problemas lógicos y matemáticos.</vt:lpstr>
      <vt:lpstr>PROPOSICIONES  p: la ciudad de Corrientes está                  en la Argentina  q: todos los alumnos de la          FaCENA son menores de 22 años  t: 5 + 7 &lt; 10</vt:lpstr>
      <vt:lpstr>Presentación de PowerPoint</vt:lpstr>
      <vt:lpstr>Presentación de PowerPoint</vt:lpstr>
      <vt:lpstr>Presentación de PowerPoint</vt:lpstr>
      <vt:lpstr>P(x): x es mayor que tres</vt:lpstr>
      <vt:lpstr>Ejemplo         P(x) denota x &gt; 3  Determine el valor de verdad de:  P(1)  P(3)  P(5)</vt:lpstr>
      <vt:lpstr>x = y + 2</vt:lpstr>
      <vt:lpstr>Ejemplo        Q(x,y): x = y + 2  determine el valor de verdad de las proposiciones:  Q(1,2)  Q(3,1)  Q(3,0)</vt:lpstr>
      <vt:lpstr>Ejemplo         R(x,y,z): x = y + z  determine el valor de verdad de las proposiciones:  R(4,2,0)  R(4,1,3)  R(4,2,2)</vt:lpstr>
      <vt:lpstr>En las funciones proposicionales  el Dominio (o Universo de discurso) está dado por todos los valores posibles que pueden tomar la(s) variable(s) la Imagen será:  Verdadero (1)    -     Falso (0)</vt:lpstr>
      <vt:lpstr>Presentación de PowerPoint</vt:lpstr>
      <vt:lpstr>Se forma una proposición asignando  valores a sus variables (proposición obtenida por especialización)</vt:lpstr>
      <vt:lpstr>x : P(x)</vt:lpstr>
      <vt:lpstr>Sea la función proposicional P(x) :  x + 1  &gt; 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Facultad de Ciencias Exactas y Naturales y Agrimensura Universidad Nacional del Nordeste</dc:title>
  <cp:lastModifiedBy>Julio Acosta</cp:lastModifiedBy>
  <cp:revision>99</cp:revision>
  <dcterms:created xsi:type="dcterms:W3CDTF">2016-06-21T16:05:27Z</dcterms:created>
  <dcterms:modified xsi:type="dcterms:W3CDTF">2017-08-25T20:04:11Z</dcterms:modified>
</cp:coreProperties>
</file>