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87" r:id="rId13"/>
    <p:sldId id="289" r:id="rId14"/>
    <p:sldId id="288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>
      <p:cViewPr varScale="1">
        <p:scale>
          <a:sx n="108" d="100"/>
          <a:sy n="108" d="100"/>
        </p:scale>
        <p:origin x="-15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martes, 29 de agosto de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tos, imagen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martes, 29 de agosto de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376599D-305B-43ED-83AB-E9BBF00DF82D}" type="datetimeFigureOut">
              <a:rPr lang="es-AR" smtClean="0"/>
              <a:pPr/>
              <a:t>29/8/17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2AF2305-2590-446D-A4E7-77FEF8B22FFD}" type="slidenum">
              <a:rPr lang="es-AR" smtClean="0"/>
              <a:pPr/>
              <a:t>‹Nr.›</a:t>
            </a:fld>
            <a:endParaRPr lang="es-A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Word1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188640"/>
            <a:ext cx="7851648" cy="158417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dirty="0" smtClean="0">
                <a:latin typeface="Arial"/>
                <a:cs typeface="Arial"/>
              </a:rPr>
              <a:t>Facultad de Ciencias Exactas y Naturales y Agrimensura</a:t>
            </a:r>
            <a:br>
              <a:rPr lang="es-ES" sz="2400" dirty="0" smtClean="0">
                <a:latin typeface="Arial"/>
                <a:cs typeface="Arial"/>
              </a:rPr>
            </a:br>
            <a:r>
              <a:rPr lang="es-ES" sz="2400" dirty="0" smtClean="0">
                <a:latin typeface="Arial"/>
                <a:cs typeface="Arial"/>
              </a:rPr>
              <a:t>Licenciatura en Sistemas de Información </a:t>
            </a:r>
            <a:endParaRPr lang="es-AR" sz="2400" dirty="0">
              <a:latin typeface="Arial"/>
              <a:cs typeface="Arial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2132856"/>
            <a:ext cx="7854696" cy="1752600"/>
          </a:xfrm>
        </p:spPr>
        <p:txBody>
          <a:bodyPr>
            <a:noAutofit/>
          </a:bodyPr>
          <a:lstStyle/>
          <a:p>
            <a:pPr algn="ctr"/>
            <a:r>
              <a:rPr lang="es-ES" sz="6000" b="1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LOGICA Y MATEMATICA COMPUTACIONAL</a:t>
            </a:r>
          </a:p>
          <a:p>
            <a:pPr algn="r"/>
            <a:endParaRPr lang="es-ES" sz="4000" b="1" dirty="0" smtClean="0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r"/>
            <a:r>
              <a:rPr lang="es-ES" sz="4000" b="1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Ing. Julio C. Acosta</a:t>
            </a:r>
            <a:endParaRPr lang="es-AR" sz="4000" b="1" dirty="0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DEMOSTRACIONES POR INDUCCION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7149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 n  N: 2</a:t>
            </a:r>
            <a:r>
              <a:rPr lang="es-ES" sz="3600" b="1" baseline="30000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n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  2</a:t>
            </a:r>
          </a:p>
          <a:p>
            <a:pPr marL="0" indent="0" algn="just">
              <a:buNone/>
            </a:pP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Debemos probar que:</a:t>
            </a:r>
          </a:p>
          <a:p>
            <a:pPr marL="0" indent="0" algn="just">
              <a:buNone/>
            </a:pP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1) P(1) es verdadera es decir, 2</a:t>
            </a:r>
            <a:r>
              <a:rPr lang="es-ES" sz="3600" b="1" baseline="30000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1 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 2.</a:t>
            </a:r>
          </a:p>
          <a:p>
            <a:pPr marL="0" indent="0" algn="just">
              <a:buNone/>
            </a:pP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2) P(h) verdadera  P(h + 1) verdadera.</a:t>
            </a:r>
          </a:p>
          <a:p>
            <a:pPr marL="0" indent="0" algn="just">
              <a:buNone/>
            </a:pPr>
            <a:r>
              <a:rPr lang="es-ES" sz="3600" b="1" u="sng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Hipótesis Inductiva 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(HI):    2</a:t>
            </a:r>
            <a:r>
              <a:rPr lang="es-ES" sz="3600" b="1" baseline="30000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h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  2      (V)</a:t>
            </a:r>
          </a:p>
          <a:p>
            <a:pPr marL="0" indent="0" algn="just">
              <a:buNone/>
            </a:pPr>
            <a:r>
              <a:rPr lang="es-ES" sz="3600" b="1" u="sng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Tesis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:    2</a:t>
            </a:r>
            <a:r>
              <a:rPr lang="es-ES" sz="3600" b="1" baseline="30000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h+1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  2      (Lo que hay que probar)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DEMOSTRACIONES POR INDUCCION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7149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600" b="1" u="sng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Demostración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:</a:t>
            </a:r>
          </a:p>
          <a:p>
            <a:pPr marL="0" indent="0" algn="just">
              <a:buNone/>
            </a:pP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1) Si n = 1: 2</a:t>
            </a:r>
            <a:r>
              <a:rPr lang="es-ES" sz="3600" b="1" baseline="30000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1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= 2, por definición de potenciación.</a:t>
            </a:r>
          </a:p>
          <a:p>
            <a:pPr marL="0" indent="0" algn="just">
              <a:buNone/>
            </a:pP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2)  2</a:t>
            </a:r>
            <a:r>
              <a:rPr lang="es-ES" sz="3600" b="1" baseline="30000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h+1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 = 2</a:t>
            </a:r>
            <a:r>
              <a:rPr lang="es-ES" sz="3600" b="1" baseline="30000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h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.2, por definición de potenciación.</a:t>
            </a:r>
          </a:p>
          <a:p>
            <a:pPr marL="0" indent="0" algn="just">
              <a:buNone/>
            </a:pPr>
            <a:endParaRPr lang="es-ES" sz="3600" b="1" dirty="0" smtClean="0">
              <a:solidFill>
                <a:srgbClr val="000000"/>
              </a:solidFill>
              <a:latin typeface="Arial Narrow" pitchFamily="34" charset="0"/>
              <a:cs typeface="Aharoni" pitchFamily="2" charset="-79"/>
              <a:sym typeface="Symbol"/>
            </a:endParaRPr>
          </a:p>
          <a:p>
            <a:pPr marL="0" indent="0" algn="just">
              <a:buNone/>
            </a:pP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Por HI, 2</a:t>
            </a:r>
            <a:r>
              <a:rPr lang="es-ES" sz="3600" b="1" baseline="30000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h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  2 , entonces: 2</a:t>
            </a:r>
            <a:r>
              <a:rPr lang="es-ES" sz="3600" b="1" baseline="30000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h+1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 = 2</a:t>
            </a:r>
            <a:r>
              <a:rPr lang="es-ES" sz="3600" b="1" baseline="30000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h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.2  2.2 &gt;2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32A9FF"/>
                </a:solidFill>
              </a:rPr>
              <a:t>Ejercicios - Ejemplos</a:t>
            </a:r>
            <a:endParaRPr lang="es-ES" b="1" dirty="0">
              <a:solidFill>
                <a:srgbClr val="32A9FF"/>
              </a:solidFill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638846"/>
              </p:ext>
            </p:extLst>
          </p:nvPr>
        </p:nvGraphicFramePr>
        <p:xfrm>
          <a:off x="-2340768" y="2060848"/>
          <a:ext cx="8960973" cy="85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o" r:id="rId3" imgW="5397500" imgH="495300" progId="Word.Document.12">
                  <p:embed/>
                </p:oleObj>
              </mc:Choice>
              <mc:Fallback>
                <p:oleObj name="Documento" r:id="rId3" imgW="5397500" imgH="49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340768" y="2060848"/>
                        <a:ext cx="8960973" cy="855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02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b="1" dirty="0" smtClean="0">
                <a:solidFill>
                  <a:srgbClr val="32A9FF"/>
                </a:solidFill>
              </a:rPr>
              <a:t>Enteros no negativos</a:t>
            </a:r>
            <a:endParaRPr lang="es-ES" sz="4400" b="1" dirty="0">
              <a:solidFill>
                <a:srgbClr val="32A9FF"/>
              </a:solidFill>
            </a:endParaRP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47149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 </a:t>
            </a: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En los Axiomas de </a:t>
            </a:r>
            <a:r>
              <a:rPr lang="es-ES" sz="3200" b="1" dirty="0" err="1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Peano</a:t>
            </a: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, </a:t>
            </a: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por </a:t>
            </a: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el </a:t>
            </a:r>
            <a:endParaRPr lang="es-ES" sz="3200" b="1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  <a:sym typeface="Symbol"/>
            </a:endParaRPr>
          </a:p>
          <a:p>
            <a:pPr marL="0" indent="0" algn="just"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Axioma </a:t>
            </a: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3 </a:t>
            </a: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(se afirma </a:t>
            </a: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que 1 no es el sucesor de ningún número natural</a:t>
            </a: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); </a:t>
            </a: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se tiene que cero no es un número natural. </a:t>
            </a:r>
            <a:endParaRPr lang="es-ES" sz="3200" b="1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  <a:sym typeface="Symbol"/>
            </a:endParaRPr>
          </a:p>
          <a:p>
            <a:pPr marL="0" indent="0" algn="just"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Por </a:t>
            </a: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ello, definimos el CONJUNTO DE LOS ENTEROS NO NEGATIVOS, como sigue:</a:t>
            </a:r>
          </a:p>
          <a:p>
            <a:pPr marL="0" indent="0" algn="ctr"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N</a:t>
            </a:r>
            <a:r>
              <a:rPr lang="es-ES" sz="3200" b="1" baseline="-250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o</a:t>
            </a: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 = N  {0}</a:t>
            </a:r>
          </a:p>
          <a:p>
            <a:pPr marL="0" indent="0" algn="just"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   Así pues, N  N</a:t>
            </a:r>
            <a:r>
              <a:rPr lang="es-ES" sz="3200" b="1" baseline="-25000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  <a:sym typeface="Symbol"/>
              </a:rPr>
              <a:t>o</a:t>
            </a:r>
            <a:endParaRPr lang="es-ES" sz="3200" b="1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69612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815207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Arial Narrow"/>
                <a:cs typeface="Arial Narrow"/>
              </a:rPr>
              <a:t>Sea la siguiente función dada en seudocódigo</a:t>
            </a:r>
            <a:endParaRPr lang="es-ES" sz="2400" b="1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3528" y="2564904"/>
            <a:ext cx="396044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FUNCTION   CUAD (A</a:t>
            </a:r>
            <a:r>
              <a:rPr lang="es-ES_tradnl" sz="2800" dirty="0" smtClean="0"/>
              <a:t>)</a:t>
            </a:r>
            <a:endParaRPr lang="es-AR" sz="2800" dirty="0"/>
          </a:p>
          <a:p>
            <a:pPr lvl="0"/>
            <a:r>
              <a:rPr lang="es-ES_tradnl" sz="2800" dirty="0" smtClean="0"/>
              <a:t>   1. C </a:t>
            </a:r>
            <a:r>
              <a:rPr lang="es-ES_tradnl" sz="2800" dirty="0">
                <a:sym typeface="Symbol"/>
              </a:rPr>
              <a:t></a:t>
            </a:r>
            <a:r>
              <a:rPr lang="es-ES_tradnl" sz="2800" dirty="0"/>
              <a:t> 0</a:t>
            </a:r>
            <a:endParaRPr lang="es-AR" sz="2800" dirty="0"/>
          </a:p>
          <a:p>
            <a:pPr lvl="0"/>
            <a:r>
              <a:rPr lang="es-ES_tradnl" sz="2800" dirty="0" smtClean="0"/>
              <a:t>   2. D </a:t>
            </a:r>
            <a:r>
              <a:rPr lang="es-ES_tradnl" sz="2800" dirty="0" smtClean="0">
                <a:sym typeface="Symbol"/>
              </a:rPr>
              <a:t></a:t>
            </a:r>
            <a:r>
              <a:rPr lang="es-ES_tradnl" sz="2800" dirty="0" smtClean="0"/>
              <a:t> </a:t>
            </a:r>
            <a:r>
              <a:rPr lang="es-ES_tradnl" sz="2800" dirty="0"/>
              <a:t>0</a:t>
            </a:r>
            <a:endParaRPr lang="es-AR" sz="2800" dirty="0"/>
          </a:p>
          <a:p>
            <a:pPr lvl="0"/>
            <a:r>
              <a:rPr lang="es-ES_tradnl" sz="2800" dirty="0" smtClean="0"/>
              <a:t>   3. WHILE  </a:t>
            </a:r>
            <a:r>
              <a:rPr lang="es-ES_tradnl" sz="2800" dirty="0"/>
              <a:t>(D </a:t>
            </a:r>
            <a:r>
              <a:rPr lang="es-ES_tradnl" sz="2800" dirty="0">
                <a:sym typeface="Symbol"/>
              </a:rPr>
              <a:t></a:t>
            </a:r>
            <a:r>
              <a:rPr lang="es-ES_tradnl" sz="2800" dirty="0"/>
              <a:t> A</a:t>
            </a:r>
            <a:r>
              <a:rPr lang="es-ES_tradnl" sz="2800" dirty="0" smtClean="0"/>
              <a:t>)</a:t>
            </a:r>
            <a:endParaRPr lang="es-AR" sz="2800" dirty="0"/>
          </a:p>
          <a:p>
            <a:pPr lvl="0"/>
            <a:r>
              <a:rPr lang="es-ES_tradnl" sz="2800" dirty="0" smtClean="0"/>
              <a:t>        a. C</a:t>
            </a:r>
            <a:r>
              <a:rPr lang="es-ES_tradnl" sz="2800" dirty="0">
                <a:sym typeface="Symbol"/>
              </a:rPr>
              <a:t></a:t>
            </a:r>
            <a:r>
              <a:rPr lang="es-ES_tradnl" sz="2800" dirty="0"/>
              <a:t>C+A</a:t>
            </a:r>
            <a:endParaRPr lang="es-AR" sz="2800" dirty="0"/>
          </a:p>
          <a:p>
            <a:pPr lvl="0"/>
            <a:r>
              <a:rPr lang="es-ES_tradnl" sz="2800" dirty="0" smtClean="0"/>
              <a:t>        b. D</a:t>
            </a:r>
            <a:r>
              <a:rPr lang="es-ES_tradnl" sz="2800" dirty="0">
                <a:sym typeface="Symbol"/>
              </a:rPr>
              <a:t></a:t>
            </a:r>
            <a:r>
              <a:rPr lang="es-ES_tradnl" sz="2800" dirty="0"/>
              <a:t>D+</a:t>
            </a:r>
            <a:r>
              <a:rPr lang="es-ES_tradnl" sz="2800" dirty="0" smtClean="0"/>
              <a:t>1</a:t>
            </a:r>
            <a:endParaRPr lang="es-AR" sz="2800" dirty="0"/>
          </a:p>
          <a:p>
            <a:r>
              <a:rPr lang="es-ES_tradnl" sz="2800" dirty="0"/>
              <a:t>   </a:t>
            </a:r>
            <a:r>
              <a:rPr lang="es-ES_tradnl" sz="2800" dirty="0" smtClean="0"/>
              <a:t>4</a:t>
            </a:r>
            <a:r>
              <a:rPr lang="es-ES_tradnl" sz="2800" dirty="0"/>
              <a:t>.   RETURN   (C) </a:t>
            </a:r>
            <a:r>
              <a:rPr lang="es-ES_tradnl" sz="2800" dirty="0" smtClean="0"/>
              <a:t>   </a:t>
            </a:r>
            <a:endParaRPr lang="es-AR" sz="2800" dirty="0"/>
          </a:p>
          <a:p>
            <a:r>
              <a:rPr lang="es-ES_tradnl" sz="2800" dirty="0"/>
              <a:t>  FIN DE </a:t>
            </a:r>
            <a:r>
              <a:rPr lang="es-ES_tradnl" sz="2800" dirty="0" smtClean="0"/>
              <a:t>FUNCTION </a:t>
            </a:r>
            <a:r>
              <a:rPr lang="es-ES_tradnl" sz="2800" dirty="0"/>
              <a:t>CUAD</a:t>
            </a:r>
            <a:endParaRPr lang="es-AR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148064" y="2348880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P(0)    es    C</a:t>
            </a:r>
            <a:r>
              <a:rPr lang="es-ES_tradnl" baseline="-25000" dirty="0"/>
              <a:t>0</a:t>
            </a:r>
            <a:r>
              <a:rPr lang="es-ES_tradnl" dirty="0"/>
              <a:t> = A x D</a:t>
            </a:r>
            <a:r>
              <a:rPr lang="es-ES_tradnl" baseline="-25000" dirty="0"/>
              <a:t>0</a:t>
            </a:r>
            <a:endParaRPr lang="es-AR" dirty="0"/>
          </a:p>
          <a:p>
            <a:r>
              <a:rPr lang="es-ES_tradnl" dirty="0"/>
              <a:t> </a:t>
            </a:r>
            <a:endParaRPr lang="es-AR" dirty="0"/>
          </a:p>
          <a:p>
            <a:r>
              <a:rPr lang="es-ES_tradnl" dirty="0"/>
              <a:t>P(k)   es   </a:t>
            </a:r>
            <a:r>
              <a:rPr lang="es-ES_tradnl" dirty="0" err="1"/>
              <a:t>C</a:t>
            </a:r>
            <a:r>
              <a:rPr lang="es-ES_tradnl" baseline="-25000" dirty="0" err="1"/>
              <a:t>k</a:t>
            </a:r>
            <a:r>
              <a:rPr lang="es-ES_tradnl" dirty="0"/>
              <a:t> =  A x </a:t>
            </a:r>
            <a:r>
              <a:rPr lang="es-ES_tradnl" dirty="0" err="1"/>
              <a:t>D</a:t>
            </a:r>
            <a:r>
              <a:rPr lang="es-ES_tradnl" baseline="-25000" dirty="0" err="1"/>
              <a:t>k</a:t>
            </a:r>
            <a:endParaRPr lang="es-AR" dirty="0"/>
          </a:p>
          <a:p>
            <a:r>
              <a:rPr lang="es-ES_tradnl" dirty="0"/>
              <a:t> </a:t>
            </a:r>
            <a:endParaRPr lang="es-AR" dirty="0"/>
          </a:p>
          <a:p>
            <a:r>
              <a:rPr lang="es-ES_tradnl" dirty="0"/>
              <a:t>Demostraremos que </a:t>
            </a:r>
            <a:endParaRPr lang="es-AR" dirty="0"/>
          </a:p>
          <a:p>
            <a:r>
              <a:rPr lang="es-ES_tradnl" dirty="0"/>
              <a:t> </a:t>
            </a:r>
            <a:endParaRPr lang="es-AR" dirty="0"/>
          </a:p>
          <a:p>
            <a:r>
              <a:rPr lang="es-ES_tradnl" dirty="0"/>
              <a:t>P(k+1)   es   </a:t>
            </a:r>
            <a:r>
              <a:rPr lang="es-ES_tradnl" dirty="0" err="1"/>
              <a:t>C</a:t>
            </a:r>
            <a:r>
              <a:rPr lang="es-ES_tradnl" baseline="-25000" dirty="0" err="1"/>
              <a:t>k+a</a:t>
            </a:r>
            <a:r>
              <a:rPr lang="es-ES_tradnl" dirty="0"/>
              <a:t> = A x D</a:t>
            </a:r>
            <a:r>
              <a:rPr lang="es-ES_tradnl" baseline="-25000" dirty="0"/>
              <a:t>k+1</a:t>
            </a:r>
            <a:r>
              <a:rPr lang="es-AR" dirty="0"/>
              <a:t> 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724128" y="4444077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 </a:t>
            </a:r>
            <a:endParaRPr lang="es-AR" dirty="0"/>
          </a:p>
          <a:p>
            <a:r>
              <a:rPr lang="es-ES_tradnl" dirty="0"/>
              <a:t>     </a:t>
            </a:r>
            <a:r>
              <a:rPr lang="es-ES_tradnl" dirty="0" smtClean="0"/>
              <a:t>     C</a:t>
            </a:r>
            <a:r>
              <a:rPr lang="es-ES_tradnl" baseline="-25000" dirty="0" smtClean="0"/>
              <a:t>k+</a:t>
            </a:r>
            <a:r>
              <a:rPr lang="es-ES_tradnl" baseline="-25000" dirty="0"/>
              <a:t>1</a:t>
            </a:r>
            <a:r>
              <a:rPr lang="es-ES_tradnl" dirty="0" smtClean="0"/>
              <a:t> </a:t>
            </a:r>
            <a:r>
              <a:rPr lang="es-ES_tradnl" dirty="0"/>
              <a:t>	= </a:t>
            </a:r>
            <a:r>
              <a:rPr lang="es-ES_tradnl" dirty="0" err="1"/>
              <a:t>C</a:t>
            </a:r>
            <a:r>
              <a:rPr lang="es-ES_tradnl" baseline="-25000" dirty="0" err="1"/>
              <a:t>k</a:t>
            </a:r>
            <a:r>
              <a:rPr lang="es-ES_tradnl" dirty="0"/>
              <a:t> +A</a:t>
            </a:r>
            <a:endParaRPr lang="es-AR" dirty="0"/>
          </a:p>
          <a:p>
            <a:r>
              <a:rPr lang="es-ES_tradnl" dirty="0"/>
              <a:t> </a:t>
            </a:r>
            <a:endParaRPr lang="es-AR" dirty="0"/>
          </a:p>
          <a:p>
            <a:r>
              <a:rPr lang="es-ES_tradnl" dirty="0"/>
              <a:t>	= A x </a:t>
            </a:r>
            <a:r>
              <a:rPr lang="es-ES_tradnl" dirty="0" err="1"/>
              <a:t>D</a:t>
            </a:r>
            <a:r>
              <a:rPr lang="es-ES_tradnl" baseline="-25000" dirty="0" err="1"/>
              <a:t>k</a:t>
            </a:r>
            <a:r>
              <a:rPr lang="es-ES_tradnl" dirty="0"/>
              <a:t> + A</a:t>
            </a:r>
            <a:endParaRPr lang="es-AR" dirty="0"/>
          </a:p>
          <a:p>
            <a:r>
              <a:rPr lang="es-ES_tradnl" dirty="0"/>
              <a:t> </a:t>
            </a:r>
            <a:endParaRPr lang="es-AR" dirty="0"/>
          </a:p>
          <a:p>
            <a:r>
              <a:rPr lang="es-ES_tradnl" dirty="0"/>
              <a:t>	= A x ( </a:t>
            </a:r>
            <a:r>
              <a:rPr lang="es-ES_tradnl" dirty="0" err="1"/>
              <a:t>D</a:t>
            </a:r>
            <a:r>
              <a:rPr lang="es-ES_tradnl" baseline="-25000" dirty="0" err="1"/>
              <a:t>k</a:t>
            </a:r>
            <a:r>
              <a:rPr lang="es-ES_tradnl" dirty="0"/>
              <a:t> +1 )</a:t>
            </a:r>
            <a:endParaRPr lang="es-AR" dirty="0"/>
          </a:p>
          <a:p>
            <a:r>
              <a:rPr lang="es-ES_tradnl" dirty="0"/>
              <a:t> </a:t>
            </a:r>
            <a:endParaRPr lang="es-AR" dirty="0"/>
          </a:p>
          <a:p>
            <a:r>
              <a:rPr lang="es-ES_tradnl" dirty="0"/>
              <a:t>	= A x D</a:t>
            </a:r>
            <a:r>
              <a:rPr lang="es-ES_tradnl" baseline="-25000" dirty="0"/>
              <a:t>k</a:t>
            </a:r>
            <a:r>
              <a:rPr lang="es-ES_tradnl" baseline="-25000" dirty="0" smtClean="0"/>
              <a:t>+1</a:t>
            </a:r>
            <a:r>
              <a:rPr lang="es-ES_tradnl" dirty="0" smtClean="0"/>
              <a:t> </a:t>
            </a:r>
            <a:r>
              <a:rPr lang="es-ES_tradnl" baseline="-25000" dirty="0" smtClean="0"/>
              <a:t>  </a:t>
            </a:r>
            <a:endParaRPr lang="es-AR" dirty="0"/>
          </a:p>
          <a:p>
            <a:endParaRPr lang="es-ES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5148064" y="4581128"/>
            <a:ext cx="2880320" cy="0"/>
          </a:xfrm>
          <a:prstGeom prst="line">
            <a:avLst/>
          </a:prstGeom>
          <a:ln>
            <a:solidFill>
              <a:srgbClr val="32A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32A9FF"/>
                </a:solidFill>
              </a:rPr>
              <a:t>Ejercicios - Ejemplos</a:t>
            </a:r>
            <a:endParaRPr lang="es-ES" b="1" dirty="0">
              <a:solidFill>
                <a:srgbClr val="32A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TERMINOS PRIMITIVOS</a:t>
            </a:r>
            <a:endParaRPr lang="es-A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3" y="1988841"/>
            <a:ext cx="8318698" cy="367240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ES" sz="28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Al construir una teoría se deben establecer:</a:t>
            </a:r>
          </a:p>
          <a:p>
            <a:pPr marL="0" indent="0" algn="just">
              <a:buNone/>
            </a:pPr>
            <a:r>
              <a:rPr lang="es-ES" sz="28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TERMINOS PRIMITIVOS: Conceptos de los cuales no se da una definición formal. </a:t>
            </a:r>
          </a:p>
          <a:p>
            <a:pPr marL="0" indent="0" algn="just">
              <a:buNone/>
            </a:pPr>
            <a:r>
              <a:rPr lang="es-ES" sz="28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Ejemplo</a:t>
            </a:r>
            <a:r>
              <a:rPr lang="es-ES" sz="2800" b="1" dirty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: </a:t>
            </a:r>
            <a:r>
              <a:rPr lang="es-ES" sz="28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			Elemento</a:t>
            </a:r>
          </a:p>
          <a:p>
            <a:pPr marL="0" indent="0" algn="just">
              <a:buNone/>
            </a:pPr>
            <a:r>
              <a:rPr lang="es-ES" sz="28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     				Conjunto </a:t>
            </a:r>
          </a:p>
          <a:p>
            <a:pPr marL="0" indent="0" algn="just">
              <a:buNone/>
            </a:pPr>
            <a:r>
              <a:rPr lang="es-ES" sz="28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				Pertenencia</a:t>
            </a:r>
            <a:endParaRPr lang="es-ES" sz="2800" b="1" dirty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91680" y="4365104"/>
            <a:ext cx="201622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3366FF"/>
                </a:solidFill>
                <a:latin typeface="Arial Narrow" pitchFamily="34" charset="0"/>
                <a:cs typeface="Aharoni" pitchFamily="2" charset="-79"/>
              </a:rPr>
              <a:t>En </a:t>
            </a:r>
            <a:r>
              <a:rPr lang="es-ES" sz="2400" b="1" dirty="0">
                <a:solidFill>
                  <a:srgbClr val="3366FF"/>
                </a:solidFill>
                <a:latin typeface="Arial Narrow" pitchFamily="34" charset="0"/>
                <a:cs typeface="Aharoni" pitchFamily="2" charset="-79"/>
              </a:rPr>
              <a:t>Teoría Intuitiva de </a:t>
            </a:r>
            <a:r>
              <a:rPr lang="es-ES" sz="2400" b="1" dirty="0" smtClean="0">
                <a:solidFill>
                  <a:srgbClr val="3366FF"/>
                </a:solidFill>
                <a:latin typeface="Arial Narrow" pitchFamily="34" charset="0"/>
                <a:cs typeface="Aharoni" pitchFamily="2" charset="-79"/>
              </a:rPr>
              <a:t>Conjuntos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DEFINICION AXIOMATICA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7" y="1844824"/>
            <a:ext cx="8462714" cy="446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AXIOMAS: Son proposiciones tan evidentes que no requieren demostración. </a:t>
            </a:r>
            <a:endParaRPr lang="es-ES_tradnl" sz="2800" b="1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s-ES_tradnl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El todo es igual a la suma de las partes. El todo es mayor que cada una de las partes</a:t>
            </a:r>
          </a:p>
          <a:p>
            <a:pPr marL="0" indent="0">
              <a:buNone/>
            </a:pPr>
            <a:r>
              <a:rPr lang="es-ES_tradnl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Por dos puntos pasa una única línea recta (E)</a:t>
            </a:r>
          </a:p>
          <a:p>
            <a:pPr marL="0" indent="0">
              <a:buNone/>
            </a:pPr>
            <a:r>
              <a:rPr lang="es-ES_tradnl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Si a cantidades iguales se le adicionan cantidades iguales, las sumas resultantes son iguales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Existen infinitos puntos, planos y rectas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Existe una única circunferencia con un centro y radio determinados</a:t>
            </a:r>
            <a:endParaRPr lang="es-AR" b="1" dirty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1153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NUMEROS NATURALES</a:t>
            </a:r>
            <a:endParaRPr lang="es-A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9" y="2133600"/>
            <a:ext cx="8534722" cy="3992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8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En la definición de </a:t>
            </a: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NUMEROS NATURALES, tomaremos como término primitivo los conceptos de “SIGUIENTE” o “SUCESOR”.  </a:t>
            </a:r>
          </a:p>
          <a:p>
            <a:pPr marL="0" indent="0" algn="just">
              <a:buNone/>
            </a:pPr>
            <a:endParaRPr lang="es-ES" sz="3200" b="1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  <a:p>
            <a:pPr marL="0" indent="0" algn="just"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	Ejemplo: </a:t>
            </a:r>
            <a:r>
              <a:rPr lang="es-ES" sz="3200" b="1" dirty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7</a:t>
            </a:r>
            <a:r>
              <a:rPr lang="es-ES" sz="3200" b="1" dirty="0" smtClean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 es el siguiente o sucesor de </a:t>
            </a:r>
            <a:r>
              <a:rPr lang="es-ES" sz="3200" b="1" dirty="0">
                <a:solidFill>
                  <a:schemeClr val="tx1"/>
                </a:solidFill>
                <a:latin typeface="Arial Narrow" pitchFamily="34" charset="0"/>
                <a:cs typeface="Aharoni" pitchFamily="2" charset="-79"/>
              </a:rPr>
              <a:t>6</a:t>
            </a:r>
            <a:endParaRPr lang="es-ES" sz="3200" b="1" dirty="0" smtClean="0">
              <a:solidFill>
                <a:schemeClr val="tx1"/>
              </a:solidFill>
              <a:latin typeface="Arial Narrow" pitchFamily="34" charset="0"/>
              <a:cs typeface="Aharoni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AXIOMAS DE PEANO</a:t>
            </a:r>
            <a:endParaRPr lang="es-A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Autofit/>
          </a:bodyPr>
          <a:lstStyle/>
          <a:p>
            <a:pPr marL="0" indent="530225"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</a:rPr>
              <a:t>N es el conjunto de los números naturales si, y sólo si, se verifica:</a:t>
            </a:r>
          </a:p>
          <a:p>
            <a:pPr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</a:rPr>
              <a:t>AXIOMA 1: 1 es un número natural. Es decir:</a:t>
            </a:r>
          </a:p>
          <a:p>
            <a:pPr algn="ctr"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</a:rPr>
              <a:t>1 </a:t>
            </a: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 N  N  .</a:t>
            </a:r>
          </a:p>
          <a:p>
            <a:pPr marL="0" indent="0"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AXIOMA 2: El sucesor de un número natural es un número natural. Si denotamos el sucesor de n, con n + 1, este axioma dice:</a:t>
            </a:r>
          </a:p>
          <a:p>
            <a:pPr algn="ctr"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n  N  n + 1  N</a:t>
            </a:r>
          </a:p>
          <a:p>
            <a:pPr>
              <a:buNone/>
            </a:pPr>
            <a:endParaRPr lang="es-AR" sz="2800" b="1" dirty="0" smtClean="0">
              <a:solidFill>
                <a:srgbClr val="000000"/>
              </a:solidFill>
              <a:latin typeface="Arial Narrow" pitchFamily="34" charset="0"/>
              <a:cs typeface="Aharoni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AXIOMAS DE PEANO</a:t>
            </a:r>
            <a:endParaRPr lang="es-A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7" y="2133600"/>
            <a:ext cx="8462714" cy="41757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</a:rPr>
              <a:t>AXIOMA 3: 1 no es sucesor de ningún número natural. Es decir</a:t>
            </a:r>
            <a:endParaRPr lang="es-ES" sz="2800" b="1" dirty="0">
              <a:solidFill>
                <a:srgbClr val="000000"/>
              </a:solidFill>
              <a:latin typeface="Arial Narrow" pitchFamily="34" charset="0"/>
              <a:cs typeface="Aharoni" pitchFamily="2" charset="-79"/>
            </a:endParaRPr>
          </a:p>
          <a:p>
            <a:pPr marL="0" indent="0" algn="just"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			n</a:t>
            </a: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 N: 1  n + 1.</a:t>
            </a:r>
          </a:p>
          <a:p>
            <a:pPr marL="0" indent="0">
              <a:buNone/>
            </a:pPr>
            <a:endParaRPr lang="es-ES" sz="2800" b="1" dirty="0" smtClean="0">
              <a:solidFill>
                <a:srgbClr val="000000"/>
              </a:solidFill>
              <a:latin typeface="Arial Narrow" pitchFamily="34" charset="0"/>
              <a:cs typeface="Aharoni" pitchFamily="2" charset="-79"/>
              <a:sym typeface="Symbol"/>
            </a:endParaRPr>
          </a:p>
          <a:p>
            <a:pPr marL="0" indent="0"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AXIOMA 4: La función de N en </a:t>
            </a:r>
            <a:r>
              <a:rPr lang="es-ES" sz="2800" b="1" dirty="0" err="1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N“sucesor</a:t>
            </a: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 de” es </a:t>
            </a:r>
            <a:r>
              <a:rPr lang="es-ES" sz="2800" b="1" dirty="0" err="1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inyectiva</a:t>
            </a: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. Es decir:</a:t>
            </a:r>
          </a:p>
          <a:p>
            <a:pPr marL="0" indent="0" algn="ctr"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</a:t>
            </a:r>
            <a:r>
              <a:rPr lang="es-ES" sz="2800" b="1" dirty="0" err="1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n,m</a:t>
            </a: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  N: n + 1 = m + 1  n = m</a:t>
            </a:r>
          </a:p>
          <a:p>
            <a:pPr>
              <a:buNone/>
            </a:pPr>
            <a:endParaRPr lang="es-AR" sz="2800" b="1" dirty="0" smtClean="0">
              <a:solidFill>
                <a:srgbClr val="000000"/>
              </a:solidFill>
              <a:latin typeface="Arial Narrow" pitchFamily="34" charset="0"/>
              <a:cs typeface="Aharoni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AXIOMAS DE PEANO</a:t>
            </a:r>
            <a:endParaRPr lang="es-A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5" y="2133600"/>
            <a:ext cx="8390706" cy="3992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</a:rPr>
              <a:t>AXIOMA 5:  Sea S </a:t>
            </a: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 N tal que cumple:</a:t>
            </a:r>
          </a:p>
          <a:p>
            <a:pPr marL="0" indent="0" algn="ctr"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1  S</a:t>
            </a:r>
          </a:p>
          <a:p>
            <a:pPr marL="0" indent="0" algn="ctr"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</a:rPr>
              <a:t>n </a:t>
            </a: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 S  n + 1  S</a:t>
            </a:r>
          </a:p>
          <a:p>
            <a:pPr marL="0" indent="0" algn="just"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Entonces,  S = N.</a:t>
            </a:r>
            <a:endParaRPr lang="es-ES" sz="2800" b="1" dirty="0" smtClean="0">
              <a:solidFill>
                <a:srgbClr val="000000"/>
              </a:solidFill>
              <a:latin typeface="Arial Narrow" pitchFamily="34" charset="0"/>
              <a:cs typeface="Aharoni" pitchFamily="2" charset="-79"/>
            </a:endParaRPr>
          </a:p>
          <a:p>
            <a:pPr marL="0" indent="0" algn="just"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Este axioma recibe el nombre de AXIOMA DE INDUCCION.</a:t>
            </a:r>
          </a:p>
          <a:p>
            <a:pPr>
              <a:buNone/>
            </a:pPr>
            <a:endParaRPr lang="es-AR" sz="2800" b="1" dirty="0" smtClean="0">
              <a:solidFill>
                <a:srgbClr val="000000"/>
              </a:solidFill>
              <a:latin typeface="Arial Narrow" pitchFamily="34" charset="0"/>
              <a:cs typeface="Aharoni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PRINCIPIO DE INDUCCION</a:t>
            </a:r>
            <a:endParaRPr lang="es-A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7" y="2100733"/>
            <a:ext cx="8462714" cy="20483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900" b="1" dirty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A</a:t>
            </a:r>
            <a:r>
              <a:rPr lang="es-ES" sz="39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decuación del Axioma de Inducción  como instrumento de demostración de propiedades válidas en N.</a:t>
            </a:r>
          </a:p>
        </p:txBody>
      </p:sp>
      <p:pic>
        <p:nvPicPr>
          <p:cNvPr id="4" name="Imagen 3" descr="ind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39494"/>
            <a:ext cx="2376264" cy="1784838"/>
          </a:xfrm>
          <a:prstGeom prst="rect">
            <a:avLst/>
          </a:prstGeom>
        </p:spPr>
      </p:pic>
      <p:pic>
        <p:nvPicPr>
          <p:cNvPr id="6" name="Imagen 5" descr="ind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81128"/>
            <a:ext cx="2304256" cy="1562573"/>
          </a:xfrm>
          <a:prstGeom prst="rect">
            <a:avLst/>
          </a:prstGeom>
        </p:spPr>
      </p:pic>
      <p:pic>
        <p:nvPicPr>
          <p:cNvPr id="8" name="Imagen 7" descr="ind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93096"/>
            <a:ext cx="2994639" cy="1925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TEOREMA</a:t>
            </a:r>
            <a:endParaRPr lang="es-A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3" y="2133600"/>
            <a:ext cx="8318698" cy="39925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E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  <a:sym typeface="Symbol"/>
              </a:rPr>
              <a:t>P</a:t>
            </a:r>
            <a:r>
              <a:rPr lang="es-E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RINCIPIO DE INDUCCION COMPLETA</a:t>
            </a:r>
          </a:p>
          <a:p>
            <a:pPr marL="0" indent="0" algn="just">
              <a:buNone/>
            </a:pP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Sea P(n) una función proposicional en N, tal que:    </a:t>
            </a:r>
          </a:p>
          <a:p>
            <a:pPr marL="0" indent="0" algn="just">
              <a:buNone/>
            </a:pP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1. P(1) es verdadera.</a:t>
            </a:r>
          </a:p>
          <a:p>
            <a:pPr marL="0" indent="0" algn="just">
              <a:buNone/>
            </a:pP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2. Si P(h) es verdadera, P(h + 1) también lo es.</a:t>
            </a:r>
          </a:p>
          <a:p>
            <a:pPr marL="0" indent="0" algn="just">
              <a:buNone/>
            </a:pP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Entonces, n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s-ES" sz="3600" b="1" dirty="0" smtClean="0">
                <a:solidFill>
                  <a:srgbClr val="000000"/>
                </a:solidFill>
                <a:latin typeface="Arial Narrow" pitchFamily="34" charset="0"/>
                <a:cs typeface="Aharoni" pitchFamily="2" charset="-79"/>
                <a:sym typeface="Symbol"/>
              </a:rPr>
              <a:t> N: P(n) es verdadera.</a:t>
            </a:r>
            <a:endParaRPr lang="es-AR" sz="3600" b="1" dirty="0" smtClean="0">
              <a:solidFill>
                <a:srgbClr val="000000"/>
              </a:solidFill>
              <a:latin typeface="Arial Narrow" pitchFamily="34" charset="0"/>
              <a:cs typeface="Aharoni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Espectro">
  <a:themeElements>
    <a:clrScheme name="Espectro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Espectro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spectr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Espectro.thmx</Template>
  <TotalTime>609</TotalTime>
  <Words>642</Words>
  <Application>Microsoft Macintosh PowerPoint</Application>
  <PresentationFormat>Presentación en pantalla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Espectro</vt:lpstr>
      <vt:lpstr>Documento</vt:lpstr>
      <vt:lpstr>Facultad de Ciencias Exactas y Naturales y Agrimensura Licenciatura en Sistemas de Información </vt:lpstr>
      <vt:lpstr>TERMINOS PRIMITIVOS</vt:lpstr>
      <vt:lpstr>DEFINICION AXIOMATICA</vt:lpstr>
      <vt:lpstr>NUMEROS NATURALES</vt:lpstr>
      <vt:lpstr>AXIOMAS DE PEANO</vt:lpstr>
      <vt:lpstr>AXIOMAS DE PEANO</vt:lpstr>
      <vt:lpstr>AXIOMAS DE PEANO</vt:lpstr>
      <vt:lpstr>PRINCIPIO DE INDUCCION</vt:lpstr>
      <vt:lpstr>TEOREMA</vt:lpstr>
      <vt:lpstr>DEMOSTRACIONES POR INDUCCION</vt:lpstr>
      <vt:lpstr>DEMOSTRACIONES POR INDUCCION</vt:lpstr>
      <vt:lpstr>Ejercicios - Ejemplos</vt:lpstr>
      <vt:lpstr>Enteros no negativos</vt:lpstr>
      <vt:lpstr>Ejercicios - Ejemplos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NUMEROS NATURALES</dc:title>
  <dc:creator>User</dc:creator>
  <cp:lastModifiedBy>Julio Acosta</cp:lastModifiedBy>
  <cp:revision>70</cp:revision>
  <dcterms:created xsi:type="dcterms:W3CDTF">2011-04-17T04:28:37Z</dcterms:created>
  <dcterms:modified xsi:type="dcterms:W3CDTF">2017-08-29T05:20:18Z</dcterms:modified>
</cp:coreProperties>
</file>