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68" r:id="rId7"/>
    <p:sldId id="269" r:id="rId8"/>
    <p:sldId id="258" r:id="rId9"/>
    <p:sldId id="259" r:id="rId10"/>
    <p:sldId id="260" r:id="rId11"/>
    <p:sldId id="261" r:id="rId12"/>
    <p:sldId id="262" r:id="rId13"/>
    <p:sldId id="273" r:id="rId14"/>
    <p:sldId id="271" r:id="rId15"/>
    <p:sldId id="272" r:id="rId16"/>
    <p:sldId id="274" r:id="rId17"/>
    <p:sldId id="264" r:id="rId18"/>
    <p:sldId id="275" r:id="rId19"/>
    <p:sldId id="276" r:id="rId20"/>
    <p:sldId id="277" r:id="rId21"/>
    <p:sldId id="278" r:id="rId22"/>
    <p:sldId id="279" r:id="rId23"/>
    <p:sldId id="280" r:id="rId24"/>
    <p:sldId id="281"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6/23/2016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6/23/2016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6/23/2016</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6/23/2016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Trabajo Final De Ingeniería En Software</a:t>
            </a:r>
            <a:endParaRPr lang="es-ES" dirty="0"/>
          </a:p>
        </p:txBody>
      </p:sp>
      <p:sp>
        <p:nvSpPr>
          <p:cNvPr id="3" name="Subtítulo 2"/>
          <p:cNvSpPr>
            <a:spLocks noGrp="1"/>
          </p:cNvSpPr>
          <p:nvPr>
            <p:ph type="subTitle" idx="1"/>
          </p:nvPr>
        </p:nvSpPr>
        <p:spPr/>
        <p:txBody>
          <a:bodyPr/>
          <a:lstStyle/>
          <a:p>
            <a:r>
              <a:rPr lang="es-AR" dirty="0" smtClean="0"/>
              <a:t>Muestra semestral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719338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638" y="-550524"/>
            <a:ext cx="10058400" cy="1450757"/>
          </a:xfrm>
        </p:spPr>
        <p:txBody>
          <a:bodyPr/>
          <a:lstStyle/>
          <a:p>
            <a:r>
              <a:rPr lang="es-AR" dirty="0" smtClean="0"/>
              <a:t>Modelo propio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2050" name="Picture 2" descr="Arq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2233" y="900233"/>
            <a:ext cx="7208578" cy="579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675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2642"/>
            <a:ext cx="10058400" cy="1450757"/>
          </a:xfrm>
        </p:spPr>
        <p:txBody>
          <a:bodyPr/>
          <a:lstStyle/>
          <a:p>
            <a:r>
              <a:rPr lang="es-AR" dirty="0" smtClean="0"/>
              <a:t>Modelo completo</a:t>
            </a:r>
            <a:br>
              <a:rPr lang="es-AR" dirty="0" smtClean="0"/>
            </a:b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3074" name="Picture 2" descr="Arq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370" y="757237"/>
            <a:ext cx="8962905" cy="515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178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4098" name="Picture 2" descr="Clases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851" y="0"/>
            <a:ext cx="5975797" cy="676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96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417032" cy="938870"/>
          </a:xfrm>
        </p:spPr>
        <p:txBody>
          <a:bodyPr/>
          <a:lstStyle/>
          <a:p>
            <a:r>
              <a:rPr lang="es-AR" dirty="0" smtClean="0"/>
              <a:t>Clases e interfaces</a:t>
            </a:r>
            <a:endParaRPr lang="es-ES" dirty="0"/>
          </a:p>
        </p:txBody>
      </p:sp>
      <p:pic>
        <p:nvPicPr>
          <p:cNvPr id="5" name="Marcador de contenido 4"/>
          <p:cNvPicPr>
            <a:picLocks noGrp="1" noChangeAspect="1"/>
          </p:cNvPicPr>
          <p:nvPr>
            <p:ph idx="1"/>
          </p:nvPr>
        </p:nvPicPr>
        <p:blipFill>
          <a:blip r:embed="rId2"/>
          <a:stretch>
            <a:fillRect/>
          </a:stretch>
        </p:blipFill>
        <p:spPr>
          <a:xfrm>
            <a:off x="-1" y="757237"/>
            <a:ext cx="4765183" cy="6090837"/>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338501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Beat </a:t>
            </a:r>
            <a:r>
              <a:rPr lang="es-AR" dirty="0" err="1" smtClean="0"/>
              <a:t>Model</a:t>
            </a:r>
            <a:endParaRPr lang="es-ES" dirty="0"/>
          </a:p>
        </p:txBody>
      </p:sp>
      <p:pic>
        <p:nvPicPr>
          <p:cNvPr id="4" name="Marcador de contenido 3"/>
          <p:cNvPicPr>
            <a:picLocks noGrp="1" noChangeAspect="1"/>
          </p:cNvPicPr>
          <p:nvPr>
            <p:ph idx="1"/>
          </p:nvPr>
        </p:nvPicPr>
        <p:blipFill>
          <a:blip r:embed="rId2"/>
          <a:stretch>
            <a:fillRect/>
          </a:stretch>
        </p:blipFill>
        <p:spPr>
          <a:xfrm>
            <a:off x="1097280" y="2450585"/>
            <a:ext cx="5023409" cy="225409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220704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HeartModel</a:t>
            </a:r>
            <a:endParaRPr lang="es-ES" dirty="0"/>
          </a:p>
        </p:txBody>
      </p:sp>
      <p:pic>
        <p:nvPicPr>
          <p:cNvPr id="5" name="Marcador de contenido 4"/>
          <p:cNvPicPr>
            <a:picLocks noGrp="1" noChangeAspect="1"/>
          </p:cNvPicPr>
          <p:nvPr>
            <p:ph idx="1"/>
          </p:nvPr>
        </p:nvPicPr>
        <p:blipFill>
          <a:blip r:embed="rId2"/>
          <a:stretch>
            <a:fillRect/>
          </a:stretch>
        </p:blipFill>
        <p:spPr>
          <a:xfrm>
            <a:off x="1097280" y="1917664"/>
            <a:ext cx="4541315" cy="1881604"/>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6" name="Imagen 5"/>
          <p:cNvPicPr>
            <a:picLocks noChangeAspect="1"/>
          </p:cNvPicPr>
          <p:nvPr/>
        </p:nvPicPr>
        <p:blipFill>
          <a:blip r:embed="rId4"/>
          <a:stretch>
            <a:fillRect/>
          </a:stretch>
        </p:blipFill>
        <p:spPr>
          <a:xfrm>
            <a:off x="5834196" y="1801078"/>
            <a:ext cx="5617400" cy="4573964"/>
          </a:xfrm>
          <a:prstGeom prst="rect">
            <a:avLst/>
          </a:prstGeom>
        </p:spPr>
      </p:pic>
    </p:spTree>
    <p:extLst>
      <p:ext uri="{BB962C8B-B14F-4D97-AF65-F5344CB8AC3E}">
        <p14:creationId xmlns:p14="http://schemas.microsoft.com/office/powerpoint/2010/main" val="224498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850" y="90152"/>
            <a:ext cx="9648852" cy="925991"/>
          </a:xfrm>
        </p:spPr>
        <p:txBody>
          <a:bodyPr/>
          <a:lstStyle/>
          <a:p>
            <a:r>
              <a:rPr lang="es-AR" dirty="0" err="1" smtClean="0"/>
              <a:t>Question</a:t>
            </a:r>
            <a:r>
              <a:rPr lang="es-AR" dirty="0" smtClean="0"/>
              <a:t> </a:t>
            </a:r>
            <a:r>
              <a:rPr lang="es-AR" dirty="0" err="1" smtClean="0"/>
              <a:t>Model</a:t>
            </a:r>
            <a:endParaRPr lang="es-ES" dirty="0"/>
          </a:p>
        </p:txBody>
      </p:sp>
      <p:pic>
        <p:nvPicPr>
          <p:cNvPr id="5" name="Marcador de contenido 4"/>
          <p:cNvPicPr>
            <a:picLocks noGrp="1" noChangeAspect="1"/>
          </p:cNvPicPr>
          <p:nvPr>
            <p:ph idx="1"/>
          </p:nvPr>
        </p:nvPicPr>
        <p:blipFill>
          <a:blip r:embed="rId2"/>
          <a:stretch>
            <a:fillRect/>
          </a:stretch>
        </p:blipFill>
        <p:spPr>
          <a:xfrm>
            <a:off x="334850" y="1464366"/>
            <a:ext cx="8571760" cy="4910676"/>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227361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sp>
        <p:nvSpPr>
          <p:cNvPr id="3" name="Marcador de contenido 2"/>
          <p:cNvSpPr>
            <a:spLocks noGrp="1"/>
          </p:cNvSpPr>
          <p:nvPr>
            <p:ph idx="1"/>
          </p:nvPr>
        </p:nvSpPr>
        <p:spPr/>
        <p:txBody>
          <a:bodyPr/>
          <a:lstStyle/>
          <a:p>
            <a:r>
              <a:rPr lang="es-AR" dirty="0" smtClean="0"/>
              <a:t>Para nuestro diseño vemos que se siguió el patrón de arquitectura </a:t>
            </a:r>
            <a:r>
              <a:rPr lang="es-AR" dirty="0" err="1" smtClean="0"/>
              <a:t>Model</a:t>
            </a:r>
            <a:r>
              <a:rPr lang="es-AR" dirty="0" smtClean="0"/>
              <a:t> View </a:t>
            </a:r>
            <a:r>
              <a:rPr lang="es-AR" dirty="0" err="1" smtClean="0"/>
              <a:t>Controller</a:t>
            </a:r>
            <a:r>
              <a:rPr lang="es-AR" dirty="0" smtClean="0"/>
              <a:t> (MVC)</a:t>
            </a:r>
          </a:p>
          <a:p>
            <a:r>
              <a:rPr lang="es-AR" dirty="0" smtClean="0"/>
              <a:t>Adaptamos nuestro modelo al patrón dado, con un patrón de diseño </a:t>
            </a:r>
            <a:r>
              <a:rPr lang="es-AR" dirty="0" err="1"/>
              <a:t>A</a:t>
            </a:r>
            <a:r>
              <a:rPr lang="es-AR" dirty="0" err="1" smtClean="0"/>
              <a:t>dapter</a:t>
            </a:r>
            <a:r>
              <a:rPr lang="es-AR" dirty="0" smtClean="0"/>
              <a:t>. Además de esto para hacer un cambio en tiempo real de los modelos realizados ( </a:t>
            </a:r>
            <a:r>
              <a:rPr lang="es-AR" dirty="0" err="1" smtClean="0"/>
              <a:t>Question</a:t>
            </a:r>
            <a:r>
              <a:rPr lang="es-AR" dirty="0" smtClean="0"/>
              <a:t> </a:t>
            </a:r>
            <a:r>
              <a:rPr lang="es-AR" dirty="0" err="1" smtClean="0"/>
              <a:t>view</a:t>
            </a:r>
            <a:r>
              <a:rPr lang="es-AR" dirty="0" smtClean="0"/>
              <a:t>, </a:t>
            </a:r>
            <a:r>
              <a:rPr lang="es-AR" dirty="0" err="1" smtClean="0"/>
              <a:t>Heart</a:t>
            </a:r>
            <a:r>
              <a:rPr lang="es-AR" dirty="0" smtClean="0"/>
              <a:t> View y </a:t>
            </a:r>
            <a:r>
              <a:rPr lang="es-AR" dirty="0" err="1" smtClean="0"/>
              <a:t>DJView</a:t>
            </a:r>
            <a:r>
              <a:rPr lang="es-AR" dirty="0" smtClean="0"/>
              <a:t>) utilizamos el patrón </a:t>
            </a:r>
            <a:r>
              <a:rPr lang="es-AR" dirty="0" err="1" smtClean="0"/>
              <a:t>Strategy</a:t>
            </a:r>
            <a:r>
              <a:rPr lang="es-AR" dirty="0" smtClean="0"/>
              <a:t>.</a:t>
            </a:r>
          </a:p>
          <a:p>
            <a:r>
              <a:rPr lang="es-AR" dirty="0" smtClean="0"/>
              <a:t>Como vimos en las imágenes anteriores el diseño esta enfocado de modo que siga los modelos ejemplos que nos proporcionaron. Además se realizo un patrón de diseño  </a:t>
            </a:r>
            <a:r>
              <a:rPr lang="es-AR" dirty="0" err="1" smtClean="0"/>
              <a:t>Singleton</a:t>
            </a:r>
            <a:r>
              <a:rPr lang="es-AR" dirty="0" smtClean="0"/>
              <a:t> para el </a:t>
            </a:r>
            <a:r>
              <a:rPr lang="es-AR" dirty="0" err="1" smtClean="0"/>
              <a:t>Heart</a:t>
            </a:r>
            <a:r>
              <a:rPr lang="es-AR" dirty="0" smtClean="0"/>
              <a:t> </a:t>
            </a:r>
            <a:r>
              <a:rPr lang="es-AR" dirty="0" err="1" smtClean="0"/>
              <a:t>Model</a:t>
            </a:r>
            <a:r>
              <a:rPr lang="es-AR" dirty="0" smtClean="0"/>
              <a:t>, de modo tal que cada vez que se quiera crear una nueva instancia de esta se cuente y se muestre en </a:t>
            </a:r>
            <a:r>
              <a:rPr lang="es-AR" dirty="0" err="1" smtClean="0"/>
              <a:t>BeatBar</a:t>
            </a:r>
            <a:r>
              <a:rPr lang="es-AR" dirty="0" smtClean="0"/>
              <a: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698786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pic>
        <p:nvPicPr>
          <p:cNvPr id="5" name="Marcador de contenido 4"/>
          <p:cNvPicPr>
            <a:picLocks noGrp="1" noChangeAspect="1"/>
          </p:cNvPicPr>
          <p:nvPr>
            <p:ph idx="1"/>
          </p:nvPr>
        </p:nvPicPr>
        <p:blipFill>
          <a:blip r:embed="rId2"/>
          <a:stretch>
            <a:fillRect/>
          </a:stretch>
        </p:blipFill>
        <p:spPr>
          <a:xfrm>
            <a:off x="1097280" y="1737360"/>
            <a:ext cx="8075295" cy="4637908"/>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540648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pic>
        <p:nvPicPr>
          <p:cNvPr id="5" name="Marcador de contenido 4"/>
          <p:cNvPicPr>
            <a:picLocks noGrp="1" noChangeAspect="1"/>
          </p:cNvPicPr>
          <p:nvPr>
            <p:ph idx="1"/>
          </p:nvPr>
        </p:nvPicPr>
        <p:blipFill>
          <a:blip r:embed="rId2"/>
          <a:stretch>
            <a:fillRect/>
          </a:stretch>
        </p:blipFill>
        <p:spPr>
          <a:xfrm>
            <a:off x="953036" y="1737360"/>
            <a:ext cx="7097504" cy="4573288"/>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919116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Grupo: 2 Cores 4 Threads</a:t>
            </a:r>
            <a:endParaRPr lang="es-ES" dirty="0"/>
          </a:p>
        </p:txBody>
      </p:sp>
      <p:sp>
        <p:nvSpPr>
          <p:cNvPr id="3" name="Marcador de contenido 2"/>
          <p:cNvSpPr>
            <a:spLocks noGrp="1"/>
          </p:cNvSpPr>
          <p:nvPr>
            <p:ph idx="1"/>
          </p:nvPr>
        </p:nvSpPr>
        <p:spPr/>
        <p:txBody>
          <a:bodyPr/>
          <a:lstStyle/>
          <a:p>
            <a:pPr marL="0" indent="0">
              <a:buNone/>
            </a:pPr>
            <a:r>
              <a:rPr lang="es-AR" b="1" dirty="0" smtClean="0"/>
              <a:t>Profesores: </a:t>
            </a:r>
          </a:p>
          <a:p>
            <a:pPr marL="0" indent="0">
              <a:buNone/>
            </a:pPr>
            <a:r>
              <a:rPr lang="es-AR" b="1" dirty="0"/>
              <a:t> </a:t>
            </a:r>
            <a:r>
              <a:rPr lang="es-AR" b="1" dirty="0" smtClean="0"/>
              <a:t>                     </a:t>
            </a:r>
            <a:r>
              <a:rPr lang="es-AR" dirty="0" smtClean="0"/>
              <a:t>Martin Miceli</a:t>
            </a:r>
          </a:p>
          <a:p>
            <a:pPr marL="0" indent="0">
              <a:buNone/>
            </a:pPr>
            <a:r>
              <a:rPr lang="es-AR" dirty="0"/>
              <a:t>	 </a:t>
            </a:r>
            <a:r>
              <a:rPr lang="es-AR" dirty="0" smtClean="0"/>
              <a:t>     Julián Nonino</a:t>
            </a:r>
          </a:p>
          <a:p>
            <a:pPr marL="0" indent="0">
              <a:buNone/>
            </a:pPr>
            <a:endParaRPr lang="es-AR" dirty="0"/>
          </a:p>
          <a:p>
            <a:pPr marL="0" indent="0">
              <a:buNone/>
            </a:pPr>
            <a:r>
              <a:rPr lang="es-AR" dirty="0" smtClean="0"/>
              <a:t>Integrantes:</a:t>
            </a:r>
          </a:p>
          <a:p>
            <a:pPr marL="0" indent="0">
              <a:buNone/>
            </a:pPr>
            <a:r>
              <a:rPr lang="es-AR" dirty="0"/>
              <a:t>	 </a:t>
            </a:r>
            <a:r>
              <a:rPr lang="es-AR" dirty="0" smtClean="0"/>
              <a:t>     Di Lorenzo, Franco Martin</a:t>
            </a:r>
          </a:p>
          <a:p>
            <a:pPr marL="0" indent="0">
              <a:buNone/>
            </a:pPr>
            <a:r>
              <a:rPr lang="es-AR" dirty="0"/>
              <a:t>	 </a:t>
            </a:r>
            <a:r>
              <a:rPr lang="es-AR" dirty="0" smtClean="0"/>
              <a:t>     Del Boca, Juan Manuel</a:t>
            </a:r>
          </a:p>
          <a:p>
            <a:pPr marL="0" indent="0">
              <a:buNone/>
            </a:pPr>
            <a:r>
              <a:rPr lang="es-AR" dirty="0"/>
              <a:t>	 </a:t>
            </a:r>
            <a:r>
              <a:rPr lang="es-AR" dirty="0" smtClean="0"/>
              <a:t>     Rivero, Franco Fabián </a:t>
            </a:r>
          </a:p>
          <a:p>
            <a:pPr marL="0" indent="0">
              <a:buNone/>
            </a:pPr>
            <a:endParaRPr lang="es-ES"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799259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pic>
        <p:nvPicPr>
          <p:cNvPr id="4" name="Marcador de contenido 3"/>
          <p:cNvPicPr>
            <a:picLocks noGrp="1" noChangeAspect="1"/>
          </p:cNvPicPr>
          <p:nvPr>
            <p:ph idx="1"/>
          </p:nvPr>
        </p:nvPicPr>
        <p:blipFill>
          <a:blip r:embed="rId2"/>
          <a:stretch>
            <a:fillRect/>
          </a:stretch>
        </p:blipFill>
        <p:spPr>
          <a:xfrm>
            <a:off x="605308" y="1737360"/>
            <a:ext cx="7383886" cy="483086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849422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pic>
        <p:nvPicPr>
          <p:cNvPr id="5" name="Marcador de contenido 4"/>
          <p:cNvPicPr>
            <a:picLocks noGrp="1" noChangeAspect="1"/>
          </p:cNvPicPr>
          <p:nvPr>
            <p:ph idx="1"/>
          </p:nvPr>
        </p:nvPicPr>
        <p:blipFill>
          <a:blip r:embed="rId2"/>
          <a:stretch>
            <a:fillRect/>
          </a:stretch>
        </p:blipFill>
        <p:spPr>
          <a:xfrm>
            <a:off x="759854" y="1737360"/>
            <a:ext cx="7276563" cy="4720745"/>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049773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Testing</a:t>
            </a:r>
            <a:endParaRPr lang="es-ES" dirty="0"/>
          </a:p>
        </p:txBody>
      </p:sp>
      <p:pic>
        <p:nvPicPr>
          <p:cNvPr id="5" name="Marcador de contenido 4"/>
          <p:cNvPicPr>
            <a:picLocks noGrp="1" noChangeAspect="1"/>
          </p:cNvPicPr>
          <p:nvPr>
            <p:ph idx="1"/>
          </p:nvPr>
        </p:nvPicPr>
        <p:blipFill>
          <a:blip r:embed="rId2"/>
          <a:stretch>
            <a:fillRect/>
          </a:stretch>
        </p:blipFill>
        <p:spPr>
          <a:xfrm>
            <a:off x="729445" y="1874412"/>
            <a:ext cx="7083538" cy="4024111"/>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000766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183" y="0"/>
            <a:ext cx="8026114" cy="759854"/>
          </a:xfrm>
        </p:spPr>
        <p:txBody>
          <a:bodyPr/>
          <a:lstStyle/>
          <a:p>
            <a:r>
              <a:rPr lang="es-AR" dirty="0" err="1" smtClean="0"/>
              <a:t>Testing</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91" y="1418488"/>
            <a:ext cx="10595496" cy="5439512"/>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187881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638" y="-725379"/>
            <a:ext cx="10058400" cy="1450757"/>
          </a:xfrm>
        </p:spPr>
        <p:txBody>
          <a:bodyPr/>
          <a:lstStyle/>
          <a:p>
            <a:r>
              <a:rPr lang="es-AR" dirty="0" err="1" smtClean="0"/>
              <a:t>Testing</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50" y="996257"/>
            <a:ext cx="9347351" cy="5288633"/>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577965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Muchas gracias por escucharnos</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026814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Requerimientos:</a:t>
            </a:r>
            <a:br>
              <a:rPr lang="es-AR" dirty="0" smtClean="0"/>
            </a:br>
            <a:r>
              <a:rPr lang="es-AR" dirty="0" smtClean="0"/>
              <a:t>Requerimientos de usuario</a:t>
            </a:r>
            <a:endParaRPr lang="es-ES" dirty="0"/>
          </a:p>
        </p:txBody>
      </p:sp>
      <p:sp>
        <p:nvSpPr>
          <p:cNvPr id="3" name="Marcador de contenido 2"/>
          <p:cNvSpPr>
            <a:spLocks noGrp="1"/>
          </p:cNvSpPr>
          <p:nvPr>
            <p:ph idx="1"/>
          </p:nvPr>
        </p:nvSpPr>
        <p:spPr/>
        <p:txBody>
          <a:bodyPr/>
          <a:lstStyle/>
          <a:p>
            <a:r>
              <a:rPr lang="es-AR" dirty="0" smtClean="0"/>
              <a:t>Podemos resumir los requerimientos de usuario en: </a:t>
            </a:r>
          </a:p>
          <a:p>
            <a:pPr fontAlgn="base"/>
            <a:endParaRPr lang="es-ES" dirty="0" smtClean="0"/>
          </a:p>
          <a:p>
            <a:pPr fontAlgn="base">
              <a:buFont typeface="Wingdings" panose="05000000000000000000" pitchFamily="2" charset="2"/>
              <a:buChar char="q"/>
            </a:pPr>
            <a:r>
              <a:rPr lang="es-ES" dirty="0" smtClean="0"/>
              <a:t>Se </a:t>
            </a:r>
            <a:r>
              <a:rPr lang="es-ES" dirty="0"/>
              <a:t>debe generar un juego de preguntas y respuestas </a:t>
            </a:r>
            <a:r>
              <a:rPr lang="es-ES" dirty="0" err="1"/>
              <a:t>multiple</a:t>
            </a:r>
            <a:r>
              <a:rPr lang="es-ES" dirty="0"/>
              <a:t> </a:t>
            </a:r>
            <a:r>
              <a:rPr lang="es-ES" dirty="0" err="1"/>
              <a:t>choice</a:t>
            </a:r>
            <a:r>
              <a:rPr lang="es-ES" dirty="0"/>
              <a:t>.</a:t>
            </a:r>
          </a:p>
          <a:p>
            <a:pPr marL="0" indent="0" fontAlgn="base">
              <a:buNone/>
            </a:pPr>
            <a:endParaRPr lang="es-ES" dirty="0" smtClean="0"/>
          </a:p>
          <a:p>
            <a:pPr fontAlgn="base">
              <a:buFont typeface="Wingdings" panose="05000000000000000000" pitchFamily="2" charset="2"/>
              <a:buChar char="q"/>
            </a:pPr>
            <a:r>
              <a:rPr lang="es-ES" dirty="0" smtClean="0"/>
              <a:t>El </a:t>
            </a:r>
            <a:r>
              <a:rPr lang="es-ES" dirty="0"/>
              <a:t>juego debe tener un tiempo determinado para contestar las preguntas.</a:t>
            </a:r>
          </a:p>
          <a:p>
            <a:pPr fontAlgn="base"/>
            <a:endParaRPr lang="es-ES" dirty="0" smtClean="0"/>
          </a:p>
          <a:p>
            <a:pPr fontAlgn="base">
              <a:buFont typeface="Wingdings" panose="05000000000000000000" pitchFamily="2" charset="2"/>
              <a:buChar char="q"/>
            </a:pPr>
            <a:r>
              <a:rPr lang="es-ES" dirty="0" smtClean="0"/>
              <a:t>El </a:t>
            </a:r>
            <a:r>
              <a:rPr lang="es-ES" dirty="0"/>
              <a:t>usuario debe poder ingresar nuevas preguntas al sistema</a:t>
            </a:r>
          </a:p>
          <a:p>
            <a:pPr fontAlgn="base"/>
            <a:endParaRPr lang="es-ES" dirty="0" smtClean="0"/>
          </a:p>
          <a:p>
            <a:pPr fontAlgn="base">
              <a:buFont typeface="Wingdings" panose="05000000000000000000" pitchFamily="2" charset="2"/>
              <a:buChar char="q"/>
            </a:pPr>
            <a:r>
              <a:rPr lang="es-ES" dirty="0" smtClean="0"/>
              <a:t>El </a:t>
            </a:r>
            <a:r>
              <a:rPr lang="es-ES" dirty="0"/>
              <a:t>juego debe tener un sistema de puntuación.</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311337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Requerimientos:</a:t>
            </a:r>
            <a:br>
              <a:rPr lang="es-AR" dirty="0"/>
            </a:br>
            <a:r>
              <a:rPr lang="es-AR" dirty="0"/>
              <a:t>Requerimientos de </a:t>
            </a:r>
            <a:r>
              <a:rPr lang="es-AR" dirty="0" smtClean="0"/>
              <a:t>sistema</a:t>
            </a:r>
            <a:endParaRPr lang="es-ES" dirty="0"/>
          </a:p>
        </p:txBody>
      </p:sp>
      <p:sp>
        <p:nvSpPr>
          <p:cNvPr id="3" name="Marcador de contenido 2"/>
          <p:cNvSpPr>
            <a:spLocks noGrp="1"/>
          </p:cNvSpPr>
          <p:nvPr>
            <p:ph idx="1"/>
          </p:nvPr>
        </p:nvSpPr>
        <p:spPr/>
        <p:txBody>
          <a:bodyPr>
            <a:normAutofit fontScale="77500" lnSpcReduction="20000"/>
          </a:bodyPr>
          <a:lstStyle/>
          <a:p>
            <a:r>
              <a:rPr lang="es-AR" dirty="0" smtClean="0"/>
              <a:t>Nos vamos a enfocar solo en los requerimientos no funcionales, porque los requerimientos funcionales los vamos a ver de mejor modo en un diagrama de casos de uso.</a:t>
            </a:r>
          </a:p>
          <a:p>
            <a:r>
              <a:rPr lang="es-AR" dirty="0" smtClean="0"/>
              <a:t>Los requerimientos no funcionales son:</a:t>
            </a:r>
          </a:p>
          <a:p>
            <a:pPr fontAlgn="base">
              <a:buFont typeface="Wingdings" panose="05000000000000000000" pitchFamily="2" charset="2"/>
              <a:buChar char="q"/>
            </a:pPr>
            <a:r>
              <a:rPr lang="es-ES" dirty="0"/>
              <a:t>RNF1: La instalación del software debe ser fácil e intuitiva, es decir a una persona en general no debería tardar más de 5 minutos en instalar el software.</a:t>
            </a:r>
          </a:p>
          <a:p>
            <a:pPr fontAlgn="base">
              <a:buFont typeface="Wingdings" panose="05000000000000000000" pitchFamily="2" charset="2"/>
              <a:buChar char="q"/>
            </a:pPr>
            <a:r>
              <a:rPr lang="es-ES" dirty="0"/>
              <a:t>RNF2: El software tiene que estar hecho </a:t>
            </a:r>
            <a:r>
              <a:rPr lang="es-ES" dirty="0" smtClean="0"/>
              <a:t>de </a:t>
            </a:r>
            <a:r>
              <a:rPr lang="es-ES" dirty="0"/>
              <a:t>tal forma que sea fácil de usar, la idea es que cualquier usuario pueda aprender a utilizarlo en menos de 1 minuto.</a:t>
            </a:r>
          </a:p>
          <a:p>
            <a:pPr fontAlgn="base">
              <a:buFont typeface="Wingdings" panose="05000000000000000000" pitchFamily="2" charset="2"/>
              <a:buChar char="q"/>
            </a:pPr>
            <a:r>
              <a:rPr lang="es-ES" dirty="0"/>
              <a:t>RNF3: La devolución del sistema no debería de tardar más de 2 o 3 segundos.</a:t>
            </a:r>
          </a:p>
          <a:p>
            <a:pPr fontAlgn="base">
              <a:buFont typeface="Wingdings" panose="05000000000000000000" pitchFamily="2" charset="2"/>
              <a:buChar char="q"/>
            </a:pPr>
            <a:r>
              <a:rPr lang="es-ES" dirty="0"/>
              <a:t>RNF4: La aparición de las preguntas no debe tardar más de 1 segundo, entre que damos inicio y aparecen las preguntas.</a:t>
            </a:r>
          </a:p>
          <a:p>
            <a:pPr fontAlgn="base">
              <a:buFont typeface="Wingdings" panose="05000000000000000000" pitchFamily="2" charset="2"/>
              <a:buChar char="q"/>
            </a:pPr>
            <a:r>
              <a:rPr lang="es-ES" dirty="0"/>
              <a:t>RNF5: La tabla de resultados debe aparecer como máximo 5 segundos después que se terminó la partida.</a:t>
            </a:r>
          </a:p>
          <a:p>
            <a:pPr fontAlgn="base">
              <a:buFont typeface="Wingdings" panose="05000000000000000000" pitchFamily="2" charset="2"/>
              <a:buChar char="q"/>
            </a:pPr>
            <a:r>
              <a:rPr lang="es-ES" dirty="0"/>
              <a:t>RNF6:El tiempo T máximo para responder las preguntas está dado por lo ingresado por el usuario en el </a:t>
            </a:r>
            <a:r>
              <a:rPr lang="es-ES" dirty="0" err="1" smtClean="0"/>
              <a:t>DJView</a:t>
            </a:r>
            <a:r>
              <a:rPr lang="es-ES" dirty="0" smtClean="0"/>
              <a:t>.</a:t>
            </a:r>
            <a:endParaRPr lang="es-ES" dirty="0"/>
          </a:p>
          <a:p>
            <a:pPr fontAlgn="base">
              <a:buFont typeface="Wingdings" panose="05000000000000000000" pitchFamily="2" charset="2"/>
              <a:buChar char="q"/>
            </a:pPr>
            <a:r>
              <a:rPr lang="es-ES" dirty="0"/>
              <a:t>RNF7: Se esperaran T segundos para responder la grilla de preguntas, si sobra tiempo, este se transformará en puntos.</a:t>
            </a:r>
          </a:p>
          <a:p>
            <a:pPr fontAlgn="base">
              <a:buFont typeface="Wingdings" panose="05000000000000000000" pitchFamily="2" charset="2"/>
              <a:buChar char="q"/>
            </a:pPr>
            <a:r>
              <a:rPr lang="es-ES" dirty="0"/>
              <a:t>RNF8: Sumarán puntos solo las respuestas correctas.</a:t>
            </a:r>
          </a:p>
          <a:p>
            <a:pPr>
              <a:buFont typeface="Wingdings" panose="05000000000000000000" pitchFamily="2" charset="2"/>
              <a:buChar char="q"/>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047466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Requerimientos:</a:t>
            </a:r>
            <a:br>
              <a:rPr lang="es-AR" dirty="0"/>
            </a:br>
            <a:r>
              <a:rPr lang="es-AR" dirty="0"/>
              <a:t>Requerimientos de sistema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7" name="Marcador de contenido 6"/>
          <p:cNvPicPr>
            <a:picLocks noGrp="1" noChangeAspect="1"/>
          </p:cNvPicPr>
          <p:nvPr>
            <p:ph idx="1"/>
          </p:nvPr>
        </p:nvPicPr>
        <p:blipFill>
          <a:blip r:embed="rId3"/>
          <a:stretch>
            <a:fillRect/>
          </a:stretch>
        </p:blipFill>
        <p:spPr>
          <a:xfrm>
            <a:off x="704328" y="1801078"/>
            <a:ext cx="10631340" cy="4135799"/>
          </a:xfrm>
          <a:prstGeom prst="rect">
            <a:avLst/>
          </a:prstGeom>
        </p:spPr>
      </p:pic>
    </p:spTree>
    <p:extLst>
      <p:ext uri="{BB962C8B-B14F-4D97-AF65-F5344CB8AC3E}">
        <p14:creationId xmlns:p14="http://schemas.microsoft.com/office/powerpoint/2010/main" val="3147586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Funcionamiento</a:t>
            </a:r>
            <a:endParaRPr lang="es-ES" dirty="0"/>
          </a:p>
        </p:txBody>
      </p:sp>
      <p:sp>
        <p:nvSpPr>
          <p:cNvPr id="3" name="Marcador de contenido 2"/>
          <p:cNvSpPr>
            <a:spLocks noGrp="1"/>
          </p:cNvSpPr>
          <p:nvPr>
            <p:ph idx="1"/>
          </p:nvPr>
        </p:nvSpPr>
        <p:spPr>
          <a:xfrm>
            <a:off x="623887" y="1737360"/>
            <a:ext cx="10058400" cy="4023360"/>
          </a:xfrm>
        </p:spPr>
        <p:txBody>
          <a:bodyPr/>
          <a:lstStyle/>
          <a:p>
            <a:r>
              <a:rPr lang="es-AR" dirty="0" smtClean="0"/>
              <a:t>Para dar una idea vaga del funcionamiento del sistema vemos un diagrama de actividades y uno de secuencia: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5122" name="Picture 2" descr="Diagrama de actividad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92" y="2345933"/>
            <a:ext cx="10386990" cy="470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9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dirty="0"/>
          </a:p>
        </p:txBody>
      </p:sp>
      <p:pic>
        <p:nvPicPr>
          <p:cNvPr id="10242" name="Picture 2" descr="DiagSe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839254"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117572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Diseño e implementación </a:t>
            </a:r>
            <a:endParaRPr lang="es-ES" dirty="0"/>
          </a:p>
        </p:txBody>
      </p:sp>
      <p:sp>
        <p:nvSpPr>
          <p:cNvPr id="3" name="Marcador de contenido 2"/>
          <p:cNvSpPr>
            <a:spLocks noGrp="1"/>
          </p:cNvSpPr>
          <p:nvPr>
            <p:ph idx="1"/>
          </p:nvPr>
        </p:nvSpPr>
        <p:spPr/>
        <p:txBody>
          <a:bodyPr/>
          <a:lstStyle/>
          <a:p>
            <a:r>
              <a:rPr lang="es-AR" dirty="0" smtClean="0"/>
              <a:t>Para realizar las especificaciones pedidas en la consigna, elegimos como modelo a desarrollar, un juego el cual consta de poder responder preguntas. Estas tienen una determinada puntuación la cual solo se suma cuando se responde bien la pregunta, en cualquier otro caso las preguntas se toan como incorrectas.</a:t>
            </a:r>
          </a:p>
          <a:p>
            <a:r>
              <a:rPr lang="es-AR" dirty="0" smtClean="0"/>
              <a:t>Para nuestro diseño utilizamos el patrón de arquitectura MVC, el cual se adapta a los modelos otorgados por la catedra.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719225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0153" y="229509"/>
            <a:ext cx="10058400" cy="1450757"/>
          </a:xfrm>
        </p:spPr>
        <p:txBody>
          <a:bodyPr/>
          <a:lstStyle/>
          <a:p>
            <a:r>
              <a:rPr lang="es-AR" dirty="0" smtClean="0"/>
              <a:t>Modelo guía con la implementación pedida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1026" name="Picture 2" descr="Arq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9147" y="1846058"/>
            <a:ext cx="7311329" cy="531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99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97</TotalTime>
  <Words>536</Words>
  <Application>Microsoft Office PowerPoint</Application>
  <PresentationFormat>Panorámica</PresentationFormat>
  <Paragraphs>57</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Calibri</vt:lpstr>
      <vt:lpstr>Calibri Light</vt:lpstr>
      <vt:lpstr>Wingdings</vt:lpstr>
      <vt:lpstr>Retrospección</vt:lpstr>
      <vt:lpstr>Trabajo Final De Ingeniería En Software</vt:lpstr>
      <vt:lpstr>Grupo: 2 Cores 4 Threads</vt:lpstr>
      <vt:lpstr>Requerimientos: Requerimientos de usuario</vt:lpstr>
      <vt:lpstr>Requerimientos: Requerimientos de sistema</vt:lpstr>
      <vt:lpstr>Requerimientos: Requerimientos de sistema</vt:lpstr>
      <vt:lpstr>Funcionamiento</vt:lpstr>
      <vt:lpstr>Presentación de PowerPoint</vt:lpstr>
      <vt:lpstr>Diseño e implementación </vt:lpstr>
      <vt:lpstr>Modelo guía con la implementación pedida </vt:lpstr>
      <vt:lpstr>Modelo propio </vt:lpstr>
      <vt:lpstr>Modelo completo </vt:lpstr>
      <vt:lpstr>Presentación de PowerPoint</vt:lpstr>
      <vt:lpstr>Clases e interfaces</vt:lpstr>
      <vt:lpstr>Beat Model</vt:lpstr>
      <vt:lpstr>HeartModel</vt:lpstr>
      <vt:lpstr>Question Model</vt:lpstr>
      <vt:lpstr>Crazy Question</vt:lpstr>
      <vt:lpstr>Crazy Question</vt:lpstr>
      <vt:lpstr>Crazy Question</vt:lpstr>
      <vt:lpstr>Crazy Question</vt:lpstr>
      <vt:lpstr>Crazy Question</vt:lpstr>
      <vt:lpstr>Testing</vt:lpstr>
      <vt:lpstr>Testing</vt:lpstr>
      <vt:lpstr>Testing</vt:lpstr>
      <vt:lpstr>Muchas gracias por escucharnos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 De Ingeniería En Software</dc:title>
  <dc:creator>FrancoRivero</dc:creator>
  <cp:lastModifiedBy>FrancoRivero</cp:lastModifiedBy>
  <cp:revision>11</cp:revision>
  <dcterms:created xsi:type="dcterms:W3CDTF">2016-06-23T03:03:19Z</dcterms:created>
  <dcterms:modified xsi:type="dcterms:W3CDTF">2016-06-23T18:47:39Z</dcterms:modified>
</cp:coreProperties>
</file>