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794" r:id="rId2"/>
    <p:sldId id="756" r:id="rId3"/>
    <p:sldId id="762" r:id="rId4"/>
    <p:sldId id="769" r:id="rId5"/>
    <p:sldId id="761" r:id="rId6"/>
    <p:sldId id="782" r:id="rId7"/>
    <p:sldId id="783" r:id="rId8"/>
    <p:sldId id="773" r:id="rId9"/>
    <p:sldId id="775" r:id="rId10"/>
    <p:sldId id="770" r:id="rId11"/>
    <p:sldId id="774" r:id="rId12"/>
    <p:sldId id="776" r:id="rId13"/>
    <p:sldId id="778" r:id="rId14"/>
    <p:sldId id="799" r:id="rId15"/>
    <p:sldId id="764" r:id="rId16"/>
    <p:sldId id="765" r:id="rId17"/>
    <p:sldId id="730" r:id="rId18"/>
    <p:sldId id="797" r:id="rId19"/>
    <p:sldId id="798" r:id="rId20"/>
    <p:sldId id="733" r:id="rId21"/>
    <p:sldId id="800" r:id="rId22"/>
    <p:sldId id="801" r:id="rId23"/>
    <p:sldId id="766" r:id="rId24"/>
    <p:sldId id="734" r:id="rId25"/>
    <p:sldId id="737" r:id="rId26"/>
    <p:sldId id="738" r:id="rId27"/>
    <p:sldId id="793" r:id="rId28"/>
    <p:sldId id="796" r:id="rId29"/>
    <p:sldId id="741" r:id="rId30"/>
    <p:sldId id="767" r:id="rId31"/>
    <p:sldId id="743" r:id="rId32"/>
    <p:sldId id="789" r:id="rId33"/>
    <p:sldId id="790" r:id="rId34"/>
    <p:sldId id="781" r:id="rId35"/>
    <p:sldId id="791" r:id="rId36"/>
    <p:sldId id="747" r:id="rId37"/>
    <p:sldId id="749" r:id="rId38"/>
    <p:sldId id="803" r:id="rId39"/>
    <p:sldId id="784" r:id="rId40"/>
    <p:sldId id="785" r:id="rId41"/>
    <p:sldId id="786" r:id="rId42"/>
    <p:sldId id="787" r:id="rId43"/>
    <p:sldId id="788" r:id="rId44"/>
    <p:sldId id="792" r:id="rId45"/>
    <p:sldId id="802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bg1"/>
      </a:buClr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bg1"/>
      </a:buClr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bg1"/>
      </a:buClr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bg1"/>
      </a:buClr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bg1"/>
      </a:buClr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000"/>
    <a:srgbClr val="FF0000"/>
    <a:srgbClr val="783C00"/>
    <a:srgbClr val="00008C"/>
    <a:srgbClr val="000000"/>
    <a:srgbClr val="00FF0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94728" autoAdjust="0"/>
  </p:normalViewPr>
  <p:slideViewPr>
    <p:cSldViewPr>
      <p:cViewPr>
        <p:scale>
          <a:sx n="66" d="100"/>
          <a:sy n="66" d="100"/>
        </p:scale>
        <p:origin x="-12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6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2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24.xml"/><Relationship Id="rId5" Type="http://schemas.openxmlformats.org/officeDocument/2006/relationships/slide" Target="slides/slide10.xml"/><Relationship Id="rId15" Type="http://schemas.openxmlformats.org/officeDocument/2006/relationships/slide" Target="slides/slide37.xml"/><Relationship Id="rId10" Type="http://schemas.openxmlformats.org/officeDocument/2006/relationships/slide" Target="slides/slide20.xml"/><Relationship Id="rId4" Type="http://schemas.openxmlformats.org/officeDocument/2006/relationships/slide" Target="slides/slide9.xml"/><Relationship Id="rId9" Type="http://schemas.openxmlformats.org/officeDocument/2006/relationships/slide" Target="slides/slide17.xml"/><Relationship Id="rId1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defTabSz="990600"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algn="r" defTabSz="990600"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defTabSz="990600"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algn="r" defTabSz="990600"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CF946D7C-637E-420D-BB25-E9B6627038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defTabSz="990600"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algn="r" defTabSz="990600"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defTabSz="990600"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algn="r" defTabSz="990600"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1AE3DCB-1AFE-4BF5-8307-43866CAF2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3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65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7" name="Arc 66"/>
            <p:cNvSpPr>
              <a:spLocks/>
            </p:cNvSpPr>
            <p:nvPr/>
          </p:nvSpPr>
          <p:spPr bwMode="ltGray">
            <a:xfrm rot="5400000">
              <a:off x="5097" y="3362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848600" cy="60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324600" cy="5000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8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anchor="b"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94E7FE5D-7104-411F-9A07-8F936D187E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5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46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40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114800" cy="5638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638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2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9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33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7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40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11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6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7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36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27" name="Group 59"/>
          <p:cNvGrpSpPr>
            <a:grpSpLocks/>
          </p:cNvGrpSpPr>
          <p:nvPr/>
        </p:nvGrpSpPr>
        <p:grpSpPr bwMode="auto">
          <a:xfrm>
            <a:off x="152400" y="762000"/>
            <a:ext cx="1784350" cy="2324100"/>
            <a:chOff x="96" y="916"/>
            <a:chExt cx="2208" cy="2876"/>
          </a:xfrm>
        </p:grpSpPr>
        <p:sp>
          <p:nvSpPr>
            <p:cNvPr id="1034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5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6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 w 43195"/>
                <a:gd name="T1" fmla="*/ 0 h 43200"/>
                <a:gd name="T2" fmla="*/ 0 w 43195"/>
                <a:gd name="T3" fmla="*/ 1 h 43200"/>
                <a:gd name="T4" fmla="*/ 1 w 43195"/>
                <a:gd name="T5" fmla="*/ 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28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Line 76"/>
          <p:cNvSpPr>
            <a:spLocks noChangeShapeType="1"/>
          </p:cNvSpPr>
          <p:nvPr/>
        </p:nvSpPr>
        <p:spPr bwMode="ltGray">
          <a:xfrm flipV="1">
            <a:off x="8067675" y="6594475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Line 77"/>
          <p:cNvSpPr>
            <a:spLocks noChangeShapeType="1"/>
          </p:cNvSpPr>
          <p:nvPr/>
        </p:nvSpPr>
        <p:spPr bwMode="ltGray">
          <a:xfrm flipH="1" flipV="1">
            <a:off x="8788400" y="6235700"/>
            <a:ext cx="0" cy="454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2" name="Arc 78"/>
          <p:cNvSpPr>
            <a:spLocks/>
          </p:cNvSpPr>
          <p:nvPr/>
        </p:nvSpPr>
        <p:spPr bwMode="ltGray">
          <a:xfrm flipV="1">
            <a:off x="8728075" y="6538913"/>
            <a:ext cx="115888" cy="117475"/>
          </a:xfrm>
          <a:custGeom>
            <a:avLst/>
            <a:gdLst>
              <a:gd name="T0" fmla="*/ 0 w 43200"/>
              <a:gd name="T1" fmla="*/ 159875 h 43180"/>
              <a:gd name="T2" fmla="*/ 162184 w 43200"/>
              <a:gd name="T3" fmla="*/ 319601 h 43180"/>
              <a:gd name="T4" fmla="*/ 155440 w 43200"/>
              <a:gd name="T5" fmla="*/ 159875 h 431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18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164"/>
                  <a:pt x="34091" y="42677"/>
                  <a:pt x="22536" y="43179"/>
                </a:cubicBezTo>
              </a:path>
              <a:path w="43200" h="4318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164"/>
                  <a:pt x="34091" y="42677"/>
                  <a:pt x="22536" y="43179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608" name="Rectangle 8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7288" y="6381750"/>
            <a:ext cx="7437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400"/>
            </a:lvl1pPr>
          </a:lstStyle>
          <a:p>
            <a:pPr>
              <a:defRPr/>
            </a:pPr>
            <a:r>
              <a:rPr lang="es-ES" dirty="0" smtClean="0"/>
              <a:t>Visión Artificial Industrial. Univ. Valladolid.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itchFamily="18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5000"/>
        </a:spcBef>
        <a:spcAft>
          <a:spcPct val="0"/>
        </a:spcAft>
        <a:buClr>
          <a:srgbClr val="00008C"/>
        </a:buClr>
        <a:buSzPct val="75000"/>
        <a:buFont typeface="Wingdings" pitchFamily="2" charset="2"/>
        <a:buChar char="§"/>
        <a:defRPr sz="2400">
          <a:solidFill>
            <a:srgbClr val="00008C"/>
          </a:solidFill>
          <a:latin typeface="+mn-lt"/>
        </a:defRPr>
      </a:lvl2pPr>
      <a:lvl3pPr marL="914400" indent="-228600" algn="l" rtl="0" eaLnBrk="0" fontAlgn="base" hangingPunct="0">
        <a:spcBef>
          <a:spcPct val="25000"/>
        </a:spcBef>
        <a:spcAft>
          <a:spcPct val="0"/>
        </a:spcAft>
        <a:buClr>
          <a:srgbClr val="783C00"/>
        </a:buClr>
        <a:buSzPct val="125000"/>
        <a:buFont typeface="Times New Roman" pitchFamily="18" charset="0"/>
        <a:buChar char="-"/>
        <a:defRPr sz="2000">
          <a:solidFill>
            <a:srgbClr val="783C00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783C00"/>
        </a:buClr>
        <a:buSzPct val="50000"/>
        <a:defRPr>
          <a:solidFill>
            <a:schemeClr val="tx1"/>
          </a:solidFill>
          <a:latin typeface="+mn-lt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defRPr sz="2000">
          <a:solidFill>
            <a:schemeClr val="tx1"/>
          </a:solidFill>
          <a:latin typeface="+mn-lt"/>
        </a:defRPr>
      </a:lvl5pPr>
      <a:lvl6pPr marL="20034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4606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29178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3750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tiff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iff"/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5. </a:t>
            </a:r>
            <a:r>
              <a:rPr lang="en-US" dirty="0" err="1" smtClean="0">
                <a:latin typeface="Arial" charset="0"/>
              </a:rPr>
              <a:t>Morfología</a:t>
            </a:r>
            <a:endParaRPr lang="en-US" dirty="0" smtClean="0">
              <a:latin typeface="Arial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382000" y="50292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80" name="Picture 8" descr="C:\Users\Eusebio\Pictures\Logos\UVa_logo_escudo_gri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5643882"/>
            <a:ext cx="914679" cy="10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281785" y="5964764"/>
            <a:ext cx="3567065" cy="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8C"/>
              </a:buClr>
              <a:buSzPct val="75000"/>
              <a:buFont typeface="Wingdings" pitchFamily="2" charset="2"/>
              <a:buChar char="§"/>
              <a:defRPr sz="2400">
                <a:solidFill>
                  <a:srgbClr val="00008C"/>
                </a:solidFill>
                <a:latin typeface="+mn-lt"/>
              </a:defRPr>
            </a:lvl2pPr>
            <a:lvl3pPr marL="914400" indent="-2286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783C00"/>
              </a:buClr>
              <a:buSzPct val="125000"/>
              <a:buFont typeface="Times New Roman" pitchFamily="18" charset="0"/>
              <a:buChar char="-"/>
              <a:defRPr sz="2000">
                <a:solidFill>
                  <a:srgbClr val="783C00"/>
                </a:solidFill>
                <a:latin typeface="+mn-lt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83C00"/>
              </a:buClr>
              <a:buSzPct val="50000"/>
              <a:defRPr>
                <a:solidFill>
                  <a:schemeClr val="tx1"/>
                </a:solidFill>
                <a:latin typeface="+mn-lt"/>
              </a:defRPr>
            </a:lvl4pPr>
            <a:lvl5pPr marL="15462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+mn-lt"/>
              </a:defRPr>
            </a:lvl5pPr>
            <a:lvl6pPr marL="2003425" indent="-17462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460625" indent="-17462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2917825" indent="-17462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375025" indent="-17462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Universidad de Valladolid</a:t>
            </a:r>
          </a:p>
          <a:p>
            <a:pPr algn="r" eaLnBrk="1" hangingPunct="1"/>
            <a:endParaRPr lang="en-US" sz="2000" b="1" dirty="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281784" y="4035425"/>
            <a:ext cx="4801765" cy="121505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n-US" sz="1600" b="1" dirty="0" err="1" smtClean="0">
                <a:solidFill>
                  <a:srgbClr val="461B7F"/>
                </a:solidFill>
                <a:latin typeface="Arial" charset="0"/>
              </a:rPr>
              <a:t>Visión</a:t>
            </a:r>
            <a:r>
              <a:rPr lang="en-US" sz="1600" b="1" dirty="0" smtClean="0">
                <a:solidFill>
                  <a:srgbClr val="461B7F"/>
                </a:solidFill>
                <a:latin typeface="Arial" charset="0"/>
              </a:rPr>
              <a:t> Artificial Industrial</a:t>
            </a:r>
          </a:p>
          <a:p>
            <a:pPr algn="r" eaLnBrk="1" hangingPunct="1"/>
            <a:r>
              <a:rPr lang="en-US" sz="1600" b="1" dirty="0" err="1" smtClean="0">
                <a:solidFill>
                  <a:srgbClr val="461B7F"/>
                </a:solidFill>
                <a:latin typeface="Arial" charset="0"/>
              </a:rPr>
              <a:t>Eusebio</a:t>
            </a:r>
            <a:r>
              <a:rPr lang="en-US" sz="1600" b="1" dirty="0" smtClean="0">
                <a:solidFill>
                  <a:srgbClr val="461B7F"/>
                </a:solidFill>
                <a:latin typeface="Arial" charset="0"/>
              </a:rPr>
              <a:t> de la </a:t>
            </a:r>
            <a:r>
              <a:rPr lang="en-US" sz="1600" b="1" dirty="0" err="1" smtClean="0">
                <a:solidFill>
                  <a:srgbClr val="461B7F"/>
                </a:solidFill>
                <a:latin typeface="Arial" charset="0"/>
              </a:rPr>
              <a:t>Fuente</a:t>
            </a:r>
            <a:r>
              <a:rPr lang="en-US" sz="1600" b="1" dirty="0" smtClean="0">
                <a:solidFill>
                  <a:srgbClr val="461B7F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461B7F"/>
                </a:solidFill>
                <a:latin typeface="Arial" charset="0"/>
              </a:rPr>
              <a:t>López</a:t>
            </a:r>
            <a:endParaRPr lang="en-US" sz="1600" b="1" dirty="0" smtClean="0">
              <a:solidFill>
                <a:srgbClr val="461B7F"/>
              </a:solidFill>
              <a:latin typeface="Arial" charset="0"/>
            </a:endParaRPr>
          </a:p>
          <a:p>
            <a:pPr algn="r" eaLnBrk="1" hangingPunct="1"/>
            <a:r>
              <a:rPr lang="en-US" sz="1600" b="1" dirty="0" smtClean="0">
                <a:solidFill>
                  <a:srgbClr val="461B7F"/>
                </a:solidFill>
                <a:latin typeface="Arial" charset="0"/>
              </a:rPr>
              <a:t>Félix Miguel </a:t>
            </a:r>
            <a:r>
              <a:rPr lang="en-US" sz="1600" b="1" dirty="0" err="1" smtClean="0">
                <a:solidFill>
                  <a:srgbClr val="461B7F"/>
                </a:solidFill>
                <a:latin typeface="Arial" charset="0"/>
              </a:rPr>
              <a:t>Trespaderne</a:t>
            </a:r>
            <a:endParaRPr lang="en-US" sz="1600" b="1" dirty="0" smtClean="0">
              <a:solidFill>
                <a:srgbClr val="461B7F"/>
              </a:solidFill>
              <a:latin typeface="Arial" charset="0"/>
            </a:endParaRPr>
          </a:p>
          <a:p>
            <a:pPr algn="r" eaLnBrk="1" hangingPunct="1"/>
            <a:endParaRPr lang="en-US" sz="1600" b="1" dirty="0" smtClean="0">
              <a:solidFill>
                <a:srgbClr val="461B7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1. </a:t>
            </a:r>
            <a:r>
              <a:rPr lang="en-US" sz="2800" dirty="0" err="1" smtClean="0">
                <a:latin typeface="Arial" charset="0"/>
              </a:rPr>
              <a:t>Operaciones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básicas</a:t>
            </a:r>
            <a:r>
              <a:rPr lang="en-US" sz="2800" dirty="0" smtClean="0">
                <a:latin typeface="Arial" charset="0"/>
              </a:rPr>
              <a:t> de la </a:t>
            </a:r>
            <a:r>
              <a:rPr lang="en-US" sz="2800" dirty="0" err="1" smtClean="0">
                <a:latin typeface="Arial" charset="0"/>
              </a:rPr>
              <a:t>Teoría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 smtClean="0">
                <a:latin typeface="Arial" charset="0"/>
              </a:rPr>
              <a:t>Conjuntos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89925" cy="61753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 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U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i="1" dirty="0" smtClean="0">
                <a:latin typeface="Arial" charset="0"/>
              </a:rPr>
              <a:t>	</a:t>
            </a:r>
            <a:r>
              <a:rPr lang="es-ES_tradnl" dirty="0" smtClean="0">
                <a:latin typeface="Arial" charset="0"/>
              </a:rPr>
              <a:t>Unión </a:t>
            </a:r>
            <a:r>
              <a:rPr lang="es-ES_tradnl" sz="2400" dirty="0" smtClean="0">
                <a:solidFill>
                  <a:schemeClr val="tx1"/>
                </a:solidFill>
                <a:latin typeface="Arial" charset="0"/>
              </a:rPr>
              <a:t>(operador OR entre imágenes)</a:t>
            </a:r>
            <a:endParaRPr lang="es-ES_tradnl" sz="2400" i="1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3" name="Picture 5" descr="u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746375"/>
            <a:ext cx="72104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598738" y="1608138"/>
            <a:ext cx="367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es-ES_tradnl" i="1"/>
              <a:t>A U B</a:t>
            </a:r>
            <a:r>
              <a:rPr lang="es-ES_tradnl"/>
              <a:t>= {</a:t>
            </a:r>
            <a:r>
              <a:rPr lang="es-ES_tradnl" i="1"/>
              <a:t>c</a:t>
            </a:r>
            <a:r>
              <a:rPr lang="es-ES_tradnl"/>
              <a:t> | </a:t>
            </a:r>
            <a:r>
              <a:rPr lang="es-ES_tradnl" i="1"/>
              <a:t>c</a:t>
            </a:r>
            <a:r>
              <a:rPr lang="es-ES_tradnl"/>
              <a:t> </a:t>
            </a:r>
            <a:r>
              <a:rPr lang="es-ES_tradnl">
                <a:sym typeface="Symbol" pitchFamily="18" charset="2"/>
              </a:rPr>
              <a:t></a:t>
            </a:r>
            <a:r>
              <a:rPr lang="es-ES_tradnl"/>
              <a:t> </a:t>
            </a:r>
            <a:r>
              <a:rPr lang="es-ES_tradnl" i="1">
                <a:sym typeface="Symbol" pitchFamily="18" charset="2"/>
              </a:rPr>
              <a:t>A   OR  </a:t>
            </a:r>
            <a:r>
              <a:rPr lang="es-ES_tradnl">
                <a:sym typeface="Symbol" pitchFamily="18" charset="2"/>
              </a:rPr>
              <a:t>  </a:t>
            </a:r>
            <a:r>
              <a:rPr lang="es-ES_tradnl" i="1">
                <a:sym typeface="Symbol" pitchFamily="18" charset="2"/>
              </a:rPr>
              <a:t>c</a:t>
            </a:r>
            <a:r>
              <a:rPr lang="es-ES_tradnl">
                <a:sym typeface="Symbol" pitchFamily="18" charset="2"/>
              </a:rPr>
              <a:t> </a:t>
            </a:r>
            <a:r>
              <a:rPr lang="es-ES_tradnl"/>
              <a:t> </a:t>
            </a:r>
            <a:r>
              <a:rPr lang="es-ES_tradnl" i="1">
                <a:sym typeface="Symbol" pitchFamily="18" charset="2"/>
              </a:rPr>
              <a:t>B</a:t>
            </a:r>
            <a:r>
              <a:rPr lang="es-ES_tradnl"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1. </a:t>
            </a:r>
            <a:r>
              <a:rPr lang="en-US" sz="2800" dirty="0" err="1" smtClean="0">
                <a:latin typeface="Arial" charset="0"/>
              </a:rPr>
              <a:t>Operaciones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básicas</a:t>
            </a:r>
            <a:r>
              <a:rPr lang="en-US" sz="2800" dirty="0" smtClean="0">
                <a:latin typeface="Arial" charset="0"/>
              </a:rPr>
              <a:t> de la </a:t>
            </a:r>
            <a:r>
              <a:rPr lang="en-US" sz="2800" dirty="0" err="1" smtClean="0">
                <a:latin typeface="Arial" charset="0"/>
              </a:rPr>
              <a:t>Teoría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 smtClean="0">
                <a:latin typeface="Arial" charset="0"/>
              </a:rPr>
              <a:t>Conjuntos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40738" cy="10731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 ∩ B</a:t>
            </a:r>
            <a:r>
              <a:rPr lang="es-ES_tradnl" sz="2400" i="1" dirty="0">
                <a:latin typeface="Arial" charset="0"/>
              </a:rPr>
              <a:t> </a:t>
            </a:r>
            <a:r>
              <a:rPr lang="es-ES_tradnl" sz="2400" i="1" dirty="0" smtClean="0">
                <a:latin typeface="Arial" charset="0"/>
              </a:rPr>
              <a:t>           </a:t>
            </a:r>
            <a:r>
              <a:rPr lang="es-ES_tradnl" dirty="0" smtClean="0">
                <a:latin typeface="Arial" charset="0"/>
              </a:rPr>
              <a:t>Intersección</a:t>
            </a:r>
            <a:r>
              <a:rPr lang="es-ES_tradnl" sz="2400" dirty="0" smtClean="0">
                <a:latin typeface="Arial" charset="0"/>
              </a:rPr>
              <a:t>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(operador</a:t>
            </a:r>
            <a:r>
              <a:rPr lang="es-ES" sz="2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AND entre imágenes)</a:t>
            </a:r>
            <a:endParaRPr lang="es-ES_tradnl" sz="2000" i="1" dirty="0" smtClean="0">
              <a:solidFill>
                <a:schemeClr val="tx1"/>
              </a:solidFill>
              <a:latin typeface="Arial" charset="0"/>
            </a:endParaRPr>
          </a:p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latin typeface="Arial" charset="0"/>
              </a:rPr>
              <a:t>	</a:t>
            </a:r>
            <a:endParaRPr lang="es-ES_tradnl" sz="2400" dirty="0" smtClean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801100" y="528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3318" name="Picture 6" descr="interse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049588"/>
            <a:ext cx="722788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2522538" y="1758950"/>
            <a:ext cx="3840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en-GB" i="1"/>
              <a:t>A </a:t>
            </a:r>
            <a:r>
              <a:rPr lang="es-ES_tradnl">
                <a:sym typeface="Symbol" pitchFamily="18" charset="2"/>
              </a:rPr>
              <a:t></a:t>
            </a:r>
            <a:r>
              <a:rPr lang="en-GB" i="1"/>
              <a:t> B</a:t>
            </a:r>
            <a:r>
              <a:rPr lang="en-GB">
                <a:sym typeface="Symbol" pitchFamily="18" charset="2"/>
              </a:rPr>
              <a:t>= {</a:t>
            </a:r>
            <a:r>
              <a:rPr lang="en-GB" i="1">
                <a:sym typeface="Symbol" pitchFamily="18" charset="2"/>
              </a:rPr>
              <a:t>c</a:t>
            </a:r>
            <a:r>
              <a:rPr lang="en-GB">
                <a:sym typeface="Symbol" pitchFamily="18" charset="2"/>
              </a:rPr>
              <a:t> | </a:t>
            </a:r>
            <a:r>
              <a:rPr lang="en-GB" i="1">
                <a:sym typeface="Symbol" pitchFamily="18" charset="2"/>
              </a:rPr>
              <a:t>c</a:t>
            </a:r>
            <a:r>
              <a:rPr lang="en-GB">
                <a:sym typeface="Symbol" pitchFamily="18" charset="2"/>
              </a:rPr>
              <a:t> </a:t>
            </a:r>
            <a:r>
              <a:rPr lang="es-ES_tradnl">
                <a:sym typeface="Symbol" pitchFamily="18" charset="2"/>
              </a:rPr>
              <a:t></a:t>
            </a:r>
            <a:r>
              <a:rPr lang="es-ES_tradnl"/>
              <a:t> </a:t>
            </a:r>
            <a:r>
              <a:rPr lang="en-GB" i="1">
                <a:sym typeface="Symbol" pitchFamily="18" charset="2"/>
              </a:rPr>
              <a:t>A   AND  </a:t>
            </a:r>
            <a:r>
              <a:rPr lang="en-GB">
                <a:sym typeface="Symbol" pitchFamily="18" charset="2"/>
              </a:rPr>
              <a:t>  </a:t>
            </a:r>
            <a:r>
              <a:rPr lang="en-GB" i="1">
                <a:sym typeface="Symbol" pitchFamily="18" charset="2"/>
              </a:rPr>
              <a:t>c</a:t>
            </a:r>
            <a:r>
              <a:rPr lang="en-GB">
                <a:sym typeface="Symbol" pitchFamily="18" charset="2"/>
              </a:rPr>
              <a:t> </a:t>
            </a:r>
            <a:r>
              <a:rPr lang="es-ES_tradnl">
                <a:sym typeface="Symbol" pitchFamily="18" charset="2"/>
              </a:rPr>
              <a:t></a:t>
            </a:r>
            <a:r>
              <a:rPr lang="es-ES_tradnl"/>
              <a:t> </a:t>
            </a:r>
            <a:r>
              <a:rPr lang="en-GB" i="1">
                <a:sym typeface="Symbol" pitchFamily="18" charset="2"/>
              </a:rPr>
              <a:t>B</a:t>
            </a:r>
            <a:r>
              <a:rPr lang="en-GB"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1. </a:t>
            </a:r>
            <a:r>
              <a:rPr lang="en-US" sz="2800" dirty="0" err="1" smtClean="0">
                <a:latin typeface="Arial" charset="0"/>
              </a:rPr>
              <a:t>Operaciones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básicas</a:t>
            </a:r>
            <a:r>
              <a:rPr lang="en-US" sz="2800" dirty="0" smtClean="0">
                <a:latin typeface="Arial" charset="0"/>
              </a:rPr>
              <a:t> de la </a:t>
            </a:r>
            <a:r>
              <a:rPr lang="en-US" sz="2800" dirty="0" err="1" smtClean="0">
                <a:latin typeface="Arial" charset="0"/>
              </a:rPr>
              <a:t>Teoría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 smtClean="0">
                <a:latin typeface="Arial" charset="0"/>
              </a:rPr>
              <a:t>Conjuntos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13725" cy="1376363"/>
          </a:xfrm>
        </p:spPr>
        <p:txBody>
          <a:bodyPr/>
          <a:lstStyle/>
          <a:p>
            <a:pPr marL="0" indent="0" eaLnBrk="1" hangingPunct="1">
              <a:spcBef>
                <a:spcPct val="150000"/>
              </a:spcBef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dirty="0" smtClean="0">
                <a:latin typeface="Arial" charset="0"/>
              </a:rPr>
              <a:t>	</a:t>
            </a:r>
            <a:r>
              <a:rPr lang="es-ES_tradnl" dirty="0" err="1" smtClean="0">
                <a:latin typeface="Arial" charset="0"/>
              </a:rPr>
              <a:t>Trasla</a:t>
            </a:r>
            <a:r>
              <a:rPr lang="es-ES" dirty="0" err="1" smtClean="0">
                <a:latin typeface="Arial" charset="0"/>
              </a:rPr>
              <a:t>ción</a:t>
            </a:r>
            <a:r>
              <a:rPr lang="es-ES_tradnl" sz="2400" dirty="0" smtClean="0">
                <a:latin typeface="Arial" charset="0"/>
              </a:rPr>
              <a:t>: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desplaza las regiones mediante un vector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t</a:t>
            </a:r>
          </a:p>
          <a:p>
            <a:pPr marL="0" indent="0" algn="ctr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i="1" baseline="-25000" dirty="0" smtClean="0">
                <a:solidFill>
                  <a:srgbClr val="00008C"/>
                </a:solidFill>
                <a:latin typeface="Arial" charset="0"/>
              </a:rPr>
              <a:t>t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= {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|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=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+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t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para algún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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} 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750300" y="480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6997700" y="482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4343" name="Picture 8" descr="trasl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822575"/>
            <a:ext cx="5843588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1. </a:t>
            </a:r>
            <a:r>
              <a:rPr lang="en-US" sz="2800" dirty="0" err="1" smtClean="0">
                <a:latin typeface="Arial" charset="0"/>
              </a:rPr>
              <a:t>Operaciones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básicas</a:t>
            </a:r>
            <a:r>
              <a:rPr lang="en-US" sz="2800" dirty="0" smtClean="0">
                <a:latin typeface="Arial" charset="0"/>
              </a:rPr>
              <a:t> de la </a:t>
            </a:r>
            <a:r>
              <a:rPr lang="en-US" sz="2800" dirty="0" err="1" smtClean="0">
                <a:latin typeface="Arial" charset="0"/>
              </a:rPr>
              <a:t>Teoría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 smtClean="0">
                <a:latin typeface="Arial" charset="0"/>
              </a:rPr>
              <a:t>Conjuntos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13725" cy="1376363"/>
          </a:xfrm>
        </p:spPr>
        <p:txBody>
          <a:bodyPr/>
          <a:lstStyle/>
          <a:p>
            <a:pPr marL="0" indent="0" eaLnBrk="1" hangingPunct="1">
              <a:spcBef>
                <a:spcPct val="150000"/>
              </a:spcBef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dirty="0" smtClean="0">
                <a:latin typeface="Arial" charset="0"/>
              </a:rPr>
              <a:t>	R</a:t>
            </a:r>
            <a:r>
              <a:rPr lang="es-ES" dirty="0" err="1" smtClean="0">
                <a:latin typeface="Arial" charset="0"/>
              </a:rPr>
              <a:t>eflexión</a:t>
            </a:r>
            <a:r>
              <a:rPr lang="es-ES" dirty="0" smtClean="0">
                <a:latin typeface="Arial" charset="0"/>
              </a:rPr>
              <a:t> de A</a:t>
            </a:r>
            <a:r>
              <a:rPr lang="es-ES" sz="2400" dirty="0" smtClean="0">
                <a:latin typeface="Arial" charset="0"/>
              </a:rPr>
              <a:t>: </a:t>
            </a:r>
            <a:r>
              <a:rPr lang="es-ES" sz="2400" dirty="0" smtClean="0">
                <a:solidFill>
                  <a:schemeClr val="tx1"/>
                </a:solidFill>
                <a:latin typeface="Arial" charset="0"/>
              </a:rPr>
              <a:t>Se define como una rotación de A de 180º respecto al origen </a:t>
            </a:r>
            <a:endParaRPr lang="es-ES_tradnl" sz="2000" dirty="0" smtClean="0">
              <a:solidFill>
                <a:schemeClr val="tx1"/>
              </a:solidFill>
              <a:latin typeface="Arial" charset="0"/>
            </a:endParaRPr>
          </a:p>
          <a:p>
            <a:pPr marL="0" indent="0" algn="ctr" eaLnBrk="1" hangingPunct="1">
              <a:buFontTx/>
              <a:buNone/>
              <a:tabLst>
                <a:tab pos="673100" algn="ctr"/>
                <a:tab pos="2578100" algn="l"/>
              </a:tabLst>
            </a:pPr>
            <a:endParaRPr lang="es-ES_tradnl" sz="2000" dirty="0" smtClean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750300" y="480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997700" y="482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7848600" y="504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5368" name="Picture 7" descr="reflex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429000"/>
            <a:ext cx="56165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8387"/>
              </p:ext>
            </p:extLst>
          </p:nvPr>
        </p:nvGraphicFramePr>
        <p:xfrm>
          <a:off x="2978205" y="1835205"/>
          <a:ext cx="2808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cuación" r:id="rId4" imgW="1333500" imgH="330200" progId="Equation.3">
                  <p:embed/>
                </p:oleObj>
              </mc:Choice>
              <mc:Fallback>
                <p:oleObj name="Ecuación" r:id="rId4" imgW="13335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205" y="1835205"/>
                        <a:ext cx="2808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819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849313"/>
            <a:ext cx="7848600" cy="2667000"/>
          </a:xfrm>
        </p:spPr>
        <p:txBody>
          <a:bodyPr/>
          <a:lstStyle/>
          <a:p>
            <a:pPr indent="33338"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La dilatación es una operación de morfología muy utilizada y, como su nombre indica, recrece el tamaño de las regiones. Resulta muy útil para </a:t>
            </a:r>
            <a:r>
              <a:rPr lang="es-ES" sz="2400" b="1" dirty="0" smtClean="0">
                <a:latin typeface="Arial" charset="0"/>
              </a:rPr>
              <a:t>rellenar agujeros</a:t>
            </a:r>
            <a:r>
              <a:rPr lang="es-ES" sz="2400" dirty="0" smtClean="0">
                <a:latin typeface="Arial" charset="0"/>
              </a:rPr>
              <a:t> o cuando interesa </a:t>
            </a:r>
            <a:r>
              <a:rPr lang="es-ES" sz="2400" b="1" dirty="0" smtClean="0">
                <a:latin typeface="Arial" charset="0"/>
              </a:rPr>
              <a:t>unir regiones próximas </a:t>
            </a:r>
            <a:r>
              <a:rPr lang="es-ES" sz="2400" dirty="0" smtClean="0">
                <a:latin typeface="Arial" charset="0"/>
              </a:rPr>
              <a:t>que en la imagen se han podido separar por una deficiente binarización. 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990600" y="6248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2. Dilatación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1479550" y="2700338"/>
            <a:ext cx="1238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539989" y="3180716"/>
            <a:ext cx="7667680" cy="1967338"/>
            <a:chOff x="1157288" y="3429000"/>
            <a:chExt cx="6886575" cy="1457325"/>
          </a:xfrm>
        </p:grpSpPr>
        <p:pic>
          <p:nvPicPr>
            <p:cNvPr id="8198" name="Picture 8" descr="lagartijaMalBinariz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288" y="3429000"/>
              <a:ext cx="240030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115541"/>
                </p:ext>
              </p:extLst>
            </p:nvPr>
          </p:nvGraphicFramePr>
          <p:xfrm>
            <a:off x="3736975" y="3960813"/>
            <a:ext cx="296863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7" name="Ecuación" r:id="rId4" imgW="164814" imgH="177492" progId="Equation.3">
                    <p:embed/>
                  </p:oleObj>
                </mc:Choice>
                <mc:Fallback>
                  <p:oleObj name="Ecuación" r:id="rId4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975" y="3960813"/>
                          <a:ext cx="296863" cy="331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00" name="Picture 6" descr="elemEstru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588" y="3960813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5" descr="lagartijaMalBinarizadaDilatad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238" y="3429000"/>
              <a:ext cx="2333625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4875213" y="3960813"/>
              <a:ext cx="4206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/>
                <a:t>=</a:t>
              </a:r>
            </a:p>
          </p:txBody>
        </p:sp>
      </p:grpSp>
      <p:sp>
        <p:nvSpPr>
          <p:cNvPr id="3" name="2 Rectángulo"/>
          <p:cNvSpPr/>
          <p:nvPr/>
        </p:nvSpPr>
        <p:spPr>
          <a:xfrm>
            <a:off x="749300" y="5199488"/>
            <a:ext cx="8212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>
                <a:solidFill>
                  <a:srgbClr val="070000"/>
                </a:solidFill>
              </a:rPr>
              <a:t>El efecto de la dilatación dependerá del elemento estructurador empleado. </a:t>
            </a:r>
          </a:p>
        </p:txBody>
      </p:sp>
    </p:spTree>
    <p:extLst>
      <p:ext uri="{BB962C8B-B14F-4D97-AF65-F5344CB8AC3E}">
        <p14:creationId xmlns:p14="http://schemas.microsoft.com/office/powerpoint/2010/main" val="12416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308100" y="1463706"/>
            <a:ext cx="69834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Tx/>
              <a:buFontTx/>
              <a:buNone/>
            </a:pPr>
            <a:r>
              <a:rPr lang="es-ES" sz="2400" dirty="0">
                <a:solidFill>
                  <a:srgbClr val="070000"/>
                </a:solidFill>
              </a:rPr>
              <a:t>La forma más intuitiva de ver la operación de dilatación sobre imágenes es la siguiente: </a:t>
            </a:r>
            <a:endParaRPr lang="es-ES" sz="2400" dirty="0" smtClean="0">
              <a:solidFill>
                <a:srgbClr val="070000"/>
              </a:solidFill>
            </a:endParaRPr>
          </a:p>
          <a:p>
            <a:pPr>
              <a:buClrTx/>
              <a:buFontTx/>
              <a:buNone/>
            </a:pPr>
            <a:endParaRPr lang="es-ES" sz="2400" dirty="0">
              <a:solidFill>
                <a:srgbClr val="070000"/>
              </a:solidFill>
            </a:endParaRPr>
          </a:p>
          <a:p>
            <a:pPr marL="342900" indent="-342900">
              <a:buClrTx/>
            </a:pPr>
            <a:r>
              <a:rPr lang="es-ES" sz="2400" dirty="0" smtClean="0">
                <a:solidFill>
                  <a:srgbClr val="070000"/>
                </a:solidFill>
              </a:rPr>
              <a:t>Desplazamos el </a:t>
            </a:r>
            <a:r>
              <a:rPr lang="es-ES" sz="2400" dirty="0">
                <a:solidFill>
                  <a:srgbClr val="070000"/>
                </a:solidFill>
              </a:rPr>
              <a:t>elemento estructurador </a:t>
            </a:r>
            <a:r>
              <a:rPr lang="es-ES" sz="2400" dirty="0" smtClean="0">
                <a:solidFill>
                  <a:srgbClr val="070000"/>
                </a:solidFill>
              </a:rPr>
              <a:t>por </a:t>
            </a:r>
            <a:r>
              <a:rPr lang="es-ES" sz="2400" dirty="0">
                <a:solidFill>
                  <a:srgbClr val="070000"/>
                </a:solidFill>
              </a:rPr>
              <a:t>toda la imagen y cada vez que el origen del elemento estructurador coincide con un píxel de valor 1 de la imagen original se activan todos los píxeles debajo de él. </a:t>
            </a:r>
            <a:endParaRPr lang="es-ES" sz="2400" dirty="0" smtClean="0">
              <a:solidFill>
                <a:srgbClr val="070000"/>
              </a:solidFill>
            </a:endParaRPr>
          </a:p>
          <a:p>
            <a:pPr marL="342900" indent="-342900">
              <a:buClrTx/>
            </a:pPr>
            <a:endParaRPr lang="es-ES" sz="2400" dirty="0">
              <a:solidFill>
                <a:srgbClr val="070000"/>
              </a:solidFill>
            </a:endParaRPr>
          </a:p>
          <a:p>
            <a:pPr marL="342900" indent="-342900">
              <a:buClrTx/>
            </a:pPr>
            <a:r>
              <a:rPr lang="es-ES" sz="2400" dirty="0" smtClean="0">
                <a:solidFill>
                  <a:srgbClr val="070000"/>
                </a:solidFill>
              </a:rPr>
              <a:t>La </a:t>
            </a:r>
            <a:r>
              <a:rPr lang="es-ES" sz="2400" dirty="0">
                <a:solidFill>
                  <a:srgbClr val="070000"/>
                </a:solidFill>
              </a:rPr>
              <a:t>dilatación será la unión de todos estos píxeles activos cuando se haya recorrido toda la imagen.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18436" name="Picture 3" descr="animDilatac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79538"/>
            <a:ext cx="28575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dirty="0" smtClean="0">
                <a:latin typeface="Arial" charset="0"/>
              </a:rPr>
              <a:t>	</a:t>
            </a:r>
            <a:r>
              <a:rPr lang="es-ES" sz="2400" dirty="0" smtClean="0">
                <a:latin typeface="Arial" charset="0"/>
              </a:rPr>
              <a:t>Más formalmente, diremos que dado el </a:t>
            </a:r>
            <a:r>
              <a:rPr lang="es-ES" sz="2400" i="1" dirty="0" smtClean="0">
                <a:latin typeface="Arial" charset="0"/>
              </a:rPr>
              <a:t>elemento estructurador</a:t>
            </a:r>
            <a:r>
              <a:rPr lang="es-ES" sz="2400" dirty="0" smtClean="0">
                <a:latin typeface="Arial" charset="0"/>
              </a:rPr>
              <a:t>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" sz="2400" dirty="0" smtClean="0">
                <a:latin typeface="Arial" charset="0"/>
              </a:rPr>
              <a:t>, la dilatación de la imagen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" sz="2400" dirty="0" smtClean="0">
                <a:latin typeface="Arial" charset="0"/>
              </a:rPr>
              <a:t> se define como:</a:t>
            </a:r>
            <a:endParaRPr lang="es-ES" sz="2400" dirty="0" smtClean="0">
              <a:solidFill>
                <a:srgbClr val="00008C"/>
              </a:solidFill>
              <a:latin typeface="Arial" charset="0"/>
            </a:endParaRPr>
          </a:p>
          <a:p>
            <a:pPr algn="ctr" eaLnBrk="1" hangingPunct="1">
              <a:buFontTx/>
              <a:buNone/>
            </a:pP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= {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|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=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+ </a:t>
            </a:r>
            <a:r>
              <a:rPr lang="es-ES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para algún </a:t>
            </a:r>
            <a:r>
              <a:rPr lang="es-ES" sz="2400" i="1" dirty="0" err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" sz="2400" dirty="0" err="1" smtClean="0">
                <a:solidFill>
                  <a:srgbClr val="00008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s-ES" sz="2400" i="1" dirty="0" err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y </a:t>
            </a:r>
            <a:r>
              <a:rPr lang="es-ES" sz="2400" i="1" dirty="0" err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" sz="2400" dirty="0" err="1" smtClean="0">
                <a:solidFill>
                  <a:srgbClr val="00008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s-ES" sz="2400" i="1" dirty="0" err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}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11065"/>
              </p:ext>
            </p:extLst>
          </p:nvPr>
        </p:nvGraphicFramePr>
        <p:xfrm>
          <a:off x="2143360" y="4795110"/>
          <a:ext cx="4022435" cy="89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Ecuación" r:id="rId3" imgW="1304894" imgH="276142" progId="Equation.3">
                  <p:embed/>
                </p:oleObj>
              </mc:Choice>
              <mc:Fallback>
                <p:oleObj name="Ecuación" r:id="rId3" imgW="1304894" imgH="27614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360" y="4795110"/>
                        <a:ext cx="4022435" cy="89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Rectángulo"/>
          <p:cNvSpPr/>
          <p:nvPr/>
        </p:nvSpPr>
        <p:spPr>
          <a:xfrm>
            <a:off x="625460" y="2973630"/>
            <a:ext cx="8120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>
                <a:solidFill>
                  <a:srgbClr val="070000"/>
                </a:solidFill>
              </a:rPr>
              <a:t>La dilatación, por tanto, es una transformación morfológica que combina los dos conjuntos, obteniendo como resultado el conjunto de todos los posibles vectores suma de pares de elementos, uno procedente de A y el otro de </a:t>
            </a:r>
            <a:r>
              <a:rPr lang="es-ES" sz="2400" dirty="0" smtClean="0">
                <a:solidFill>
                  <a:srgbClr val="070000"/>
                </a:solidFill>
              </a:rPr>
              <a:t>B:</a:t>
            </a:r>
            <a:endParaRPr lang="es-ES" sz="2400" dirty="0">
              <a:solidFill>
                <a:srgbClr val="0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5" name="4 Imagen" descr="dilatacion2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20" y="1152150"/>
            <a:ext cx="7058235" cy="38615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40813"/>
              </p:ext>
            </p:extLst>
          </p:nvPr>
        </p:nvGraphicFramePr>
        <p:xfrm>
          <a:off x="570737" y="5020023"/>
          <a:ext cx="8382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ES" sz="2000" dirty="0">
                          <a:solidFill>
                            <a:srgbClr val="07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 dilatación puede considerarse </a:t>
                      </a:r>
                      <a:r>
                        <a:rPr lang="es-ES" sz="2000" dirty="0" smtClean="0">
                          <a:solidFill>
                            <a:srgbClr val="07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como </a:t>
                      </a:r>
                      <a:r>
                        <a:rPr lang="es-ES" sz="2000" dirty="0">
                          <a:solidFill>
                            <a:srgbClr val="07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 unión de todos las traslaciones del elemento estructurador B sobre los píxeles activos de la imagen A.</a:t>
                      </a:r>
                      <a:endParaRPr lang="es-ES" sz="2000" dirty="0">
                        <a:solidFill>
                          <a:srgbClr val="07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70766"/>
              </p:ext>
            </p:extLst>
          </p:nvPr>
        </p:nvGraphicFramePr>
        <p:xfrm>
          <a:off x="3539362" y="5629955"/>
          <a:ext cx="2444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cuación" r:id="rId4" imgW="787320" imgH="266400" progId="Equation.3">
                  <p:embed/>
                </p:oleObj>
              </mc:Choice>
              <mc:Fallback>
                <p:oleObj name="Ecuación" r:id="rId4" imgW="787320" imgH="2664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362" y="5629955"/>
                        <a:ext cx="24447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9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0" y="1986995"/>
            <a:ext cx="8245510" cy="17417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473671" y="4339740"/>
            <a:ext cx="8120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solidFill>
                  <a:srgbClr val="070000"/>
                </a:solidFill>
              </a:rPr>
              <a:t>La dilatación </a:t>
            </a:r>
            <a:r>
              <a:rPr lang="es-ES" dirty="0" smtClean="0">
                <a:solidFill>
                  <a:srgbClr val="070000"/>
                </a:solidFill>
              </a:rPr>
              <a:t>puede </a:t>
            </a:r>
            <a:r>
              <a:rPr lang="es-ES" dirty="0">
                <a:solidFill>
                  <a:srgbClr val="070000"/>
                </a:solidFill>
              </a:rPr>
              <a:t>verse </a:t>
            </a:r>
            <a:r>
              <a:rPr lang="es-ES" dirty="0" smtClean="0">
                <a:solidFill>
                  <a:srgbClr val="070000"/>
                </a:solidFill>
              </a:rPr>
              <a:t>también como </a:t>
            </a:r>
            <a:r>
              <a:rPr lang="es-ES" dirty="0">
                <a:solidFill>
                  <a:srgbClr val="070000"/>
                </a:solidFill>
              </a:rPr>
              <a:t>la unión de las traslaciones de la imagen sobre los puntos activos del elemento </a:t>
            </a:r>
            <a:r>
              <a:rPr lang="es-ES" dirty="0" smtClean="0">
                <a:solidFill>
                  <a:srgbClr val="070000"/>
                </a:solidFill>
              </a:rPr>
              <a:t>estructurador:</a:t>
            </a:r>
            <a:endParaRPr lang="es-ES" dirty="0">
              <a:solidFill>
                <a:srgbClr val="070000"/>
              </a:solidFill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22419"/>
              </p:ext>
            </p:extLst>
          </p:nvPr>
        </p:nvGraphicFramePr>
        <p:xfrm>
          <a:off x="3159888" y="5047626"/>
          <a:ext cx="2444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cuación" r:id="rId4" imgW="787320" imgH="266400" progId="Equation.3">
                  <p:embed/>
                </p:oleObj>
              </mc:Choice>
              <mc:Fallback>
                <p:oleObj name="Ecuación" r:id="rId4" imgW="7873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888" y="5047626"/>
                        <a:ext cx="24447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7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49565" y="241410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latin typeface="Arial" charset="0"/>
              </a:rPr>
              <a:t>Morfología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97775" y="2594155"/>
            <a:ext cx="836612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685800" indent="-685800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1. </a:t>
            </a:r>
            <a:r>
              <a:rPr lang="en-US" sz="2400" b="1" dirty="0" err="1" smtClean="0">
                <a:solidFill>
                  <a:srgbClr val="000000"/>
                </a:solidFill>
              </a:rPr>
              <a:t>Introducción</a:t>
            </a:r>
            <a:r>
              <a:rPr lang="en-US" sz="2400" b="1" dirty="0" smtClean="0">
                <a:solidFill>
                  <a:srgbClr val="000000"/>
                </a:solidFill>
              </a:rPr>
              <a:t>. </a:t>
            </a:r>
            <a:r>
              <a:rPr lang="en-US" sz="2400" b="1" dirty="0" err="1" smtClean="0">
                <a:solidFill>
                  <a:srgbClr val="000000"/>
                </a:solidFill>
              </a:rPr>
              <a:t>Teoría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de </a:t>
            </a:r>
            <a:r>
              <a:rPr lang="en-US" sz="2400" b="1" dirty="0" err="1" smtClean="0">
                <a:solidFill>
                  <a:srgbClr val="000000"/>
                </a:solidFill>
              </a:rPr>
              <a:t>conjuntos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2. </a:t>
            </a:r>
            <a:r>
              <a:rPr lang="es-ES" sz="2400" b="1" dirty="0" smtClean="0">
                <a:solidFill>
                  <a:srgbClr val="000000"/>
                </a:solidFill>
              </a:rPr>
              <a:t>Dilatación.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3. </a:t>
            </a:r>
            <a:r>
              <a:rPr lang="en-US" sz="2400" b="1" dirty="0" err="1" smtClean="0">
                <a:solidFill>
                  <a:srgbClr val="000000"/>
                </a:solidFill>
              </a:rPr>
              <a:t>Erosión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marL="685800" indent="-685800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4. </a:t>
            </a:r>
            <a:r>
              <a:rPr lang="en-US" sz="2400" b="1" dirty="0" err="1" smtClean="0">
                <a:solidFill>
                  <a:srgbClr val="000000"/>
                </a:solidFill>
              </a:rPr>
              <a:t>Dualidad</a:t>
            </a:r>
            <a:r>
              <a:rPr lang="en-US" sz="2400" b="1" dirty="0" smtClean="0">
                <a:solidFill>
                  <a:srgbClr val="000000"/>
                </a:solidFill>
              </a:rPr>
              <a:t> entre la </a:t>
            </a:r>
            <a:r>
              <a:rPr lang="en-US" sz="2400" b="1" dirty="0" err="1" smtClean="0">
                <a:solidFill>
                  <a:srgbClr val="000000"/>
                </a:solidFill>
              </a:rPr>
              <a:t>erosión</a:t>
            </a:r>
            <a:r>
              <a:rPr lang="en-US" sz="2400" b="1" dirty="0" smtClean="0">
                <a:solidFill>
                  <a:srgbClr val="000000"/>
                </a:solidFill>
              </a:rPr>
              <a:t> y la </a:t>
            </a:r>
            <a:r>
              <a:rPr lang="en-US" sz="2400" b="1" dirty="0" err="1" smtClean="0">
                <a:solidFill>
                  <a:srgbClr val="000000"/>
                </a:solidFill>
              </a:rPr>
              <a:t>dilatación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marL="685800" indent="-685800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5. </a:t>
            </a:r>
            <a:r>
              <a:rPr lang="en-US" sz="2400" b="1" dirty="0" err="1" smtClean="0">
                <a:solidFill>
                  <a:srgbClr val="000000"/>
                </a:solidFill>
              </a:rPr>
              <a:t>Elementos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estructuradores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típicos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6. </a:t>
            </a:r>
            <a:r>
              <a:rPr lang="en-US" sz="2400" b="1" dirty="0" err="1">
                <a:solidFill>
                  <a:srgbClr val="000000"/>
                </a:solidFill>
              </a:rPr>
              <a:t>Apertura</a:t>
            </a:r>
            <a:r>
              <a:rPr lang="en-US" sz="2400" b="1" dirty="0">
                <a:solidFill>
                  <a:srgbClr val="000000"/>
                </a:solidFill>
              </a:rPr>
              <a:t> y </a:t>
            </a:r>
            <a:r>
              <a:rPr lang="en-US" sz="2400" b="1" dirty="0" err="1" smtClean="0">
                <a:solidFill>
                  <a:srgbClr val="000000"/>
                </a:solidFill>
              </a:rPr>
              <a:t>Cierre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marL="685800" indent="-685800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7. </a:t>
            </a:r>
            <a:r>
              <a:rPr lang="en-US" sz="2400" b="1" dirty="0" err="1" smtClean="0">
                <a:solidFill>
                  <a:srgbClr val="000000"/>
                </a:solidFill>
              </a:rPr>
              <a:t>Descomponibilidad</a:t>
            </a:r>
            <a:r>
              <a:rPr lang="en-US" sz="2400" b="1" dirty="0" smtClean="0">
                <a:solidFill>
                  <a:srgbClr val="000000"/>
                </a:solidFill>
              </a:rPr>
              <a:t> del </a:t>
            </a:r>
            <a:r>
              <a:rPr lang="en-US" sz="2400" b="1" dirty="0" err="1" smtClean="0">
                <a:solidFill>
                  <a:srgbClr val="000000"/>
                </a:solidFill>
              </a:rPr>
              <a:t>elemento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estructurador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8. </a:t>
            </a:r>
            <a:r>
              <a:rPr lang="en-US" sz="24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400" b="1" dirty="0" smtClean="0">
                <a:solidFill>
                  <a:srgbClr val="000000"/>
                </a:solidFill>
              </a:rPr>
              <a:t> con MATLAB.</a:t>
            </a:r>
          </a:p>
          <a:p>
            <a:pPr marL="685800" indent="-685800"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9. </a:t>
            </a:r>
            <a:r>
              <a:rPr lang="en-US" sz="2400" b="1" dirty="0" err="1" smtClean="0">
                <a:solidFill>
                  <a:srgbClr val="000000"/>
                </a:solidFill>
              </a:rPr>
              <a:t>Conclusiones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err="1" smtClean="0">
                <a:latin typeface="Arial" charset="0"/>
              </a:rPr>
              <a:t>Dilatación</a:t>
            </a:r>
            <a:r>
              <a:rPr lang="en-US" sz="2800" dirty="0" smtClean="0">
                <a:latin typeface="Arial" charset="0"/>
              </a:rPr>
              <a:t>. </a:t>
            </a:r>
            <a:r>
              <a:rPr lang="en-US" sz="2800" dirty="0" err="1" smtClean="0">
                <a:latin typeface="Arial" charset="0"/>
              </a:rPr>
              <a:t>Propiedades</a:t>
            </a:r>
            <a:r>
              <a:rPr lang="en-US" sz="2800" dirty="0" smtClean="0">
                <a:latin typeface="Arial" charset="0"/>
              </a:rPr>
              <a:t>.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Conmutativa</a:t>
            </a:r>
            <a:r>
              <a:rPr lang="en-US" dirty="0" smtClean="0">
                <a:latin typeface="Arial" charset="0"/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=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endParaRPr lang="en-US" dirty="0" smtClean="0">
              <a:solidFill>
                <a:srgbClr val="00008C"/>
              </a:solidFill>
              <a:latin typeface="Arial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Asociativa</a:t>
            </a:r>
            <a:r>
              <a:rPr lang="en-US" dirty="0" smtClean="0">
                <a:latin typeface="Arial" charset="0"/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(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)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=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(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92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849313"/>
            <a:ext cx="7848600" cy="2667000"/>
          </a:xfrm>
        </p:spPr>
        <p:txBody>
          <a:bodyPr/>
          <a:lstStyle/>
          <a:p>
            <a:pPr indent="33338"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La </a:t>
            </a:r>
            <a:r>
              <a:rPr lang="es-ES" sz="2400" b="1" dirty="0" smtClean="0">
                <a:latin typeface="Arial" charset="0"/>
              </a:rPr>
              <a:t>erosión</a:t>
            </a:r>
            <a:r>
              <a:rPr lang="es-ES" sz="2400" dirty="0" smtClean="0">
                <a:latin typeface="Arial" charset="0"/>
              </a:rPr>
              <a:t> es otra de las operaciones básicas de morfología. Se emplea para </a:t>
            </a:r>
            <a:r>
              <a:rPr lang="es-ES" sz="2400" b="1" dirty="0" smtClean="0">
                <a:latin typeface="Arial" charset="0"/>
              </a:rPr>
              <a:t>separar regiones débilmente unidas</a:t>
            </a:r>
            <a:r>
              <a:rPr lang="es-ES" sz="2400" dirty="0" smtClean="0">
                <a:latin typeface="Arial" charset="0"/>
              </a:rPr>
              <a:t> o para </a:t>
            </a:r>
            <a:r>
              <a:rPr lang="es-ES" sz="2400" b="1" dirty="0" smtClean="0">
                <a:latin typeface="Arial" charset="0"/>
              </a:rPr>
              <a:t>eliminar pequeños detalles</a:t>
            </a:r>
            <a:r>
              <a:rPr lang="es-ES" sz="2400" dirty="0" smtClean="0">
                <a:latin typeface="Arial" charset="0"/>
              </a:rPr>
              <a:t>. Tras la erosión quedan únicamente las formas más significativas de las regiones. 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990600" y="6248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3. Erosión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479550" y="2700338"/>
            <a:ext cx="1238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1547813" y="2709863"/>
            <a:ext cx="24209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1547813" y="2709863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31" name="Rectangle 22"/>
          <p:cNvSpPr>
            <a:spLocks noChangeArrowheads="1"/>
          </p:cNvSpPr>
          <p:nvPr/>
        </p:nvSpPr>
        <p:spPr bwMode="auto">
          <a:xfrm>
            <a:off x="1547813" y="2709863"/>
            <a:ext cx="2416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407893" y="3020118"/>
            <a:ext cx="8328213" cy="1817384"/>
            <a:chOff x="928688" y="3732213"/>
            <a:chExt cx="7286625" cy="1438275"/>
          </a:xfrm>
        </p:grpSpPr>
        <p:pic>
          <p:nvPicPr>
            <p:cNvPr id="9226" name="Picture 15" descr="lagartijaBin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3732213"/>
              <a:ext cx="2343150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4" descr="elemEstruc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575" y="4111625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3" descr="lagartijaErosionad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638" y="3732213"/>
              <a:ext cx="235267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37"/>
            <p:cNvSpPr>
              <a:spLocks noChangeArrowheads="1"/>
            </p:cNvSpPr>
            <p:nvPr/>
          </p:nvSpPr>
          <p:spPr bwMode="auto">
            <a:xfrm>
              <a:off x="3281363" y="4187825"/>
              <a:ext cx="469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>
                  <a:solidFill>
                    <a:srgbClr val="000080"/>
                  </a:solidFill>
                </a:rPr>
                <a:t>Θ</a:t>
              </a:r>
            </a:p>
          </p:txBody>
        </p:sp>
        <p:sp>
          <p:nvSpPr>
            <p:cNvPr id="9233" name="Rectangle 38"/>
            <p:cNvSpPr>
              <a:spLocks noChangeArrowheads="1"/>
            </p:cNvSpPr>
            <p:nvPr/>
          </p:nvSpPr>
          <p:spPr bwMode="auto">
            <a:xfrm>
              <a:off x="4875213" y="4187825"/>
              <a:ext cx="4206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/>
                <a:t>=</a:t>
              </a:r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749300" y="5199488"/>
            <a:ext cx="8212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>
                <a:solidFill>
                  <a:srgbClr val="070000"/>
                </a:solidFill>
              </a:rPr>
              <a:t>El efecto de la </a:t>
            </a:r>
            <a:r>
              <a:rPr lang="es-ES" sz="2400" dirty="0" smtClean="0">
                <a:solidFill>
                  <a:srgbClr val="070000"/>
                </a:solidFill>
              </a:rPr>
              <a:t>erosión dependerá también del </a:t>
            </a:r>
            <a:r>
              <a:rPr lang="es-ES" sz="2400" dirty="0">
                <a:solidFill>
                  <a:srgbClr val="070000"/>
                </a:solidFill>
              </a:rPr>
              <a:t>elemento estructurador empleado. </a:t>
            </a:r>
          </a:p>
        </p:txBody>
      </p:sp>
    </p:spTree>
    <p:extLst>
      <p:ext uri="{BB962C8B-B14F-4D97-AF65-F5344CB8AC3E}">
        <p14:creationId xmlns:p14="http://schemas.microsoft.com/office/powerpoint/2010/main" val="42765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3</a:t>
            </a:r>
            <a:r>
              <a:rPr lang="en-US" sz="2800" dirty="0" smtClean="0">
                <a:latin typeface="Arial" charset="0"/>
              </a:rPr>
              <a:t>. </a:t>
            </a:r>
            <a:r>
              <a:rPr lang="en-US" sz="2800" dirty="0" err="1" smtClean="0">
                <a:latin typeface="Arial" charset="0"/>
              </a:rPr>
              <a:t>Erosión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308100" y="1463706"/>
            <a:ext cx="69834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Tx/>
              <a:buFontTx/>
              <a:buNone/>
            </a:pPr>
            <a:r>
              <a:rPr lang="es-ES" sz="2400" dirty="0">
                <a:solidFill>
                  <a:srgbClr val="070000"/>
                </a:solidFill>
              </a:rPr>
              <a:t>La forma más intuitiva de ver la operación de </a:t>
            </a:r>
            <a:r>
              <a:rPr lang="es-ES" sz="2400" dirty="0" smtClean="0">
                <a:solidFill>
                  <a:srgbClr val="070000"/>
                </a:solidFill>
              </a:rPr>
              <a:t>erosión sobre </a:t>
            </a:r>
            <a:r>
              <a:rPr lang="es-ES" sz="2400" dirty="0">
                <a:solidFill>
                  <a:srgbClr val="070000"/>
                </a:solidFill>
              </a:rPr>
              <a:t>imágenes es la siguiente: </a:t>
            </a:r>
            <a:endParaRPr lang="es-ES" sz="2400" dirty="0" smtClean="0">
              <a:solidFill>
                <a:srgbClr val="070000"/>
              </a:solidFill>
            </a:endParaRPr>
          </a:p>
          <a:p>
            <a:pPr>
              <a:buClrTx/>
              <a:buFontTx/>
              <a:buNone/>
            </a:pPr>
            <a:endParaRPr lang="es-ES" sz="2400" dirty="0">
              <a:solidFill>
                <a:srgbClr val="070000"/>
              </a:solidFill>
            </a:endParaRPr>
          </a:p>
          <a:p>
            <a:pPr marL="342900" indent="-342900">
              <a:buClrTx/>
            </a:pPr>
            <a:r>
              <a:rPr lang="es-ES" sz="2400" dirty="0" smtClean="0">
                <a:solidFill>
                  <a:srgbClr val="070000"/>
                </a:solidFill>
              </a:rPr>
              <a:t>Desplazamos el </a:t>
            </a:r>
            <a:r>
              <a:rPr lang="es-ES" sz="2400" dirty="0">
                <a:solidFill>
                  <a:srgbClr val="070000"/>
                </a:solidFill>
              </a:rPr>
              <a:t>elemento estructurador </a:t>
            </a:r>
            <a:r>
              <a:rPr lang="es-ES" sz="2400" dirty="0" smtClean="0">
                <a:solidFill>
                  <a:srgbClr val="070000"/>
                </a:solidFill>
              </a:rPr>
              <a:t>por </a:t>
            </a:r>
            <a:r>
              <a:rPr lang="es-ES" sz="2400" dirty="0">
                <a:solidFill>
                  <a:srgbClr val="070000"/>
                </a:solidFill>
              </a:rPr>
              <a:t>toda la imagen y cada vez </a:t>
            </a:r>
            <a:r>
              <a:rPr lang="es-ES" sz="2400" dirty="0" smtClean="0">
                <a:solidFill>
                  <a:srgbClr val="070000"/>
                </a:solidFill>
              </a:rPr>
              <a:t>todos los píxeles activos del </a:t>
            </a:r>
            <a:r>
              <a:rPr lang="es-ES" sz="2400" dirty="0">
                <a:solidFill>
                  <a:srgbClr val="070000"/>
                </a:solidFill>
              </a:rPr>
              <a:t>elemento estructurador </a:t>
            </a:r>
            <a:r>
              <a:rPr lang="es-ES" sz="2400" dirty="0" smtClean="0">
                <a:solidFill>
                  <a:srgbClr val="070000"/>
                </a:solidFill>
              </a:rPr>
              <a:t>coinciden </a:t>
            </a:r>
            <a:r>
              <a:rPr lang="es-ES" sz="2400" dirty="0">
                <a:solidFill>
                  <a:srgbClr val="070000"/>
                </a:solidFill>
              </a:rPr>
              <a:t>con un píxel de valor 1 de la imagen original se </a:t>
            </a:r>
            <a:r>
              <a:rPr lang="es-ES" sz="2400" dirty="0" smtClean="0">
                <a:solidFill>
                  <a:srgbClr val="070000"/>
                </a:solidFill>
              </a:rPr>
              <a:t>activa el píxel </a:t>
            </a:r>
            <a:r>
              <a:rPr lang="es-ES" sz="2400" dirty="0">
                <a:solidFill>
                  <a:srgbClr val="070000"/>
                </a:solidFill>
              </a:rPr>
              <a:t>debajo </a:t>
            </a:r>
            <a:r>
              <a:rPr lang="es-ES" sz="2400" dirty="0" smtClean="0">
                <a:solidFill>
                  <a:srgbClr val="070000"/>
                </a:solidFill>
              </a:rPr>
              <a:t>del origen. </a:t>
            </a:r>
          </a:p>
          <a:p>
            <a:pPr marL="342900" indent="-342900">
              <a:buClrTx/>
            </a:pPr>
            <a:endParaRPr lang="es-ES" sz="2400" dirty="0">
              <a:solidFill>
                <a:srgbClr val="070000"/>
              </a:solidFill>
            </a:endParaRPr>
          </a:p>
          <a:p>
            <a:pPr marL="342900" indent="-342900">
              <a:buClrTx/>
            </a:pPr>
            <a:r>
              <a:rPr lang="es-ES" sz="2400" dirty="0" smtClean="0">
                <a:solidFill>
                  <a:srgbClr val="070000"/>
                </a:solidFill>
              </a:rPr>
              <a:t>La erosión será </a:t>
            </a:r>
            <a:r>
              <a:rPr lang="es-ES" sz="2400" dirty="0">
                <a:solidFill>
                  <a:srgbClr val="070000"/>
                </a:solidFill>
              </a:rPr>
              <a:t>la unión de todos estos píxeles activos cuando se haya recorrido toda la imagen. </a:t>
            </a:r>
          </a:p>
        </p:txBody>
      </p:sp>
    </p:spTree>
    <p:extLst>
      <p:ext uri="{BB962C8B-B14F-4D97-AF65-F5344CB8AC3E}">
        <p14:creationId xmlns:p14="http://schemas.microsoft.com/office/powerpoint/2010/main" val="1119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3. </a:t>
            </a:r>
            <a:r>
              <a:rPr lang="en-US" sz="2800" dirty="0" err="1" smtClean="0">
                <a:latin typeface="Arial" charset="0"/>
              </a:rPr>
              <a:t>Erosión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24580" name="Picture 3" descr="animEros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79538"/>
            <a:ext cx="2881313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3. </a:t>
            </a:r>
            <a:r>
              <a:rPr lang="en-US" sz="2800" dirty="0" err="1" smtClean="0">
                <a:latin typeface="Arial" charset="0"/>
              </a:rPr>
              <a:t>Erosión</a:t>
            </a:r>
            <a:r>
              <a:rPr lang="en-US" sz="2800" dirty="0" smtClean="0">
                <a:latin typeface="Arial" charset="0"/>
              </a:rPr>
              <a:t> 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dirty="0" smtClean="0">
                <a:latin typeface="Arial" charset="0"/>
              </a:rPr>
              <a:t>	Dado el </a:t>
            </a:r>
            <a:r>
              <a:rPr lang="es-ES_tradnl" i="1" dirty="0" smtClean="0">
                <a:latin typeface="Arial" charset="0"/>
              </a:rPr>
              <a:t>elemento </a:t>
            </a:r>
            <a:r>
              <a:rPr lang="es-ES_tradnl" i="1" dirty="0" err="1" smtClean="0">
                <a:latin typeface="Arial" charset="0"/>
              </a:rPr>
              <a:t>estru</a:t>
            </a:r>
            <a:r>
              <a:rPr lang="es-ES" i="1" dirty="0" smtClean="0">
                <a:latin typeface="Arial" charset="0"/>
              </a:rPr>
              <a:t>c</a:t>
            </a:r>
            <a:r>
              <a:rPr lang="es-ES_tradnl" i="1" dirty="0" smtClean="0">
                <a:latin typeface="Arial" charset="0"/>
              </a:rPr>
              <a:t>t</a:t>
            </a:r>
            <a:r>
              <a:rPr lang="es-ES" i="1" dirty="0" smtClean="0">
                <a:latin typeface="Arial" charset="0"/>
              </a:rPr>
              <a:t>u</a:t>
            </a:r>
            <a:r>
              <a:rPr lang="es-ES_tradnl" i="1" dirty="0" err="1" smtClean="0">
                <a:latin typeface="Arial" charset="0"/>
              </a:rPr>
              <a:t>rador</a:t>
            </a:r>
            <a:r>
              <a:rPr lang="es-ES_tradnl" dirty="0" smtClean="0"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dirty="0" smtClean="0">
                <a:latin typeface="Arial" charset="0"/>
              </a:rPr>
              <a:t>, </a:t>
            </a:r>
            <a:r>
              <a:rPr lang="es-ES" dirty="0" smtClean="0">
                <a:latin typeface="Arial" charset="0"/>
              </a:rPr>
              <a:t>la</a:t>
            </a:r>
            <a:r>
              <a:rPr lang="es-ES_tradnl" dirty="0" smtClean="0">
                <a:latin typeface="Arial" charset="0"/>
              </a:rPr>
              <a:t> </a:t>
            </a:r>
            <a:r>
              <a:rPr lang="es-ES_tradnl" i="1" dirty="0" err="1" smtClean="0">
                <a:latin typeface="Arial" charset="0"/>
              </a:rPr>
              <a:t>erosi</a:t>
            </a:r>
            <a:r>
              <a:rPr lang="es-ES" i="1" dirty="0" err="1" smtClean="0">
                <a:latin typeface="Arial" charset="0"/>
              </a:rPr>
              <a:t>ó</a:t>
            </a:r>
            <a:r>
              <a:rPr lang="es-ES_tradnl" i="1" dirty="0" smtClean="0">
                <a:latin typeface="Arial" charset="0"/>
              </a:rPr>
              <a:t>n</a:t>
            </a:r>
            <a:r>
              <a:rPr lang="es-ES_tradnl" dirty="0" smtClean="0">
                <a:latin typeface="Arial" charset="0"/>
              </a:rPr>
              <a:t> </a:t>
            </a:r>
            <a:r>
              <a:rPr lang="es-ES" dirty="0" smtClean="0">
                <a:latin typeface="Arial" charset="0"/>
              </a:rPr>
              <a:t>de una </a:t>
            </a:r>
            <a:r>
              <a:rPr lang="es-ES_tradnl" dirty="0" err="1" smtClean="0">
                <a:latin typeface="Arial" charset="0"/>
              </a:rPr>
              <a:t>image</a:t>
            </a:r>
            <a:r>
              <a:rPr lang="es-ES" dirty="0" smtClean="0">
                <a:latin typeface="Arial" charset="0"/>
              </a:rPr>
              <a:t>n</a:t>
            </a:r>
            <a:r>
              <a:rPr lang="es-ES_tradnl" dirty="0" smtClean="0"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dirty="0" smtClean="0">
                <a:latin typeface="Arial" charset="0"/>
              </a:rPr>
              <a:t> </a:t>
            </a:r>
            <a:r>
              <a:rPr lang="es-ES" dirty="0" smtClean="0">
                <a:latin typeface="Arial" charset="0"/>
              </a:rPr>
              <a:t>se define como</a:t>
            </a:r>
            <a:r>
              <a:rPr lang="es-ES_tradnl" dirty="0" smtClean="0">
                <a:latin typeface="Arial" charset="0"/>
              </a:rPr>
              <a:t>: </a:t>
            </a:r>
            <a:endParaRPr lang="es-ES_tradnl" dirty="0" smtClean="0">
              <a:solidFill>
                <a:srgbClr val="00008C"/>
              </a:solidFill>
              <a:latin typeface="Arial" charset="0"/>
            </a:endParaRPr>
          </a:p>
          <a:p>
            <a:pPr algn="ctr" eaLnBrk="1" hangingPunct="1">
              <a:buFontTx/>
              <a:buNone/>
            </a:pP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 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= {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x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|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x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+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dirty="0" smtClean="0">
                <a:solidFill>
                  <a:srgbClr val="00008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dirty="0" smtClean="0">
                <a:solidFill>
                  <a:srgbClr val="00008C"/>
                </a:solidFill>
                <a:latin typeface="Arial" charset="0"/>
              </a:rPr>
              <a:t>para todo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dirty="0" smtClean="0">
                <a:solidFill>
                  <a:srgbClr val="00008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</a:rPr>
              <a:t>}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s-ES_tradnl" dirty="0" smtClean="0">
                <a:latin typeface="Arial" charset="0"/>
              </a:rPr>
              <a:t>	o</a:t>
            </a:r>
          </a:p>
        </p:txBody>
      </p:sp>
      <p:grpSp>
        <p:nvGrpSpPr>
          <p:cNvPr id="26678" name="Group 194"/>
          <p:cNvGrpSpPr>
            <a:grpSpLocks/>
          </p:cNvGrpSpPr>
          <p:nvPr/>
        </p:nvGrpSpPr>
        <p:grpSpPr bwMode="auto">
          <a:xfrm>
            <a:off x="1916113" y="2138363"/>
            <a:ext cx="228600" cy="228600"/>
            <a:chOff x="900" y="1344"/>
            <a:chExt cx="144" cy="144"/>
          </a:xfrm>
        </p:grpSpPr>
        <p:sp>
          <p:nvSpPr>
            <p:cNvPr id="26690" name="Oval 19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91" name="Line 19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3205890" y="3160713"/>
            <a:ext cx="2335213" cy="873124"/>
            <a:chOff x="3054100" y="3321050"/>
            <a:chExt cx="2335213" cy="873124"/>
          </a:xfrm>
        </p:grpSpPr>
        <p:graphicFrame>
          <p:nvGraphicFramePr>
            <p:cNvPr id="266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689465"/>
                </p:ext>
              </p:extLst>
            </p:nvPr>
          </p:nvGraphicFramePr>
          <p:xfrm>
            <a:off x="3054100" y="3398837"/>
            <a:ext cx="2335213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7" name="Equation" r:id="rId3" imgW="657306" imgH="209468" progId="Equation.3">
                    <p:embed/>
                  </p:oleObj>
                </mc:Choice>
                <mc:Fallback>
                  <p:oleObj name="Equation" r:id="rId3" imgW="657306" imgH="20946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100" y="3398837"/>
                          <a:ext cx="2335213" cy="795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79" name="Group 197"/>
            <p:cNvGrpSpPr>
              <a:grpSpLocks/>
            </p:cNvGrpSpPr>
            <p:nvPr/>
          </p:nvGrpSpPr>
          <p:grpSpPr bwMode="auto">
            <a:xfrm>
              <a:off x="3509470" y="3597275"/>
              <a:ext cx="228600" cy="228600"/>
              <a:chOff x="900" y="1344"/>
              <a:chExt cx="144" cy="144"/>
            </a:xfrm>
          </p:grpSpPr>
          <p:sp>
            <p:nvSpPr>
              <p:cNvPr id="26688" name="Oval 198"/>
              <p:cNvSpPr>
                <a:spLocks noChangeArrowheads="1"/>
              </p:cNvSpPr>
              <p:nvPr/>
            </p:nvSpPr>
            <p:spPr bwMode="auto">
              <a:xfrm>
                <a:off x="900" y="1344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89" name="Line 199"/>
              <p:cNvSpPr>
                <a:spLocks noChangeShapeType="1"/>
              </p:cNvSpPr>
              <p:nvPr/>
            </p:nvSpPr>
            <p:spPr bwMode="auto">
              <a:xfrm>
                <a:off x="919" y="1416"/>
                <a:ext cx="106" cy="0"/>
              </a:xfrm>
              <a:prstGeom prst="line">
                <a:avLst/>
              </a:prstGeom>
              <a:noFill/>
              <a:ln w="1905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aphicFrame>
          <p:nvGraphicFramePr>
            <p:cNvPr id="26682" name="Object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98915"/>
                </p:ext>
              </p:extLst>
            </p:nvPr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8" name="Ecuación" r:id="rId5" imgW="114151" imgH="215619" progId="Equation.3">
                    <p:embed/>
                  </p:oleObj>
                </mc:Choice>
                <mc:Fallback>
                  <p:oleObj name="Ecuación" r:id="rId5" imgW="114151" imgH="215619" progId="Equation.3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83" name="Group 205"/>
          <p:cNvGrpSpPr>
            <a:grpSpLocks noChangeAspect="1"/>
          </p:cNvGrpSpPr>
          <p:nvPr/>
        </p:nvGrpSpPr>
        <p:grpSpPr bwMode="auto">
          <a:xfrm>
            <a:off x="2598730" y="451758"/>
            <a:ext cx="292100" cy="292100"/>
            <a:chOff x="900" y="1344"/>
            <a:chExt cx="144" cy="144"/>
          </a:xfrm>
        </p:grpSpPr>
        <p:sp>
          <p:nvSpPr>
            <p:cNvPr id="26684" name="Oval 206"/>
            <p:cNvSpPr>
              <a:spLocks noChangeAspect="1"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2540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85" name="Line 207"/>
            <p:cNvSpPr>
              <a:spLocks noChangeAspect="1"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2540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7" name="16 Imagen" descr="erosion1_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4" y="4187950"/>
            <a:ext cx="7817185" cy="17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Rectángulo"/>
          <p:cNvSpPr/>
          <p:nvPr/>
        </p:nvSpPr>
        <p:spPr>
          <a:xfrm>
            <a:off x="331514" y="5731382"/>
            <a:ext cx="8196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erosión es la intersección de las traslaciones de la imagen binaria tomadas negativamente.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3. </a:t>
            </a:r>
            <a:r>
              <a:rPr lang="en-US" sz="2800" dirty="0" err="1" smtClean="0">
                <a:latin typeface="Arial" charset="0"/>
              </a:rPr>
              <a:t>Erosión</a:t>
            </a:r>
            <a:r>
              <a:rPr lang="en-US" sz="2800" dirty="0" smtClean="0">
                <a:latin typeface="Arial" charset="0"/>
              </a:rPr>
              <a:t>. </a:t>
            </a:r>
            <a:r>
              <a:rPr lang="en-US" sz="2800" dirty="0" err="1" smtClean="0">
                <a:latin typeface="Arial" charset="0"/>
              </a:rPr>
              <a:t>Propiedades</a:t>
            </a:r>
            <a:r>
              <a:rPr lang="en-US" sz="2800" dirty="0" smtClean="0">
                <a:latin typeface="Arial" charset="0"/>
              </a:rPr>
              <a:t>.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smtClean="0">
                <a:latin typeface="Arial" charset="0"/>
              </a:rPr>
              <a:t>	</a:t>
            </a:r>
            <a:r>
              <a:rPr lang="es-ES_tradnl" b="1" smtClean="0">
                <a:latin typeface="Arial" charset="0"/>
              </a:rPr>
              <a:t>No</a:t>
            </a:r>
            <a:r>
              <a:rPr lang="es-ES_tradnl" smtClean="0">
                <a:latin typeface="Arial" charset="0"/>
              </a:rPr>
              <a:t> conmutativa:</a:t>
            </a:r>
          </a:p>
          <a:p>
            <a:pPr algn="ctr" eaLnBrk="1" hangingPunct="1">
              <a:buFontTx/>
              <a:buNone/>
            </a:pP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 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</a:t>
            </a:r>
            <a:endParaRPr lang="es-ES_tradnl" smtClean="0">
              <a:solidFill>
                <a:srgbClr val="00008C"/>
              </a:solidFill>
              <a:latin typeface="Arial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s-ES_tradnl" smtClean="0">
                <a:latin typeface="Arial" charset="0"/>
              </a:rPr>
              <a:t>	</a:t>
            </a:r>
            <a:r>
              <a:rPr lang="es-ES_tradnl" b="1" smtClean="0">
                <a:latin typeface="Arial" charset="0"/>
              </a:rPr>
              <a:t>No</a:t>
            </a:r>
            <a:r>
              <a:rPr lang="es-ES_tradnl" smtClean="0">
                <a:latin typeface="Arial" charset="0"/>
              </a:rPr>
              <a:t> asociativa:</a:t>
            </a:r>
          </a:p>
          <a:p>
            <a:pPr algn="ctr" eaLnBrk="1" hangingPunct="1">
              <a:buFontTx/>
              <a:buNone/>
            </a:pPr>
            <a:r>
              <a:rPr lang="es-ES_tradnl" smtClean="0">
                <a:solidFill>
                  <a:srgbClr val="00008C"/>
                </a:solidFill>
                <a:latin typeface="Arial" charset="0"/>
              </a:rPr>
              <a:t>(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  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) 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    (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)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3733800" y="1676400"/>
            <a:ext cx="228600" cy="228600"/>
            <a:chOff x="900" y="1344"/>
            <a:chExt cx="144" cy="144"/>
          </a:xfrm>
        </p:grpSpPr>
        <p:sp>
          <p:nvSpPr>
            <p:cNvPr id="29717" name="Oval 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5105400" y="1676400"/>
            <a:ext cx="228600" cy="228600"/>
            <a:chOff x="900" y="1344"/>
            <a:chExt cx="144" cy="144"/>
          </a:xfrm>
        </p:grpSpPr>
        <p:sp>
          <p:nvSpPr>
            <p:cNvPr id="29715" name="Oval 8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9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2895600" y="3200400"/>
            <a:ext cx="228600" cy="228600"/>
            <a:chOff x="900" y="1344"/>
            <a:chExt cx="144" cy="144"/>
          </a:xfrm>
        </p:grpSpPr>
        <p:sp>
          <p:nvSpPr>
            <p:cNvPr id="29713" name="Oval 11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12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704" name="Group 13"/>
          <p:cNvGrpSpPr>
            <a:grpSpLocks/>
          </p:cNvGrpSpPr>
          <p:nvPr/>
        </p:nvGrpSpPr>
        <p:grpSpPr bwMode="auto">
          <a:xfrm>
            <a:off x="3806825" y="3213100"/>
            <a:ext cx="228600" cy="228600"/>
            <a:chOff x="900" y="1344"/>
            <a:chExt cx="144" cy="144"/>
          </a:xfrm>
        </p:grpSpPr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705" name="Group 16"/>
          <p:cNvGrpSpPr>
            <a:grpSpLocks/>
          </p:cNvGrpSpPr>
          <p:nvPr/>
        </p:nvGrpSpPr>
        <p:grpSpPr bwMode="auto">
          <a:xfrm>
            <a:off x="5181600" y="3200400"/>
            <a:ext cx="228600" cy="228600"/>
            <a:chOff x="900" y="1344"/>
            <a:chExt cx="144" cy="144"/>
          </a:xfrm>
        </p:grpSpPr>
        <p:sp>
          <p:nvSpPr>
            <p:cNvPr id="29709" name="Oval 17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706" name="Group 19"/>
          <p:cNvGrpSpPr>
            <a:grpSpLocks/>
          </p:cNvGrpSpPr>
          <p:nvPr/>
        </p:nvGrpSpPr>
        <p:grpSpPr bwMode="auto">
          <a:xfrm>
            <a:off x="6019800" y="3200400"/>
            <a:ext cx="228600" cy="228600"/>
            <a:chOff x="900" y="1344"/>
            <a:chExt cx="144" cy="144"/>
          </a:xfrm>
        </p:grpSpPr>
        <p:sp>
          <p:nvSpPr>
            <p:cNvPr id="29707" name="Oval 20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21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4. </a:t>
            </a:r>
            <a:r>
              <a:rPr lang="en-US" sz="2800" dirty="0" err="1" smtClean="0">
                <a:latin typeface="Arial" charset="0"/>
              </a:rPr>
              <a:t>Dualidad</a:t>
            </a:r>
            <a:r>
              <a:rPr lang="en-US" sz="2800" dirty="0" smtClean="0">
                <a:latin typeface="Arial" charset="0"/>
              </a:rPr>
              <a:t> entre </a:t>
            </a:r>
            <a:r>
              <a:rPr lang="en-US" sz="2800" dirty="0" err="1" smtClean="0">
                <a:latin typeface="Arial" charset="0"/>
              </a:rPr>
              <a:t>Dilatación</a:t>
            </a:r>
            <a:r>
              <a:rPr lang="en-US" sz="2800" dirty="0" smtClean="0">
                <a:latin typeface="Arial" charset="0"/>
              </a:rPr>
              <a:t> y </a:t>
            </a:r>
            <a:r>
              <a:rPr lang="en-US" sz="2800" dirty="0" err="1" smtClean="0">
                <a:latin typeface="Arial" charset="0"/>
              </a:rPr>
              <a:t>Erosión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s-ES_tradnl" sz="2400" dirty="0" smtClean="0">
                <a:latin typeface="Arial" charset="0"/>
              </a:rPr>
              <a:t>Dilatación y erosión son duales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(que no es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lo mismo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que una sea la inversa de la otra)</a:t>
            </a:r>
            <a:r>
              <a:rPr lang="es-ES_tradnl" sz="2400" dirty="0" smtClean="0">
                <a:latin typeface="Arial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400000"/>
              </a:spcBef>
              <a:buFontTx/>
              <a:buNone/>
            </a:pPr>
            <a:r>
              <a:rPr lang="es-ES_tradnl" sz="2400" dirty="0" smtClean="0">
                <a:latin typeface="Arial" charset="0"/>
              </a:rPr>
              <a:t>	</a:t>
            </a:r>
            <a:endParaRPr lang="es-ES" sz="2400" dirty="0" smtClean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r>
              <a:rPr lang="es-ES_tradnl" sz="2400" dirty="0" smtClean="0">
                <a:latin typeface="Arial" charset="0"/>
              </a:rPr>
              <a:t>donde     </a:t>
            </a:r>
            <a:r>
              <a:rPr lang="es-ES_tradnl" sz="2400" dirty="0" err="1" smtClean="0">
                <a:latin typeface="Arial" charset="0"/>
              </a:rPr>
              <a:t>denot</a:t>
            </a:r>
            <a:r>
              <a:rPr lang="es-ES" sz="2400" dirty="0" smtClean="0">
                <a:latin typeface="Arial" charset="0"/>
              </a:rPr>
              <a:t>a la </a:t>
            </a:r>
            <a:r>
              <a:rPr lang="es-ES" sz="2400" b="1" dirty="0" smtClean="0">
                <a:latin typeface="Arial" charset="0"/>
              </a:rPr>
              <a:t>reflexión</a:t>
            </a:r>
            <a:r>
              <a:rPr lang="es-ES" sz="2400" dirty="0" smtClean="0">
                <a:latin typeface="Arial" charset="0"/>
              </a:rPr>
              <a:t> de</a:t>
            </a:r>
            <a:r>
              <a:rPr lang="es-ES_tradnl" sz="2400" dirty="0" smtClean="0"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endParaRPr lang="es-ES" sz="2400" i="1" dirty="0" smtClean="0">
              <a:solidFill>
                <a:srgbClr val="00008C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  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= {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x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|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x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=-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para todo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}</a:t>
            </a:r>
            <a:endParaRPr lang="es-ES" sz="2400" dirty="0" smtClean="0">
              <a:solidFill>
                <a:srgbClr val="00008C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r>
              <a:rPr lang="es-ES_tradnl" sz="2400" dirty="0">
                <a:solidFill>
                  <a:srgbClr val="070000"/>
                </a:solidFill>
                <a:latin typeface="Arial" charset="0"/>
              </a:rPr>
              <a:t>S</a:t>
            </a:r>
            <a:r>
              <a:rPr lang="es-ES" sz="2400" dirty="0" smtClean="0">
                <a:solidFill>
                  <a:srgbClr val="070000"/>
                </a:solidFill>
                <a:latin typeface="Arial" charset="0"/>
              </a:rPr>
              <a:t>i </a:t>
            </a:r>
            <a:r>
              <a:rPr lang="es-ES_tradnl" sz="2400" i="1" dirty="0" smtClean="0">
                <a:solidFill>
                  <a:srgbClr val="070000"/>
                </a:solidFill>
                <a:latin typeface="Arial" charset="0"/>
              </a:rPr>
              <a:t>B</a:t>
            </a:r>
            <a:r>
              <a:rPr lang="es-ES_tradnl" sz="2400" dirty="0" smtClean="0">
                <a:solidFill>
                  <a:srgbClr val="070000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70000"/>
                </a:solidFill>
                <a:latin typeface="Arial" charset="0"/>
              </a:rPr>
              <a:t>es simétrico entonces</a:t>
            </a:r>
            <a:r>
              <a:rPr lang="es-ES_tradnl" sz="2400" dirty="0" smtClean="0">
                <a:solidFill>
                  <a:srgbClr val="070000"/>
                </a:solidFill>
                <a:latin typeface="Arial" charset="0"/>
              </a:rPr>
              <a:t>            </a:t>
            </a:r>
            <a:endParaRPr lang="es-ES_tradnl" dirty="0" smtClean="0">
              <a:solidFill>
                <a:srgbClr val="070000"/>
              </a:solidFill>
              <a:latin typeface="Arial" charset="0"/>
            </a:endParaRP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5248275" y="2139950"/>
            <a:ext cx="228600" cy="228600"/>
            <a:chOff x="900" y="1344"/>
            <a:chExt cx="144" cy="144"/>
          </a:xfrm>
        </p:grpSpPr>
        <p:sp>
          <p:nvSpPr>
            <p:cNvPr id="30734" name="Oval 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5" name="Line 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3227388" y="1930400"/>
          <a:ext cx="2687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3" imgW="752595" imgH="161960" progId="Equation.3">
                  <p:embed/>
                </p:oleObj>
              </mc:Choice>
              <mc:Fallback>
                <p:oleObj name="Equation" r:id="rId3" imgW="752595" imgH="16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930400"/>
                        <a:ext cx="2687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3228975" y="2657475"/>
          <a:ext cx="26876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5" imgW="752595" imgH="161960" progId="Equation.3">
                  <p:embed/>
                </p:oleObj>
              </mc:Choice>
              <mc:Fallback>
                <p:oleObj name="Equation" r:id="rId5" imgW="752595" imgH="16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57475"/>
                        <a:ext cx="26876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3759200" y="2867025"/>
            <a:ext cx="228600" cy="228600"/>
            <a:chOff x="900" y="1344"/>
            <a:chExt cx="144" cy="144"/>
          </a:xfrm>
        </p:grpSpPr>
        <p:sp>
          <p:nvSpPr>
            <p:cNvPr id="30732" name="Oval 10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307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04307"/>
              </p:ext>
            </p:extLst>
          </p:nvPr>
        </p:nvGraphicFramePr>
        <p:xfrm>
          <a:off x="4192525" y="5098690"/>
          <a:ext cx="8874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Equation" r:id="rId7" imgW="276150" imgH="133347" progId="Equation.3">
                  <p:embed/>
                </p:oleObj>
              </mc:Choice>
              <mc:Fallback>
                <p:oleObj name="Equation" r:id="rId7" imgW="276150" imgH="1333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25" y="5098690"/>
                        <a:ext cx="8874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97548"/>
              </p:ext>
            </p:extLst>
          </p:nvPr>
        </p:nvGraphicFramePr>
        <p:xfrm>
          <a:off x="1308515" y="358079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Equation" r:id="rId9" imgW="95289" imgH="133347" progId="Equation.3">
                  <p:embed/>
                </p:oleObj>
              </mc:Choice>
              <mc:Fallback>
                <p:oleObj name="Equation" r:id="rId9" imgW="95289" imgH="1333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515" y="358079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58212"/>
              </p:ext>
            </p:extLst>
          </p:nvPr>
        </p:nvGraphicFramePr>
        <p:xfrm>
          <a:off x="397775" y="4263845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11" imgW="95289" imgH="133347" progId="Equation.3">
                  <p:embed/>
                </p:oleObj>
              </mc:Choice>
              <mc:Fallback>
                <p:oleObj name="Equation" r:id="rId11" imgW="95289" imgH="1333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5" y="4263845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4. </a:t>
            </a:r>
            <a:r>
              <a:rPr lang="en-US" sz="2800" dirty="0" err="1" smtClean="0">
                <a:latin typeface="Arial" charset="0"/>
              </a:rPr>
              <a:t>Dualidad</a:t>
            </a:r>
            <a:r>
              <a:rPr lang="en-US" sz="2800" dirty="0" smtClean="0">
                <a:latin typeface="Arial" charset="0"/>
              </a:rPr>
              <a:t> entre </a:t>
            </a:r>
            <a:r>
              <a:rPr lang="en-US" sz="2800" dirty="0" err="1" smtClean="0">
                <a:latin typeface="Arial" charset="0"/>
              </a:rPr>
              <a:t>Dilatación</a:t>
            </a:r>
            <a:r>
              <a:rPr lang="en-US" sz="2800" dirty="0" smtClean="0">
                <a:latin typeface="Arial" charset="0"/>
              </a:rPr>
              <a:t> y </a:t>
            </a:r>
            <a:r>
              <a:rPr lang="en-US" sz="2800" dirty="0" err="1" smtClean="0">
                <a:latin typeface="Arial" charset="0"/>
              </a:rPr>
              <a:t>Erosión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s-ES_tradnl" dirty="0" smtClean="0">
                <a:latin typeface="Arial" charset="0"/>
              </a:rPr>
              <a:t>Dilatación y erosión son duales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(que no es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lo mismo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que una sea la inversa de la otra!!)</a:t>
            </a:r>
            <a:r>
              <a:rPr lang="es-ES_tradnl" dirty="0" smtClean="0">
                <a:latin typeface="Arial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400000"/>
              </a:spcBef>
              <a:buFontTx/>
              <a:buNone/>
            </a:pPr>
            <a:r>
              <a:rPr lang="es-ES_tradnl" dirty="0" smtClean="0">
                <a:latin typeface="Arial" charset="0"/>
              </a:rPr>
              <a:t>	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5248275" y="2139950"/>
            <a:ext cx="228600" cy="228600"/>
            <a:chOff x="900" y="1344"/>
            <a:chExt cx="144" cy="144"/>
          </a:xfrm>
        </p:grpSpPr>
        <p:sp>
          <p:nvSpPr>
            <p:cNvPr id="31758" name="Oval 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3227388" y="1930400"/>
          <a:ext cx="2687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3" imgW="752595" imgH="161960" progId="Equation.3">
                  <p:embed/>
                </p:oleObj>
              </mc:Choice>
              <mc:Fallback>
                <p:oleObj name="Equation" r:id="rId3" imgW="752595" imgH="16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930400"/>
                        <a:ext cx="2687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3228975" y="2657475"/>
          <a:ext cx="26876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5" imgW="752595" imgH="161960" progId="Equation.3">
                  <p:embed/>
                </p:oleObj>
              </mc:Choice>
              <mc:Fallback>
                <p:oleObj name="Equation" r:id="rId5" imgW="752595" imgH="16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57475"/>
                        <a:ext cx="26876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9"/>
          <p:cNvGrpSpPr>
            <a:grpSpLocks/>
          </p:cNvGrpSpPr>
          <p:nvPr/>
        </p:nvGrpSpPr>
        <p:grpSpPr bwMode="auto">
          <a:xfrm>
            <a:off x="3759200" y="2867025"/>
            <a:ext cx="228600" cy="228600"/>
            <a:chOff x="900" y="1344"/>
            <a:chExt cx="144" cy="144"/>
          </a:xfrm>
        </p:grpSpPr>
        <p:sp>
          <p:nvSpPr>
            <p:cNvPr id="31756" name="Oval 10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2088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5. </a:t>
            </a:r>
            <a:r>
              <a:rPr lang="en-US" sz="2800" dirty="0" err="1" smtClean="0">
                <a:latin typeface="Arial" charset="0"/>
              </a:rPr>
              <a:t>Elementos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estructuradores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típicos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lvl="1" eaLnBrk="1" hangingPunct="1">
              <a:buFont typeface="Wingdings" pitchFamily="2" charset="2"/>
              <a:buNone/>
              <a:tabLst>
                <a:tab pos="673100" algn="ctr"/>
                <a:tab pos="2578100" algn="l"/>
              </a:tabLst>
            </a:pPr>
            <a:r>
              <a:rPr lang="es-ES" sz="2000" smtClean="0">
                <a:solidFill>
                  <a:srgbClr val="070000"/>
                </a:solidFill>
                <a:latin typeface="Arial" charset="0"/>
              </a:rPr>
              <a:t>Al igual que la imagen, el elemento estructurador tiene origen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743200" y="1920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 sz="2400"/>
              <a:t> </a:t>
            </a:r>
            <a:endParaRPr lang="es-ES" sz="24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524000" y="1752600"/>
            <a:ext cx="760413" cy="762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148013" y="1905000"/>
            <a:ext cx="12192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447800" y="2819400"/>
            <a:ext cx="838200" cy="8382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5486400" y="1676400"/>
            <a:ext cx="762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5105400" y="2090738"/>
            <a:ext cx="828675" cy="76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3" name="Oval 13"/>
          <p:cNvSpPr>
            <a:spLocks noChangeArrowheads="1"/>
          </p:cNvSpPr>
          <p:nvPr/>
        </p:nvSpPr>
        <p:spPr bwMode="auto">
          <a:xfrm>
            <a:off x="1866900" y="20955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4" name="Oval 14"/>
          <p:cNvSpPr>
            <a:spLocks noChangeArrowheads="1"/>
          </p:cNvSpPr>
          <p:nvPr/>
        </p:nvSpPr>
        <p:spPr bwMode="auto">
          <a:xfrm>
            <a:off x="3709988" y="20955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5" name="Oval 15"/>
          <p:cNvSpPr>
            <a:spLocks noChangeArrowheads="1"/>
          </p:cNvSpPr>
          <p:nvPr/>
        </p:nvSpPr>
        <p:spPr bwMode="auto">
          <a:xfrm>
            <a:off x="5476875" y="20955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6" name="Oval 17"/>
          <p:cNvSpPr>
            <a:spLocks noChangeArrowheads="1"/>
          </p:cNvSpPr>
          <p:nvPr/>
        </p:nvSpPr>
        <p:spPr bwMode="auto">
          <a:xfrm>
            <a:off x="18796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3567" name="1 Grupo"/>
          <p:cNvGrpSpPr>
            <a:grpSpLocks/>
          </p:cNvGrpSpPr>
          <p:nvPr/>
        </p:nvGrpSpPr>
        <p:grpSpPr bwMode="auto">
          <a:xfrm>
            <a:off x="2940050" y="4456113"/>
            <a:ext cx="914400" cy="76200"/>
            <a:chOff x="1457325" y="4495800"/>
            <a:chExt cx="914400" cy="76200"/>
          </a:xfrm>
        </p:grpSpPr>
        <p:sp>
          <p:nvSpPr>
            <p:cNvPr id="23588" name="Rectangle 11"/>
            <p:cNvSpPr>
              <a:spLocks noChangeArrowheads="1"/>
            </p:cNvSpPr>
            <p:nvPr/>
          </p:nvSpPr>
          <p:spPr bwMode="auto">
            <a:xfrm>
              <a:off x="1457325" y="4495800"/>
              <a:ext cx="914400" cy="762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Oval 18"/>
            <p:cNvSpPr>
              <a:spLocks noChangeArrowheads="1"/>
            </p:cNvSpPr>
            <p:nvPr/>
          </p:nvSpPr>
          <p:spPr bwMode="auto">
            <a:xfrm>
              <a:off x="1876425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568" name="Rectangle 20"/>
          <p:cNvSpPr>
            <a:spLocks noChangeArrowheads="1"/>
          </p:cNvSpPr>
          <p:nvPr/>
        </p:nvSpPr>
        <p:spPr bwMode="auto">
          <a:xfrm rot="3600000">
            <a:off x="4324350" y="4457700"/>
            <a:ext cx="914400" cy="76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69" name="Oval 21"/>
          <p:cNvSpPr>
            <a:spLocks noChangeArrowheads="1"/>
          </p:cNvSpPr>
          <p:nvPr/>
        </p:nvSpPr>
        <p:spPr bwMode="auto">
          <a:xfrm>
            <a:off x="47625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 rot="5400000">
            <a:off x="5381625" y="4457700"/>
            <a:ext cx="914400" cy="76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1" name="Oval 23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4" name="Oval 40"/>
          <p:cNvSpPr>
            <a:spLocks noChangeArrowheads="1"/>
          </p:cNvSpPr>
          <p:nvPr/>
        </p:nvSpPr>
        <p:spPr bwMode="auto">
          <a:xfrm>
            <a:off x="7620000" y="231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5" name="Line 41"/>
          <p:cNvSpPr>
            <a:spLocks noChangeShapeType="1"/>
          </p:cNvSpPr>
          <p:nvPr/>
        </p:nvSpPr>
        <p:spPr bwMode="auto">
          <a:xfrm>
            <a:off x="7653338" y="19161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6" name="Line 42"/>
          <p:cNvSpPr>
            <a:spLocks noChangeShapeType="1"/>
          </p:cNvSpPr>
          <p:nvPr/>
        </p:nvSpPr>
        <p:spPr bwMode="auto">
          <a:xfrm>
            <a:off x="7248525" y="2351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77" name="Text Box 43"/>
          <p:cNvSpPr txBox="1">
            <a:spLocks noChangeArrowheads="1"/>
          </p:cNvSpPr>
          <p:nvPr/>
        </p:nvSpPr>
        <p:spPr bwMode="auto">
          <a:xfrm>
            <a:off x="7239000" y="1371600"/>
            <a:ext cx="110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/>
              <a:t>= origen</a:t>
            </a:r>
            <a:endParaRPr lang="es-ES"/>
          </a:p>
        </p:txBody>
      </p:sp>
      <p:sp>
        <p:nvSpPr>
          <p:cNvPr id="23578" name="Text Box 44"/>
          <p:cNvSpPr txBox="1">
            <a:spLocks noChangeArrowheads="1"/>
          </p:cNvSpPr>
          <p:nvPr/>
        </p:nvSpPr>
        <p:spPr bwMode="auto">
          <a:xfrm>
            <a:off x="7546975" y="28416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 i="1">
                <a:latin typeface="Times New Roman" pitchFamily="18" charset="0"/>
              </a:rPr>
              <a:t>y</a:t>
            </a:r>
            <a:endParaRPr lang="es-ES" i="1">
              <a:latin typeface="Times New Roman" pitchFamily="18" charset="0"/>
            </a:endParaRPr>
          </a:p>
        </p:txBody>
      </p:sp>
      <p:sp>
        <p:nvSpPr>
          <p:cNvPr id="23579" name="Text Box 45"/>
          <p:cNvSpPr txBox="1">
            <a:spLocks noChangeArrowheads="1"/>
          </p:cNvSpPr>
          <p:nvPr/>
        </p:nvSpPr>
        <p:spPr bwMode="auto">
          <a:xfrm>
            <a:off x="8042275" y="216693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 i="1">
                <a:latin typeface="Times New Roman" pitchFamily="18" charset="0"/>
              </a:rPr>
              <a:t>x</a:t>
            </a:r>
            <a:endParaRPr lang="es-ES" i="1">
              <a:latin typeface="Times New Roman" pitchFamily="18" charset="0"/>
            </a:endParaRPr>
          </a:p>
        </p:txBody>
      </p:sp>
      <p:sp>
        <p:nvSpPr>
          <p:cNvPr id="23580" name="Oval 46"/>
          <p:cNvSpPr>
            <a:spLocks noChangeArrowheads="1"/>
          </p:cNvSpPr>
          <p:nvPr/>
        </p:nvSpPr>
        <p:spPr bwMode="auto">
          <a:xfrm>
            <a:off x="7162800" y="15351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81" name="Rectangle 47"/>
          <p:cNvSpPr>
            <a:spLocks noChangeArrowheads="1"/>
          </p:cNvSpPr>
          <p:nvPr/>
        </p:nvSpPr>
        <p:spPr bwMode="auto">
          <a:xfrm>
            <a:off x="1219200" y="1600200"/>
            <a:ext cx="150336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82" name="Rectangle 48"/>
          <p:cNvSpPr>
            <a:spLocks noChangeArrowheads="1"/>
          </p:cNvSpPr>
          <p:nvPr/>
        </p:nvSpPr>
        <p:spPr bwMode="auto">
          <a:xfrm>
            <a:off x="4800600" y="16002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83" name="Rectangle 49"/>
          <p:cNvSpPr>
            <a:spLocks noChangeArrowheads="1"/>
          </p:cNvSpPr>
          <p:nvPr/>
        </p:nvSpPr>
        <p:spPr bwMode="auto">
          <a:xfrm>
            <a:off x="1222375" y="2743200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84" name="Rectangle 50"/>
          <p:cNvSpPr>
            <a:spLocks noChangeArrowheads="1"/>
          </p:cNvSpPr>
          <p:nvPr/>
        </p:nvSpPr>
        <p:spPr bwMode="auto">
          <a:xfrm>
            <a:off x="1219200" y="3962400"/>
            <a:ext cx="7620000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585" name="Text Box 53"/>
          <p:cNvSpPr txBox="1">
            <a:spLocks noChangeArrowheads="1"/>
          </p:cNvSpPr>
          <p:nvPr/>
        </p:nvSpPr>
        <p:spPr bwMode="auto">
          <a:xfrm>
            <a:off x="2082800" y="3444875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/>
              <a:t>disco</a:t>
            </a:r>
            <a:endParaRPr lang="es-ES"/>
          </a:p>
        </p:txBody>
      </p:sp>
      <p:sp>
        <p:nvSpPr>
          <p:cNvPr id="23586" name="Text Box 54"/>
          <p:cNvSpPr txBox="1">
            <a:spLocks noChangeArrowheads="1"/>
          </p:cNvSpPr>
          <p:nvPr/>
        </p:nvSpPr>
        <p:spPr bwMode="auto">
          <a:xfrm>
            <a:off x="3549650" y="4829175"/>
            <a:ext cx="358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ca-ES"/>
              <a:t>segmentos de anchura 1 píxel</a:t>
            </a:r>
            <a:endParaRPr lang="es-ES"/>
          </a:p>
        </p:txBody>
      </p:sp>
      <p:sp>
        <p:nvSpPr>
          <p:cNvPr id="23587" name="Rectangle 56"/>
          <p:cNvSpPr>
            <a:spLocks noChangeArrowheads="1"/>
          </p:cNvSpPr>
          <p:nvPr/>
        </p:nvSpPr>
        <p:spPr bwMode="auto">
          <a:xfrm>
            <a:off x="2895600" y="1600200"/>
            <a:ext cx="170021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3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48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</a:rPr>
              <a:t>			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>
                <a:latin typeface="Arial" charset="0"/>
              </a:rPr>
              <a:t>Ejemplo</a:t>
            </a:r>
            <a:r>
              <a:rPr lang="en-US" sz="2800" dirty="0" smtClean="0">
                <a:latin typeface="Arial" charset="0"/>
              </a:rPr>
              <a:t>: </a:t>
            </a:r>
            <a:r>
              <a:rPr lang="en-US" sz="2800" dirty="0" smtClean="0">
                <a:solidFill>
                  <a:srgbClr val="783C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783C00"/>
                </a:solidFill>
                <a:latin typeface="Arial" charset="0"/>
              </a:rPr>
              <a:t>Erosión</a:t>
            </a:r>
            <a:r>
              <a:rPr lang="en-US" sz="2800" dirty="0" smtClean="0">
                <a:solidFill>
                  <a:srgbClr val="783C00"/>
                </a:solidFill>
                <a:latin typeface="Arial" charset="0"/>
              </a:rPr>
              <a:t> de </a:t>
            </a:r>
            <a:r>
              <a:rPr lang="en-US" sz="2800" dirty="0" err="1" smtClean="0">
                <a:solidFill>
                  <a:srgbClr val="783C00"/>
                </a:solidFill>
                <a:latin typeface="Arial" charset="0"/>
              </a:rPr>
              <a:t>objetos</a:t>
            </a:r>
            <a:r>
              <a:rPr lang="en-US" sz="2800" dirty="0" smtClean="0">
                <a:solidFill>
                  <a:srgbClr val="783C00"/>
                </a:solidFill>
                <a:latin typeface="Arial" charset="0"/>
              </a:rPr>
              <a:t> en </a:t>
            </a:r>
            <a:r>
              <a:rPr lang="en-US" sz="2800" dirty="0" err="1" smtClean="0">
                <a:solidFill>
                  <a:srgbClr val="783C00"/>
                </a:solidFill>
                <a:latin typeface="Arial" charset="0"/>
              </a:rPr>
              <a:t>contacto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676400" y="2895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es-ES" sz="1600" b="1">
                <a:solidFill>
                  <a:srgbClr val="000099"/>
                </a:solidFill>
                <a:ea typeface="Gulim" pitchFamily="34" charset="-127"/>
              </a:rPr>
              <a:t>Imagen original</a:t>
            </a:r>
            <a:endParaRPr kumimoji="1" lang="es-ES_tradnl" sz="1600" b="1">
              <a:solidFill>
                <a:srgbClr val="000099"/>
              </a:solidFill>
              <a:ea typeface="Gulim" pitchFamily="34" charset="-127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648200" y="2897188"/>
            <a:ext cx="327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ES" sz="1600" b="1">
                <a:solidFill>
                  <a:srgbClr val="00008C"/>
                </a:solidFill>
                <a:ea typeface="Gulim" pitchFamily="34" charset="-127"/>
              </a:rPr>
              <a:t>Imagen binarizada y etiquetada</a:t>
            </a:r>
            <a:endParaRPr kumimoji="1" lang="es-ES_tradnl" sz="1600" b="1">
              <a:solidFill>
                <a:srgbClr val="00008C"/>
              </a:solidFill>
              <a:ea typeface="Gulim" pitchFamily="34" charset="-127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081088" y="5225762"/>
            <a:ext cx="335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kumimoji="1" lang="es-ES" sz="1600" b="1" dirty="0">
                <a:solidFill>
                  <a:srgbClr val="000099"/>
                </a:solidFill>
                <a:ea typeface="Gulim" pitchFamily="34" charset="-127"/>
              </a:rPr>
              <a:t>Imagen </a:t>
            </a:r>
            <a:r>
              <a:rPr kumimoji="1" lang="es-ES" sz="1600" b="1" dirty="0" smtClean="0">
                <a:solidFill>
                  <a:srgbClr val="000099"/>
                </a:solidFill>
                <a:ea typeface="Gulim" pitchFamily="34" charset="-127"/>
              </a:rPr>
              <a:t>erosionada con </a:t>
            </a:r>
            <a:r>
              <a:rPr kumimoji="1" lang="es-ES" sz="1600" b="1" dirty="0" err="1" smtClean="0">
                <a:solidFill>
                  <a:srgbClr val="000099"/>
                </a:solidFill>
                <a:ea typeface="Gulim" pitchFamily="34" charset="-127"/>
              </a:rPr>
              <a:t>elem</a:t>
            </a:r>
            <a:r>
              <a:rPr kumimoji="1" lang="es-ES" sz="1600" b="1" dirty="0" smtClean="0">
                <a:solidFill>
                  <a:srgbClr val="000099"/>
                </a:solidFill>
                <a:ea typeface="Gulim" pitchFamily="34" charset="-127"/>
              </a:rPr>
              <a:t>. </a:t>
            </a:r>
            <a:r>
              <a:rPr kumimoji="1" lang="es-ES" sz="1600" b="1" dirty="0" err="1">
                <a:solidFill>
                  <a:srgbClr val="000099"/>
                </a:solidFill>
                <a:ea typeface="Gulim" pitchFamily="34" charset="-127"/>
              </a:rPr>
              <a:t>e</a:t>
            </a:r>
            <a:r>
              <a:rPr kumimoji="1" lang="es-ES" sz="1600" b="1" dirty="0" err="1" smtClean="0">
                <a:solidFill>
                  <a:srgbClr val="000099"/>
                </a:solidFill>
                <a:ea typeface="Gulim" pitchFamily="34" charset="-127"/>
              </a:rPr>
              <a:t>struct</a:t>
            </a:r>
            <a:r>
              <a:rPr kumimoji="1" lang="es-ES" sz="1600" b="1" dirty="0" smtClean="0">
                <a:solidFill>
                  <a:srgbClr val="000099"/>
                </a:solidFill>
                <a:ea typeface="Gulim" pitchFamily="34" charset="-127"/>
              </a:rPr>
              <a:t>. cuadrado de lado </a:t>
            </a:r>
            <a:r>
              <a:rPr kumimoji="1" lang="es-ES" sz="1600" b="1" dirty="0">
                <a:solidFill>
                  <a:srgbClr val="000099"/>
                </a:solidFill>
                <a:ea typeface="Gulim" pitchFamily="34" charset="-127"/>
              </a:rPr>
              <a:t>5</a:t>
            </a:r>
            <a:endParaRPr kumimoji="1" lang="es-ES_tradnl" sz="1600" b="1" dirty="0">
              <a:solidFill>
                <a:srgbClr val="000099"/>
              </a:solidFill>
              <a:ea typeface="Gulim" pitchFamily="34" charset="-127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029200" y="51816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s-ES" sz="1600" b="1">
                <a:solidFill>
                  <a:srgbClr val="000099"/>
                </a:solidFill>
                <a:ea typeface="Gulim" pitchFamily="34" charset="-127"/>
              </a:rPr>
              <a:t>Imagen dilatada etiquetada</a:t>
            </a:r>
            <a:endParaRPr kumimoji="1" lang="es-ES_tradnl" sz="1600" b="1">
              <a:solidFill>
                <a:srgbClr val="000099"/>
              </a:solidFill>
              <a:ea typeface="Gulim" pitchFamily="34" charset="-127"/>
            </a:endParaRPr>
          </a:p>
        </p:txBody>
      </p:sp>
      <p:pic>
        <p:nvPicPr>
          <p:cNvPr id="34825" name="Picture 8" descr="tornillos_juntosM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28675"/>
            <a:ext cx="2732087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9" descr="tornillos_juntosModBin128Et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201988"/>
            <a:ext cx="26574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1" descr="tornillos_juntosModBin128D_Et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923925"/>
            <a:ext cx="2668587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 descr="C:\Users\Eusebio\Documents\LIBRO\torni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10" y="3233738"/>
            <a:ext cx="2597150" cy="19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sz="2400" smtClean="0">
                <a:latin typeface="Arial" charset="0"/>
              </a:rPr>
              <a:t>	 </a:t>
            </a:r>
            <a:r>
              <a:rPr lang="en-US" sz="2400" smtClean="0">
                <a:latin typeface="Arial" charset="0"/>
              </a:rPr>
              <a:t>La morfología se refiere al estudio de las figuras y ha sido utilizada para interpretar la estructura o forma de objetos en imágenes.</a:t>
            </a:r>
            <a:endParaRPr lang="es-ES" sz="2400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2400" smtClean="0">
                <a:latin typeface="Arial" charset="0"/>
              </a:rPr>
              <a:t>	</a:t>
            </a:r>
            <a:r>
              <a:rPr lang="es-ES_tradnl" sz="2400" smtClean="0">
                <a:latin typeface="Arial" charset="0"/>
              </a:rPr>
              <a:t>Una imagen puede considerarse formada por conjuntos (regiones) de píxeles y, por tanto, pueden aplicarse herramientas de la </a:t>
            </a:r>
            <a:r>
              <a:rPr lang="es-ES" sz="2400" b="1" smtClean="0">
                <a:latin typeface="Arial" charset="0"/>
              </a:rPr>
              <a:t>T</a:t>
            </a:r>
            <a:r>
              <a:rPr lang="es-ES_tradnl" sz="2400" b="1" smtClean="0">
                <a:latin typeface="Arial" charset="0"/>
              </a:rPr>
              <a:t>eoría de </a:t>
            </a:r>
            <a:r>
              <a:rPr lang="es-ES" sz="2400" b="1" smtClean="0">
                <a:latin typeface="Arial" charset="0"/>
              </a:rPr>
              <a:t>C</a:t>
            </a:r>
            <a:r>
              <a:rPr lang="es-ES_tradnl" sz="2400" b="1" smtClean="0">
                <a:latin typeface="Arial" charset="0"/>
              </a:rPr>
              <a:t>onjuntos</a:t>
            </a:r>
            <a:r>
              <a:rPr lang="es-ES_tradnl" sz="2400" smtClean="0">
                <a:latin typeface="Arial" charset="0"/>
              </a:rPr>
              <a:t>.</a:t>
            </a:r>
            <a:endParaRPr lang="es-ES" sz="2400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" sz="2400" smtClean="0">
                <a:latin typeface="Arial" charset="0"/>
              </a:rPr>
              <a:t>	</a:t>
            </a:r>
            <a:endParaRPr lang="es-ES_tradnl" sz="2400" smtClean="0">
              <a:solidFill>
                <a:srgbClr val="00008C"/>
              </a:solidFill>
              <a:latin typeface="Arial" charset="0"/>
              <a:sym typeface="Wingdings" pitchFamily="2" charset="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s-ES_tradnl" sz="2400" smtClean="0">
                <a:latin typeface="Arial" charset="0"/>
                <a:sym typeface="Wingdings" pitchFamily="2" charset="2"/>
              </a:rPr>
              <a:t>	</a:t>
            </a:r>
            <a:endParaRPr lang="es-ES_tradnl" sz="2400" smtClean="0">
              <a:latin typeface="Arial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1. Introducción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  <p:pic>
        <p:nvPicPr>
          <p:cNvPr id="5125" name="Picture 7" descr="morfologiaMatConjun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656013"/>
            <a:ext cx="660400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1595438"/>
            <a:ext cx="8077200" cy="2289175"/>
          </a:xfrm>
        </p:spPr>
        <p:txBody>
          <a:bodyPr/>
          <a:lstStyle/>
          <a:p>
            <a:pPr eaLnBrk="1" hangingPunct="1"/>
            <a:r>
              <a:rPr lang="en-US" sz="2400" b="0" dirty="0" smtClean="0">
                <a:latin typeface="Arial" charset="0"/>
              </a:rPr>
              <a:t>Las </a:t>
            </a:r>
            <a:r>
              <a:rPr lang="en-US" sz="2400" b="0" dirty="0" err="1" smtClean="0">
                <a:latin typeface="Arial" charset="0"/>
              </a:rPr>
              <a:t>operaciones</a:t>
            </a:r>
            <a:r>
              <a:rPr lang="en-US" sz="2400" b="0" dirty="0" smtClean="0">
                <a:latin typeface="Arial" charset="0"/>
              </a:rPr>
              <a:t> de </a:t>
            </a:r>
            <a:r>
              <a:rPr lang="en-US" sz="2400" b="0" dirty="0" err="1" smtClean="0">
                <a:latin typeface="Arial" charset="0"/>
              </a:rPr>
              <a:t>erosión</a:t>
            </a:r>
            <a:r>
              <a:rPr lang="en-US" sz="2400" b="0" dirty="0" smtClean="0">
                <a:latin typeface="Arial" charset="0"/>
              </a:rPr>
              <a:t> y </a:t>
            </a:r>
            <a:r>
              <a:rPr lang="en-US" sz="2400" b="0" dirty="0" err="1" smtClean="0">
                <a:latin typeface="Arial" charset="0"/>
              </a:rPr>
              <a:t>dilatación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pueden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utilizarse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combinadamente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para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llevar</a:t>
            </a:r>
            <a:r>
              <a:rPr lang="en-US" sz="2400" b="0" dirty="0" smtClean="0">
                <a:latin typeface="Arial" charset="0"/>
              </a:rPr>
              <a:t> a </a:t>
            </a:r>
            <a:r>
              <a:rPr lang="en-US" sz="2400" b="0" dirty="0" err="1" smtClean="0">
                <a:latin typeface="Arial" charset="0"/>
              </a:rPr>
              <a:t>cabo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operaciones</a:t>
            </a:r>
            <a:r>
              <a:rPr lang="en-US" sz="2400" b="0" dirty="0" smtClean="0">
                <a:latin typeface="Arial" charset="0"/>
              </a:rPr>
              <a:t> de </a:t>
            </a:r>
            <a:r>
              <a:rPr lang="en-US" sz="2400" b="0" dirty="0" err="1" smtClean="0">
                <a:latin typeface="Arial" charset="0"/>
              </a:rPr>
              <a:t>filtrado</a:t>
            </a:r>
            <a:r>
              <a:rPr lang="en-US" sz="2400" b="0" dirty="0" smtClean="0">
                <a:latin typeface="Arial" charset="0"/>
              </a:rPr>
              <a:t>. La </a:t>
            </a:r>
            <a:r>
              <a:rPr lang="en-US" sz="2400" b="0" dirty="0" err="1" smtClean="0">
                <a:latin typeface="Arial" charset="0"/>
              </a:rPr>
              <a:t>dilatación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seguida</a:t>
            </a:r>
            <a:r>
              <a:rPr lang="en-US" sz="2400" b="0" dirty="0" smtClean="0">
                <a:latin typeface="Arial" charset="0"/>
              </a:rPr>
              <a:t> de </a:t>
            </a:r>
            <a:r>
              <a:rPr lang="en-US" sz="2400" b="0" dirty="0" err="1" smtClean="0">
                <a:latin typeface="Arial" charset="0"/>
              </a:rPr>
              <a:t>erosión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smtClean="0">
                <a:latin typeface="Arial" charset="0"/>
              </a:rPr>
              <a:t>se </a:t>
            </a:r>
            <a:r>
              <a:rPr lang="en-US" sz="2400" b="0" dirty="0" err="1" smtClean="0">
                <a:latin typeface="Arial" charset="0"/>
              </a:rPr>
              <a:t>utiliza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para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rellenar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agujeros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espurios</a:t>
            </a:r>
            <a:r>
              <a:rPr lang="en-US" sz="2400" b="0" dirty="0" smtClean="0">
                <a:latin typeface="Arial" charset="0"/>
              </a:rPr>
              <a:t>, </a:t>
            </a:r>
            <a:r>
              <a:rPr lang="en-US" sz="2400" b="0" dirty="0" err="1" smtClean="0">
                <a:latin typeface="Arial" charset="0"/>
              </a:rPr>
              <a:t>por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eso</a:t>
            </a:r>
            <a:r>
              <a:rPr lang="en-US" sz="2400" b="0" dirty="0" smtClean="0">
                <a:latin typeface="Arial" charset="0"/>
              </a:rPr>
              <a:t> se la llama </a:t>
            </a:r>
            <a:r>
              <a:rPr lang="en-US" sz="2400" dirty="0" err="1" smtClean="0">
                <a:solidFill>
                  <a:srgbClr val="070000"/>
                </a:solidFill>
                <a:latin typeface="Arial" charset="0"/>
              </a:rPr>
              <a:t>cierre</a:t>
            </a:r>
            <a:r>
              <a:rPr lang="en-US" sz="2400" b="0" dirty="0" smtClean="0">
                <a:latin typeface="Arial" charset="0"/>
              </a:rPr>
              <a:t>, </a:t>
            </a:r>
            <a:r>
              <a:rPr lang="en-US" sz="2400" b="0" dirty="0" smtClean="0">
                <a:latin typeface="Arial" charset="0"/>
              </a:rPr>
              <a:t>y </a:t>
            </a:r>
            <a:r>
              <a:rPr lang="en-US" sz="2400" b="0" dirty="0" smtClean="0">
                <a:latin typeface="Arial" charset="0"/>
              </a:rPr>
              <a:t>la </a:t>
            </a:r>
            <a:r>
              <a:rPr lang="en-US" sz="2400" b="0" dirty="0" err="1" smtClean="0">
                <a:latin typeface="Arial" charset="0"/>
              </a:rPr>
              <a:t>erosión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seguida</a:t>
            </a:r>
            <a:r>
              <a:rPr lang="en-US" sz="2400" b="0" dirty="0" smtClean="0">
                <a:latin typeface="Arial" charset="0"/>
              </a:rPr>
              <a:t> de </a:t>
            </a:r>
            <a:r>
              <a:rPr lang="en-US" sz="2400" b="0" dirty="0" err="1" smtClean="0">
                <a:latin typeface="Arial" charset="0"/>
              </a:rPr>
              <a:t>dilatación</a:t>
            </a:r>
            <a:r>
              <a:rPr lang="en-US" sz="2400" b="0" dirty="0" smtClean="0">
                <a:latin typeface="Arial" charset="0"/>
              </a:rPr>
              <a:t> se </a:t>
            </a:r>
            <a:r>
              <a:rPr lang="en-US" sz="2400" b="0" dirty="0" err="1" smtClean="0">
                <a:latin typeface="Arial" charset="0"/>
              </a:rPr>
              <a:t>emplea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para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eliminar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píxeles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aíslados</a:t>
            </a:r>
            <a:r>
              <a:rPr lang="en-US" sz="2400" b="0" dirty="0" smtClean="0">
                <a:latin typeface="Arial" charset="0"/>
              </a:rPr>
              <a:t> y </a:t>
            </a:r>
            <a:r>
              <a:rPr lang="en-US" sz="2400" b="0" dirty="0" err="1" smtClean="0">
                <a:latin typeface="Arial" charset="0"/>
              </a:rPr>
              <a:t>desconectar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regiones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débilmente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unidas</a:t>
            </a:r>
            <a:r>
              <a:rPr lang="en-US" sz="2400" b="0" dirty="0" smtClean="0">
                <a:latin typeface="Arial" charset="0"/>
              </a:rPr>
              <a:t>, </a:t>
            </a:r>
            <a:r>
              <a:rPr lang="en-US" sz="2400" b="0" dirty="0" err="1" smtClean="0">
                <a:latin typeface="Arial" charset="0"/>
              </a:rPr>
              <a:t>por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eso</a:t>
            </a:r>
            <a:r>
              <a:rPr lang="en-US" sz="2400" b="0" dirty="0" smtClean="0">
                <a:latin typeface="Arial" charset="0"/>
              </a:rPr>
              <a:t> se la llama </a:t>
            </a:r>
            <a:r>
              <a:rPr lang="en-US" sz="2400" dirty="0" err="1" smtClean="0">
                <a:solidFill>
                  <a:srgbClr val="070000"/>
                </a:solidFill>
                <a:latin typeface="Arial" charset="0"/>
              </a:rPr>
              <a:t>apertura</a:t>
            </a:r>
            <a:r>
              <a:rPr lang="en-US" sz="2400" b="0" dirty="0" smtClean="0">
                <a:latin typeface="Arial" charset="0"/>
              </a:rPr>
              <a:t>.</a:t>
            </a:r>
            <a:endParaRPr lang="en-US" sz="2400" b="0" dirty="0" smtClean="0">
              <a:latin typeface="Arial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6. </a:t>
            </a:r>
            <a:r>
              <a:rPr lang="en-US" sz="2800" b="1" dirty="0" err="1" smtClean="0">
                <a:solidFill>
                  <a:srgbClr val="000000"/>
                </a:solidFill>
              </a:rPr>
              <a:t>Apertura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y </a:t>
            </a:r>
            <a:r>
              <a:rPr lang="en-US" sz="2800" b="1" dirty="0" err="1">
                <a:solidFill>
                  <a:srgbClr val="000000"/>
                </a:solidFill>
              </a:rPr>
              <a:t>Cierre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6.1 </a:t>
            </a:r>
            <a:r>
              <a:rPr lang="en-US" sz="2800" dirty="0" err="1" smtClean="0">
                <a:latin typeface="Arial" charset="0"/>
              </a:rPr>
              <a:t>Apertura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ru-RU" sz="2800" dirty="0" smtClean="0">
                <a:solidFill>
                  <a:srgbClr val="00008C"/>
                </a:solidFill>
                <a:latin typeface="Arial" charset="0"/>
                <a:cs typeface="Times New Roman" pitchFamily="18" charset="0"/>
              </a:rPr>
              <a:t>○</a:t>
            </a:r>
            <a:endParaRPr lang="en-US" sz="2800" dirty="0" smtClean="0">
              <a:solidFill>
                <a:srgbClr val="00008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La </a:t>
            </a:r>
            <a:r>
              <a:rPr lang="en-US" sz="2400" dirty="0" err="1" smtClean="0">
                <a:latin typeface="Arial" charset="0"/>
              </a:rPr>
              <a:t>apertura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es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una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erosión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seguida</a:t>
            </a:r>
            <a:r>
              <a:rPr lang="en-US" sz="2400" dirty="0" smtClean="0">
                <a:latin typeface="Arial" charset="0"/>
              </a:rPr>
              <a:t> de </a:t>
            </a:r>
            <a:r>
              <a:rPr lang="en-US" sz="2400" dirty="0" err="1" smtClean="0">
                <a:latin typeface="Arial" charset="0"/>
              </a:rPr>
              <a:t>una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dilatación</a:t>
            </a:r>
            <a:r>
              <a:rPr lang="en-US" sz="2400" dirty="0" smtClean="0">
                <a:latin typeface="Arial" charset="0"/>
              </a:rPr>
              <a:t> con el </a:t>
            </a:r>
            <a:r>
              <a:rPr lang="en-US" sz="2400" dirty="0" err="1" smtClean="0">
                <a:latin typeface="Arial" charset="0"/>
              </a:rPr>
              <a:t>mismo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elemento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estructurador</a:t>
            </a:r>
            <a:r>
              <a:rPr lang="en-US" sz="2400" dirty="0" smtClean="0">
                <a:latin typeface="Arial" charset="0"/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ru-RU" dirty="0" smtClean="0">
                <a:solidFill>
                  <a:srgbClr val="00008C"/>
                </a:solidFill>
                <a:latin typeface="Arial" charset="0"/>
                <a:cs typeface="Times New Roman" pitchFamily="18" charset="0"/>
              </a:rPr>
              <a:t>○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= (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   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) </a:t>
            </a:r>
            <a:r>
              <a:rPr lang="en-US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n-US" i="1" dirty="0" smtClean="0">
                <a:solidFill>
                  <a:srgbClr val="00008C"/>
                </a:solidFill>
                <a:latin typeface="Arial" charset="0"/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 charset="0"/>
              </a:rPr>
              <a:t>	Se </a:t>
            </a:r>
            <a:r>
              <a:rPr lang="en-US" sz="2400" dirty="0" err="1" smtClean="0">
                <a:latin typeface="Arial" charset="0"/>
              </a:rPr>
              <a:t>usa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para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eliminar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regiones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pequeñas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latin typeface="Arial" charset="0"/>
              </a:rPr>
              <a:t>protuberancias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err="1" smtClean="0">
                <a:latin typeface="Arial" charset="0"/>
              </a:rPr>
              <a:t>istmos</a:t>
            </a:r>
            <a:r>
              <a:rPr lang="en-US" sz="2400" dirty="0" smtClean="0">
                <a:latin typeface="Arial" charset="0"/>
              </a:rPr>
              <a:t>, etc.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4724400" y="2133600"/>
            <a:ext cx="228600" cy="228600"/>
            <a:chOff x="900" y="1344"/>
            <a:chExt cx="144" cy="144"/>
          </a:xfrm>
        </p:grpSpPr>
        <p:sp>
          <p:nvSpPr>
            <p:cNvPr id="38085" name="Oval 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086" name="Line 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pic>
        <p:nvPicPr>
          <p:cNvPr id="40963" name="Picture 5" descr="lineasCircu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123983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6" descr="lineasCirculosErosDis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289718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lineasCirculosOpenDisk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4567238"/>
            <a:ext cx="19288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685800" y="16551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</a:rPr>
              <a:t>Ej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</a:rPr>
              <a:t>Apertura</a:t>
            </a:r>
            <a:r>
              <a:rPr lang="en-US" sz="2800" b="1" dirty="0">
                <a:solidFill>
                  <a:srgbClr val="000000"/>
                </a:solidFill>
              </a:rPr>
              <a:t>: </a:t>
            </a:r>
            <a:r>
              <a:rPr lang="en-US" sz="2800" b="1" dirty="0" err="1"/>
              <a:t>Separación</a:t>
            </a:r>
            <a:r>
              <a:rPr lang="en-US" sz="2800" b="1" dirty="0"/>
              <a:t> </a:t>
            </a:r>
            <a:r>
              <a:rPr lang="en-US" sz="2800" b="1" dirty="0" err="1"/>
              <a:t>círculos</a:t>
            </a:r>
            <a:r>
              <a:rPr lang="en-US" sz="2800" b="1" dirty="0"/>
              <a:t> y </a:t>
            </a:r>
            <a:r>
              <a:rPr lang="en-US" sz="2800" b="1" dirty="0" err="1"/>
              <a:t>líneas</a:t>
            </a:r>
            <a:endParaRPr lang="en-US" sz="2800" b="1" dirty="0"/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685800" y="3657600"/>
            <a:ext cx="34305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6633"/>
              </a:buClr>
              <a:buSzPct val="100000"/>
              <a:buFont typeface="Wingdings 3" pitchFamily="18" charset="2"/>
              <a:buChar char=""/>
            </a:pPr>
            <a:r>
              <a:rPr kumimoji="1" lang="es-ES_tradnl" altLang="ko-KR" dirty="0">
                <a:latin typeface="Times New Roman" pitchFamily="18" charset="0"/>
                <a:ea typeface="GulimChe" pitchFamily="49" charset="-127"/>
              </a:rPr>
              <a:t> </a:t>
            </a:r>
            <a:r>
              <a:rPr kumimoji="1" lang="es-ES_tradnl" altLang="ko-KR" dirty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Apertura con un disco de radio 8</a:t>
            </a:r>
          </a:p>
          <a:p>
            <a:pPr eaLnBrk="0" hangingPunct="0">
              <a:buClr>
                <a:srgbClr val="FF6633"/>
              </a:buClr>
              <a:buSzPct val="100000"/>
              <a:buFont typeface="Wingdings 3" pitchFamily="18" charset="2"/>
              <a:buChar char=""/>
            </a:pPr>
            <a:r>
              <a:rPr kumimoji="1" lang="es-ES_tradnl" altLang="ko-KR" dirty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 Las líneas has desparecido casi por completo, respetando los círculos.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pic>
        <p:nvPicPr>
          <p:cNvPr id="41987" name="Picture 5" descr="lineasCirculosOpenline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3049588"/>
            <a:ext cx="18970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6" descr="lineasCircu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123983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685800" y="16551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</a:rPr>
              <a:t>Ej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</a:rPr>
              <a:t>Apertura</a:t>
            </a:r>
            <a:r>
              <a:rPr lang="en-US" sz="2800" b="1" dirty="0">
                <a:solidFill>
                  <a:srgbClr val="000000"/>
                </a:solidFill>
              </a:rPr>
              <a:t>: </a:t>
            </a:r>
            <a:r>
              <a:rPr lang="en-US" sz="2800" b="1" dirty="0" err="1"/>
              <a:t>Obtención</a:t>
            </a:r>
            <a:r>
              <a:rPr lang="en-US" sz="2800" b="1" dirty="0"/>
              <a:t> </a:t>
            </a:r>
            <a:r>
              <a:rPr lang="en-US" sz="2800" b="1" dirty="0" err="1"/>
              <a:t>líneas</a:t>
            </a:r>
            <a:r>
              <a:rPr lang="en-US" sz="2800" b="1" dirty="0"/>
              <a:t> </a:t>
            </a:r>
            <a:r>
              <a:rPr lang="en-US" sz="2800" b="1" dirty="0" err="1"/>
              <a:t>horizontales</a:t>
            </a:r>
            <a:r>
              <a:rPr lang="en-US" sz="2800" b="1" dirty="0"/>
              <a:t> </a:t>
            </a: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1916113" y="4567238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 eaLnBrk="0" hangingPunct="0">
              <a:buClr>
                <a:srgbClr val="FF6633"/>
              </a:buClr>
              <a:buSzPct val="100000"/>
              <a:buFont typeface="Wingdings 3" pitchFamily="18" charset="2"/>
              <a:buChar char=""/>
            </a:pPr>
            <a:r>
              <a:rPr kumimoji="1" lang="es-ES" altLang="ko-KR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Apertura con un elemento estructurador lineal horizontal</a:t>
            </a:r>
            <a:endParaRPr kumimoji="1" lang="es-ES_tradnl" altLang="ko-KR">
              <a:solidFill>
                <a:srgbClr val="070000"/>
              </a:solidFill>
              <a:latin typeface="Times New Roman" pitchFamily="18" charset="0"/>
              <a:ea typeface="Gulim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515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latin typeface="Arial" charset="0"/>
              </a:rPr>
              <a:t>Ej</a:t>
            </a:r>
            <a:r>
              <a:rPr lang="en-US" sz="2800" dirty="0" smtClean="0">
                <a:latin typeface="Arial" charset="0"/>
              </a:rPr>
              <a:t>. </a:t>
            </a:r>
            <a:r>
              <a:rPr lang="en-US" sz="2800" dirty="0" err="1" smtClean="0">
                <a:latin typeface="Arial" charset="0"/>
              </a:rPr>
              <a:t>Apertura</a:t>
            </a:r>
            <a:r>
              <a:rPr lang="en-US" sz="2800" dirty="0" smtClean="0">
                <a:latin typeface="Arial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Extracción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código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barras</a:t>
            </a:r>
            <a:endParaRPr lang="en-US" sz="2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852488" y="33528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Imagen original</a:t>
            </a: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4799013" y="3352800"/>
            <a:ext cx="28194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Imagen binaria</a:t>
            </a:r>
          </a:p>
        </p:txBody>
      </p:sp>
      <p:pic>
        <p:nvPicPr>
          <p:cNvPr id="43014" name="Picture 10" descr="codigoBar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076325"/>
            <a:ext cx="2400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odBarBinAutoI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1076325"/>
            <a:ext cx="2400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2" descr="codBarBinAutoInvEr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808413"/>
            <a:ext cx="24003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Rectangle 13"/>
          <p:cNvSpPr>
            <a:spLocks noChangeArrowheads="1"/>
          </p:cNvSpPr>
          <p:nvPr/>
        </p:nvSpPr>
        <p:spPr bwMode="auto">
          <a:xfrm>
            <a:off x="701675" y="6084888"/>
            <a:ext cx="30464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Erosión con (1x100) centrado</a:t>
            </a:r>
          </a:p>
        </p:txBody>
      </p:sp>
      <p:pic>
        <p:nvPicPr>
          <p:cNvPr id="43018" name="Picture 14" descr="codBarBinAutoInvEroDil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3732213"/>
            <a:ext cx="2400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Rectangle 15"/>
          <p:cNvSpPr>
            <a:spLocks noChangeArrowheads="1"/>
          </p:cNvSpPr>
          <p:nvPr/>
        </p:nvSpPr>
        <p:spPr bwMode="auto">
          <a:xfrm>
            <a:off x="4724400" y="6084888"/>
            <a:ext cx="34147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Dilatación con (1x100) centrado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70" y="165515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latin typeface="Arial" charset="0"/>
              </a:rPr>
              <a:t>Ej</a:t>
            </a:r>
            <a:r>
              <a:rPr lang="en-US" sz="2800" dirty="0" smtClean="0">
                <a:latin typeface="Arial" charset="0"/>
              </a:rPr>
              <a:t>. </a:t>
            </a:r>
            <a:r>
              <a:rPr lang="en-US" sz="2800" dirty="0" err="1" smtClean="0">
                <a:latin typeface="Arial" charset="0"/>
              </a:rPr>
              <a:t>Apertura</a:t>
            </a:r>
            <a:r>
              <a:rPr lang="en-US" sz="2800" dirty="0" smtClean="0">
                <a:latin typeface="Arial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Extracción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dientes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piñones</a:t>
            </a:r>
            <a:endParaRPr lang="en-US" sz="2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852488" y="33528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Imagen original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799013" y="3352800"/>
            <a:ext cx="28194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Imagen binaria B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701675" y="6084888"/>
            <a:ext cx="30464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Apertura disco 40     A</a:t>
            </a:r>
          </a:p>
        </p:txBody>
      </p:sp>
      <p:sp>
        <p:nvSpPr>
          <p:cNvPr id="44039" name="Rectangle 10"/>
          <p:cNvSpPr>
            <a:spLocks noChangeArrowheads="1"/>
          </p:cNvSpPr>
          <p:nvPr/>
        </p:nvSpPr>
        <p:spPr bwMode="auto">
          <a:xfrm>
            <a:off x="4724400" y="6084888"/>
            <a:ext cx="34147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 eaLnBrk="0" hangingPunct="0">
              <a:lnSpc>
                <a:spcPct val="90000"/>
              </a:lnSpc>
              <a:buClrTx/>
              <a:buFontTx/>
              <a:buNone/>
            </a:pPr>
            <a:r>
              <a:rPr kumimoji="1" lang="en-US" altLang="ko-KR" sz="1600" b="1">
                <a:solidFill>
                  <a:srgbClr val="00008C"/>
                </a:solidFill>
                <a:ea typeface="Gulim" pitchFamily="34" charset="-127"/>
              </a:rPr>
              <a:t>A  XOR  B</a:t>
            </a:r>
          </a:p>
        </p:txBody>
      </p:sp>
      <p:pic>
        <p:nvPicPr>
          <p:cNvPr id="44040" name="Picture 11" descr="im20090317-183719-307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00125"/>
            <a:ext cx="31623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2" descr="binSinAgu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76325"/>
            <a:ext cx="2882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3" descr="openDisk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732213"/>
            <a:ext cx="288448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5" descr="x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2213"/>
            <a:ext cx="2882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6.2 </a:t>
            </a:r>
            <a:r>
              <a:rPr lang="en-US" sz="2800" dirty="0" err="1" smtClean="0">
                <a:latin typeface="Arial" charset="0"/>
              </a:rPr>
              <a:t>Cierre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ru-RU" sz="2800" dirty="0" smtClean="0">
                <a:solidFill>
                  <a:srgbClr val="070000"/>
                </a:solidFill>
                <a:latin typeface="Arial" charset="0"/>
                <a:cs typeface="Times New Roman" pitchFamily="18" charset="0"/>
              </a:rPr>
              <a:t>●</a:t>
            </a:r>
            <a:endParaRPr lang="en-US" sz="2800" dirty="0" smtClean="0">
              <a:solidFill>
                <a:srgbClr val="07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smtClean="0">
                <a:latin typeface="Arial" charset="0"/>
              </a:rPr>
              <a:t>	El cierre es una dilatación seguida de una erosión con el mismo elemento estructurador:</a:t>
            </a:r>
          </a:p>
          <a:p>
            <a:pPr algn="ctr" eaLnBrk="1" hangingPunct="1">
              <a:buFontTx/>
              <a:buNone/>
            </a:pP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cs typeface="Times New Roman" pitchFamily="18" charset="0"/>
              </a:rPr>
              <a:t>●</a:t>
            </a:r>
            <a:r>
              <a:rPr lang="es-ES_tradnl" sz="240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= (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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) </a:t>
            </a:r>
            <a:r>
              <a:rPr lang="es-ES_tradnl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   </a:t>
            </a:r>
            <a:r>
              <a:rPr lang="es-ES_tradnl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i="1" smtClean="0">
                <a:solidFill>
                  <a:srgbClr val="00008C"/>
                </a:solidFill>
                <a:latin typeface="Arial" charset="0"/>
              </a:rPr>
              <a:t>B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s-ES_tradnl" smtClean="0">
                <a:latin typeface="Arial" charset="0"/>
              </a:rPr>
              <a:t>	Se usa para rellenar pequeños agujeros,faltas, etc.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5562600" y="2133600"/>
            <a:ext cx="228600" cy="228600"/>
            <a:chOff x="900" y="1344"/>
            <a:chExt cx="144" cy="144"/>
          </a:xfrm>
        </p:grpSpPr>
        <p:sp>
          <p:nvSpPr>
            <p:cNvPr id="45253" name="Oval 5"/>
            <p:cNvSpPr>
              <a:spLocks noChangeArrowheads="1"/>
            </p:cNvSpPr>
            <p:nvPr/>
          </p:nvSpPr>
          <p:spPr bwMode="auto">
            <a:xfrm>
              <a:off x="90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254" name="Line 6"/>
            <p:cNvSpPr>
              <a:spLocks noChangeShapeType="1"/>
            </p:cNvSpPr>
            <p:nvPr/>
          </p:nvSpPr>
          <p:spPr bwMode="auto">
            <a:xfrm>
              <a:off x="919" y="1416"/>
              <a:ext cx="106" cy="0"/>
            </a:xfrm>
            <a:prstGeom prst="line">
              <a:avLst/>
            </a:prstGeom>
            <a:noFill/>
            <a:ln w="19050">
              <a:solidFill>
                <a:srgbClr val="0000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0090" y="4036160"/>
            <a:ext cx="9268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I=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imread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eight.tif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BW= I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&lt; 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graythresh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(I)*255; %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binariza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umbral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opt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. Objetos en blanco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imshow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(BW);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se=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strel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('square',3); %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estruct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. cuadrado lado 3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O=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imclose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BW,se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figure,imshow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(O)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85800" y="16551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</a:rPr>
              <a:t>Ej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</a:rPr>
              <a:t>Cierre</a:t>
            </a:r>
            <a:r>
              <a:rPr lang="en-US" sz="2800" b="1" dirty="0" smtClean="0">
                <a:solidFill>
                  <a:srgbClr val="000000"/>
                </a:solidFill>
              </a:rPr>
              <a:t>: </a:t>
            </a:r>
            <a:r>
              <a:rPr lang="en-US" sz="2800" b="1" dirty="0" err="1" smtClean="0"/>
              <a:t>Eliminación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pequeños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agujeros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53250" name="Picture 2" descr="C:\Users\Eusebio\Documents\LIBRO\eight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1" y="964802"/>
            <a:ext cx="2556690" cy="20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29040" y="3125420"/>
            <a:ext cx="58594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6633"/>
              </a:buClr>
              <a:buSzPct val="100000"/>
              <a:buFont typeface="Wingdings 3" pitchFamily="18" charset="2"/>
              <a:buChar char=""/>
            </a:pPr>
            <a:r>
              <a:rPr kumimoji="1" lang="es-ES_tradnl" altLang="ko-KR" dirty="0" smtClean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Binarización</a:t>
            </a:r>
          </a:p>
          <a:p>
            <a:pPr eaLnBrk="0" hangingPunct="0">
              <a:buClr>
                <a:srgbClr val="FF6633"/>
              </a:buClr>
              <a:buSzPct val="100000"/>
              <a:buFont typeface="Wingdings 3" pitchFamily="18" charset="2"/>
              <a:buChar char=""/>
            </a:pPr>
            <a:r>
              <a:rPr kumimoji="1" lang="es-ES_tradnl" altLang="ko-KR" dirty="0">
                <a:latin typeface="Times New Roman" pitchFamily="18" charset="0"/>
                <a:ea typeface="GulimChe" pitchFamily="49" charset="-127"/>
              </a:rPr>
              <a:t> </a:t>
            </a:r>
            <a:r>
              <a:rPr kumimoji="1" lang="es-ES_tradnl" altLang="ko-KR" dirty="0" smtClean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Cierre con </a:t>
            </a:r>
            <a:r>
              <a:rPr kumimoji="1" lang="es-ES_tradnl" altLang="ko-KR" dirty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un cuadrado de lado </a:t>
            </a:r>
            <a:r>
              <a:rPr kumimoji="1" lang="es-ES_tradnl" altLang="ko-KR" dirty="0" smtClean="0">
                <a:solidFill>
                  <a:srgbClr val="070000"/>
                </a:solidFill>
                <a:latin typeface="Times New Roman" pitchFamily="18" charset="0"/>
                <a:ea typeface="GulimChe" pitchFamily="49" charset="-127"/>
              </a:rPr>
              <a:t>3</a:t>
            </a:r>
            <a:endParaRPr kumimoji="1" lang="es-ES_tradnl" altLang="ko-KR" dirty="0" smtClean="0">
              <a:solidFill>
                <a:srgbClr val="070000"/>
              </a:solidFill>
              <a:latin typeface="Times New Roman" pitchFamily="18" charset="0"/>
              <a:ea typeface="GulimChe" pitchFamily="49" charset="-127"/>
            </a:endParaRPr>
          </a:p>
        </p:txBody>
      </p:sp>
      <p:pic>
        <p:nvPicPr>
          <p:cNvPr id="53253" name="Picture 5" descr="C:\Users\Eusebio\Documents\LIBRO\eightBin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05" y="984378"/>
            <a:ext cx="2556690" cy="20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C:\Users\Eusebio\Documents\LIBRO\eightCierre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05" y="984378"/>
            <a:ext cx="2544233" cy="199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50" y="3732580"/>
            <a:ext cx="8077200" cy="2289175"/>
          </a:xfrm>
        </p:spPr>
        <p:txBody>
          <a:bodyPr/>
          <a:lstStyle/>
          <a:p>
            <a:r>
              <a:rPr lang="es-ES" sz="2000" b="0" dirty="0" smtClean="0">
                <a:latin typeface="Arial" pitchFamily="34" charset="0"/>
                <a:cs typeface="Arial" pitchFamily="34" charset="0"/>
              </a:rPr>
              <a:t>En elementos estructuradores de </a:t>
            </a:r>
            <a:r>
              <a:rPr lang="es-ES" sz="2000" b="0" dirty="0">
                <a:latin typeface="Arial" pitchFamily="34" charset="0"/>
                <a:cs typeface="Arial" pitchFamily="34" charset="0"/>
              </a:rPr>
              <a:t>gran tamaño </a:t>
            </a:r>
            <a:r>
              <a:rPr lang="es-ES" sz="2000" b="0" dirty="0" smtClean="0">
                <a:latin typeface="Arial" pitchFamily="34" charset="0"/>
                <a:cs typeface="Arial" pitchFamily="34" charset="0"/>
              </a:rPr>
              <a:t>esto </a:t>
            </a:r>
            <a:r>
              <a:rPr lang="es-ES" sz="2000" b="0" dirty="0">
                <a:latin typeface="Arial" pitchFamily="34" charset="0"/>
                <a:cs typeface="Arial" pitchFamily="34" charset="0"/>
              </a:rPr>
              <a:t>permite </a:t>
            </a:r>
            <a:r>
              <a:rPr lang="es-ES" sz="2000" b="0" dirty="0" smtClean="0">
                <a:latin typeface="Arial" pitchFamily="34" charset="0"/>
                <a:cs typeface="Arial" pitchFamily="34" charset="0"/>
              </a:rPr>
              <a:t>ahorrar </a:t>
            </a:r>
            <a:r>
              <a:rPr lang="es-ES" sz="2000" b="0" dirty="0">
                <a:latin typeface="Arial" pitchFamily="34" charset="0"/>
                <a:cs typeface="Arial" pitchFamily="34" charset="0"/>
              </a:rPr>
              <a:t>muchas operaciones </a:t>
            </a:r>
            <a:r>
              <a:rPr lang="es-ES" sz="20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sz="2000" b="0" dirty="0" smtClean="0">
                <a:latin typeface="Arial" pitchFamily="34" charset="0"/>
                <a:cs typeface="Arial" pitchFamily="34" charset="0"/>
              </a:rPr>
            </a:br>
            <a:r>
              <a:rPr lang="es-ES" sz="20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sz="2000" b="0" dirty="0" smtClean="0">
                <a:latin typeface="Arial" pitchFamily="34" charset="0"/>
                <a:cs typeface="Arial" pitchFamily="34" charset="0"/>
              </a:rPr>
            </a:br>
            <a:endParaRPr lang="es-E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7. </a:t>
            </a:r>
            <a:r>
              <a:rPr lang="en-US" sz="2800" b="1" dirty="0" err="1" smtClean="0">
                <a:solidFill>
                  <a:srgbClr val="000000"/>
                </a:solidFill>
              </a:rPr>
              <a:t>Descomponibilidad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elemento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estructurador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49565" y="1152150"/>
            <a:ext cx="7892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Muchos de los conjuntos estructuradores </a:t>
            </a:r>
            <a:r>
              <a:rPr lang="es-ES" dirty="0" smtClean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típicos admiten </a:t>
            </a:r>
            <a:r>
              <a:rPr lang="es-ES" dirty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dirty="0" smtClean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descomposición, </a:t>
            </a:r>
            <a:r>
              <a:rPr lang="es-ES" dirty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de tal forma que el conjunto estructurador puede verse como la aplicación sucesiva de varias </a:t>
            </a:r>
            <a:r>
              <a:rPr lang="es-ES" dirty="0" smtClean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operaciones de </a:t>
            </a:r>
            <a:r>
              <a:rPr lang="es-ES" dirty="0">
                <a:solidFill>
                  <a:srgbClr val="070000"/>
                </a:solidFill>
                <a:latin typeface="Arial" pitchFamily="34" charset="0"/>
                <a:cs typeface="Arial" pitchFamily="34" charset="0"/>
              </a:rPr>
              <a:t>conjuntos estructuradores más pequeños </a:t>
            </a:r>
            <a:endParaRPr lang="es-ES" dirty="0">
              <a:solidFill>
                <a:srgbClr val="070000"/>
              </a:solidFill>
            </a:endParaRPr>
          </a:p>
        </p:txBody>
      </p:sp>
      <p:pic>
        <p:nvPicPr>
          <p:cNvPr id="55298" name="Picture 2" descr="C:\Users\Eusebio\Pictures\morfologia\descomponibilidadMorfo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3" y="2897735"/>
            <a:ext cx="4591051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1600" b="1" u="sng" dirty="0" err="1" smtClean="0">
                <a:latin typeface="Courier New" pitchFamily="49" charset="0"/>
                <a:cs typeface="Courier New" pitchFamily="49" charset="0"/>
              </a:rPr>
              <a:t>strel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/>
              <a:t>	se = </a:t>
            </a:r>
            <a:r>
              <a:rPr lang="es-ES" sz="1600" b="1" dirty="0" err="1" smtClean="0"/>
              <a:t>strel</a:t>
            </a:r>
            <a:r>
              <a:rPr lang="es-ES" sz="1600" b="1" dirty="0" smtClean="0"/>
              <a:t> (‘disk’ , R) </a:t>
            </a:r>
            <a:endParaRPr lang="es-E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Crea un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con forma de disco con radio </a:t>
            </a:r>
            <a:r>
              <a:rPr lang="es-ES" sz="1600" b="1" dirty="0" smtClean="0"/>
              <a:t>R</a:t>
            </a:r>
            <a:r>
              <a:rPr lang="es-ES" sz="16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se =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strel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('line', long, grad)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Crea un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lineal con longitud </a:t>
            </a:r>
            <a:r>
              <a:rPr lang="es-ES" sz="1600" b="1" dirty="0" err="1" smtClean="0"/>
              <a:t>long</a:t>
            </a:r>
            <a:r>
              <a:rPr lang="es-ES" sz="1600" dirty="0" smtClean="0"/>
              <a:t>. </a:t>
            </a: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grad</a:t>
            </a:r>
            <a:r>
              <a:rPr lang="es-ES" sz="1600" dirty="0" smtClean="0"/>
              <a:t> especifica el ángulo (grados) de la línea  en una dirección a la izquierda del eje horizontal. </a:t>
            </a: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/>
              <a:t>	</a:t>
            </a:r>
            <a:r>
              <a:rPr lang="es-ES" sz="1600" b="1" dirty="0" err="1" smtClean="0"/>
              <a:t>long</a:t>
            </a:r>
            <a:r>
              <a:rPr lang="es-ES" sz="1600" dirty="0" smtClean="0"/>
              <a:t> es aproximadamente la distancia entre los centros de los píxeles del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en los extremos de la línea.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	se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strel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('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', MN)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Crea una estructuración rectángulo-formada plana elemento con el tamaño especificado.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El </a:t>
            </a:r>
            <a:r>
              <a:rPr lang="es-ES" sz="1600" b="1" dirty="0" smtClean="0"/>
              <a:t>MN</a:t>
            </a:r>
            <a:r>
              <a:rPr lang="es-ES" sz="1600" dirty="0" smtClean="0"/>
              <a:t> debe ser un vector del dos elemento de números enteros no negativos.  El primer elemento de </a:t>
            </a:r>
            <a:r>
              <a:rPr lang="es-ES" sz="1600" b="1" dirty="0" smtClean="0"/>
              <a:t>MN</a:t>
            </a:r>
            <a:r>
              <a:rPr lang="es-ES" sz="1600" dirty="0" smtClean="0"/>
              <a:t> es el número de filas de la vecindad de estructuración del elemento; el segundo elemento es el número de columnas.</a:t>
            </a: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	se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strel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('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', W)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Crea un elemento de estructuración cuadrado cuyo la anchura es pixeles de </a:t>
            </a:r>
            <a:r>
              <a:rPr lang="es-ES" sz="1600" b="1" dirty="0" smtClean="0"/>
              <a:t>W</a:t>
            </a:r>
            <a:r>
              <a:rPr lang="es-ES" sz="1600" dirty="0" smtClean="0"/>
              <a:t>.  </a:t>
            </a: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/>
              <a:t>	</a:t>
            </a:r>
            <a:endParaRPr lang="en-GB" sz="16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8.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614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607520"/>
            <a:ext cx="83820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	Los operadores se crean al hacer interactuar la imagen con un conjunto especial, denominado </a:t>
            </a:r>
            <a:r>
              <a:rPr lang="es-ES" sz="2400" b="1" dirty="0" smtClean="0">
                <a:latin typeface="Arial" charset="0"/>
              </a:rPr>
              <a:t>elemento estructurador.</a:t>
            </a:r>
            <a:endParaRPr lang="es-ES_tradnl" sz="2400" b="1" dirty="0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s-ES_tradnl" sz="2400" dirty="0" smtClean="0">
                <a:latin typeface="Arial" charset="0"/>
              </a:rPr>
              <a:t>	Puede</a:t>
            </a:r>
            <a:r>
              <a:rPr lang="es-ES" sz="2400" dirty="0" smtClean="0">
                <a:latin typeface="Arial" charset="0"/>
              </a:rPr>
              <a:t>n aplicarse diferentes operadores</a:t>
            </a:r>
            <a:r>
              <a:rPr lang="es-ES_tradnl" sz="2400" dirty="0" smtClean="0">
                <a:latin typeface="Arial" charset="0"/>
              </a:rPr>
              <a:t> </a:t>
            </a:r>
            <a:r>
              <a:rPr lang="es-ES" sz="2400" dirty="0" smtClean="0">
                <a:latin typeface="Arial" charset="0"/>
              </a:rPr>
              <a:t>para analizar las propiedades morfológicas de las regiones.</a:t>
            </a:r>
            <a:endParaRPr lang="es-ES_tradnl" sz="2400" dirty="0" smtClean="0">
              <a:solidFill>
                <a:srgbClr val="00008C"/>
              </a:solidFill>
              <a:latin typeface="Arial" charset="0"/>
              <a:sym typeface="Wingdings" pitchFamily="2" charset="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s-ES_tradnl" sz="2400" dirty="0" smtClean="0">
                <a:latin typeface="Arial" charset="0"/>
                <a:sym typeface="Wingdings" pitchFamily="2" charset="2"/>
              </a:rPr>
              <a:t>	</a:t>
            </a:r>
            <a:endParaRPr lang="es-ES_tradnl" sz="2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1. Introducción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5613" y="947136"/>
            <a:ext cx="8382000" cy="56388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GB" sz="1600" dirty="0" err="1" smtClean="0"/>
              <a:t>Ejemplos</a:t>
            </a:r>
            <a:r>
              <a:rPr lang="en-GB" sz="1600" dirty="0" smtClean="0"/>
              <a:t>: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se1 =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strel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('square',5)      %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cuadrado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1     1     1     1     1    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lain"/>
            </a:pPr>
            <a:r>
              <a:rPr lang="en-GB" sz="1600" dirty="0" smtClean="0"/>
              <a:t>1     1     1     1  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1     1     1     1     1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1     1     1     1     1 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1     1     1     1     1  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se2 =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strel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('line',10,45)     %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elem.lineal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ang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45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grados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0     0     0     0     0     0     1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0     0     0     0     0     1     0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0     0     0     0     1     0     0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0     0     0     1     0     0     0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0     0     1     0     0     0     0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0     1     0     0     0     0     0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GB" sz="1600" dirty="0" smtClean="0"/>
              <a:t> 1     0     0     0     0     0     0</a:t>
            </a:r>
            <a:endParaRPr lang="en-GB" sz="1600" b="1" u="sng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8.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600" b="1" u="sng" dirty="0" err="1" smtClean="0"/>
              <a:t>imdilate</a:t>
            </a:r>
            <a:endParaRPr lang="en-GB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Id=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imdilate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Ient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, se) 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Dilata la imagen  </a:t>
            </a:r>
            <a:r>
              <a:rPr lang="es-ES" sz="1600" b="1" dirty="0" err="1" smtClean="0"/>
              <a:t>Ient</a:t>
            </a:r>
            <a:r>
              <a:rPr lang="es-ES" sz="1600" dirty="0" smtClean="0"/>
              <a:t> (puede ser tanto binaria como en escala de grises) con el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</a:t>
            </a:r>
            <a:r>
              <a:rPr lang="es-ES" sz="1600" b="1" dirty="0" smtClean="0"/>
              <a:t> se</a:t>
            </a:r>
            <a:r>
              <a:rPr lang="es-ES" sz="1600" dirty="0" smtClean="0"/>
              <a:t> devolviendo la imagen dilatada, </a:t>
            </a:r>
            <a:r>
              <a:rPr lang="es-ES" sz="1600" b="1" dirty="0" smtClean="0"/>
              <a:t>Id.</a:t>
            </a:r>
            <a:r>
              <a:rPr lang="es-ES" sz="16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       </a:t>
            </a:r>
            <a:endParaRPr lang="es-ES" sz="1600" b="1" u="sng" dirty="0" smtClean="0"/>
          </a:p>
          <a:p>
            <a:pPr eaLnBrk="1" hangingPunct="1">
              <a:lnSpc>
                <a:spcPct val="80000"/>
              </a:lnSpc>
            </a:pPr>
            <a:r>
              <a:rPr lang="es-ES" sz="1600" b="1" u="sng" dirty="0" err="1" smtClean="0"/>
              <a:t>imerode</a:t>
            </a:r>
            <a:endParaRPr lang="es-E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imerode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Ient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 se)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Erosiona la imagen  </a:t>
            </a:r>
            <a:r>
              <a:rPr lang="es-ES" sz="1600" b="1" dirty="0" err="1" smtClean="0"/>
              <a:t>Ient</a:t>
            </a:r>
            <a:r>
              <a:rPr lang="es-ES" sz="1600" dirty="0" smtClean="0"/>
              <a:t> (puede ser tanto binaria como en escala de grises) con el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</a:t>
            </a:r>
            <a:r>
              <a:rPr lang="es-ES" sz="1600" b="1" dirty="0" smtClean="0"/>
              <a:t> se</a:t>
            </a:r>
            <a:r>
              <a:rPr lang="es-ES" sz="1600" dirty="0" smtClean="0"/>
              <a:t> devolviendo la imagen erosionada, </a:t>
            </a:r>
            <a:r>
              <a:rPr lang="es-ES" sz="1600" b="1" dirty="0" err="1" smtClean="0"/>
              <a:t>Ie</a:t>
            </a:r>
            <a:r>
              <a:rPr lang="es-ES" sz="1600" b="1" dirty="0" smtClean="0"/>
              <a:t>.</a:t>
            </a:r>
            <a:r>
              <a:rPr lang="es-ES" sz="16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 </a:t>
            </a:r>
            <a:endParaRPr lang="en-GB" sz="1600" b="1" u="sng" dirty="0" smtClean="0"/>
          </a:p>
          <a:p>
            <a:pPr eaLnBrk="1" hangingPunct="1">
              <a:lnSpc>
                <a:spcPct val="80000"/>
              </a:lnSpc>
            </a:pPr>
            <a:r>
              <a:rPr lang="en-GB" sz="1600" b="1" u="sng" dirty="0" err="1" smtClean="0"/>
              <a:t>imclose</a:t>
            </a:r>
            <a:endParaRPr lang="en-GB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imclose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Ient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, se) 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Realiza el cierre morfológico en la imagen  </a:t>
            </a:r>
            <a:r>
              <a:rPr lang="es-ES" sz="1600" b="1" dirty="0" err="1" smtClean="0"/>
              <a:t>Ient</a:t>
            </a:r>
            <a:r>
              <a:rPr lang="es-ES" sz="1600" dirty="0" smtClean="0"/>
              <a:t> (que puede ser tanto binaria como en escala de grises) con el elemento </a:t>
            </a:r>
            <a:r>
              <a:rPr lang="es-ES" sz="1600" dirty="0" err="1" smtClean="0"/>
              <a:t>estructurante</a:t>
            </a:r>
            <a:r>
              <a:rPr lang="es-ES" sz="1600" b="1" dirty="0" smtClean="0"/>
              <a:t> se</a:t>
            </a:r>
            <a:r>
              <a:rPr lang="es-ES" sz="1600" dirty="0" smtClean="0"/>
              <a:t> devolviendo la imagen resultante del cierre </a:t>
            </a:r>
            <a:r>
              <a:rPr lang="es-ES" sz="1600" b="1" i="1" dirty="0" err="1" smtClean="0"/>
              <a:t>Ic</a:t>
            </a:r>
            <a:r>
              <a:rPr lang="es-ES" sz="16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u="sng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b="1" u="sng" dirty="0" err="1" smtClean="0"/>
              <a:t>imopen</a:t>
            </a:r>
            <a:endParaRPr lang="en-GB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	Io =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imopen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Ient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, se) 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	Realiza la apertura morfológico en la imagen  </a:t>
            </a:r>
            <a:r>
              <a:rPr lang="es-ES" sz="1600" b="1" dirty="0" err="1" smtClean="0"/>
              <a:t>Ient</a:t>
            </a:r>
            <a:r>
              <a:rPr lang="es-ES" sz="1600" dirty="0" smtClean="0"/>
              <a:t> (que puede ser tanto binaria como en escala de grises) con el elemento </a:t>
            </a:r>
            <a:r>
              <a:rPr lang="es-ES" sz="1600" dirty="0" err="1" smtClean="0"/>
              <a:t>estructurante</a:t>
            </a:r>
            <a:r>
              <a:rPr lang="es-ES" sz="1600" dirty="0" smtClean="0"/>
              <a:t> </a:t>
            </a:r>
            <a:r>
              <a:rPr lang="es-ES" sz="1600" b="1" dirty="0" smtClean="0"/>
              <a:t> se</a:t>
            </a:r>
            <a:r>
              <a:rPr lang="es-ES" sz="1600" dirty="0" smtClean="0"/>
              <a:t> devolviendo la imagen resultante del cierre </a:t>
            </a:r>
            <a:r>
              <a:rPr lang="es-ES" sz="1600" b="1" dirty="0" err="1" smtClean="0"/>
              <a:t>Io</a:t>
            </a:r>
            <a:r>
              <a:rPr lang="es-ES" sz="1600" dirty="0" smtClean="0"/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8.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4305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s-E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J=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imread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('lineasCirculos.bmp');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se=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strel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('disk',8);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E=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imerode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J,se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imshow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O=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imdilate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E,se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imshow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pic>
        <p:nvPicPr>
          <p:cNvPr id="53253" name="Picture 7" descr="lineasCircu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58" y="123348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 descr="lineasCirculosErosDis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58" y="289083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9" descr="lineasCirculosOpenDisk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58" y="4560888"/>
            <a:ext cx="19288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8.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000" b="1" dirty="0" smtClean="0"/>
              <a:t>Ejemplos:</a:t>
            </a:r>
          </a:p>
          <a:p>
            <a:pPr eaLnBrk="1" hangingPunct="1">
              <a:buFontTx/>
              <a:buNone/>
            </a:pPr>
            <a:r>
              <a:rPr lang="es-ES" sz="2000" b="1" dirty="0" smtClean="0"/>
              <a:t>    </a:t>
            </a:r>
          </a:p>
          <a:p>
            <a:pPr eaLnBrk="1" hangingPunct="1">
              <a:buFontTx/>
              <a:buNone/>
            </a:pPr>
            <a:r>
              <a:rPr lang="es-ES" sz="2000" b="1" dirty="0" smtClean="0"/>
              <a:t>  </a:t>
            </a:r>
          </a:p>
          <a:p>
            <a:pPr eaLnBrk="1" hangingPunct="1"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&gt;&gt; se2 = 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</a:rPr>
              <a:t>strel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('line',50,0);</a:t>
            </a:r>
          </a:p>
          <a:p>
            <a:pPr eaLnBrk="1" hangingPunct="1"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&gt;&gt; O=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</a:rPr>
              <a:t>imopen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(J,se2);</a:t>
            </a:r>
          </a:p>
          <a:p>
            <a:pPr eaLnBrk="1" hangingPunct="1">
              <a:buFontTx/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&gt;&gt; </a:t>
            </a:r>
            <a:r>
              <a:rPr lang="es-ES" sz="2000" b="1" dirty="0" err="1" smtClean="0">
                <a:solidFill>
                  <a:schemeClr val="tx1"/>
                </a:solidFill>
                <a:latin typeface="Courier New" pitchFamily="49" charset="0"/>
              </a:rPr>
              <a:t>imshow</a:t>
            </a:r>
            <a:r>
              <a:rPr lang="es-ES" sz="2000" b="1" dirty="0" smtClean="0">
                <a:solidFill>
                  <a:schemeClr val="tx1"/>
                </a:solidFill>
                <a:latin typeface="Courier New" pitchFamily="49" charset="0"/>
              </a:rPr>
              <a:t>(O);</a:t>
            </a:r>
          </a:p>
          <a:p>
            <a:pPr eaLnBrk="1" hangingPunct="1">
              <a:buFontTx/>
              <a:buNone/>
            </a:pP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s-ES" sz="2000" b="1" dirty="0" smtClean="0"/>
          </a:p>
        </p:txBody>
      </p:sp>
      <p:pic>
        <p:nvPicPr>
          <p:cNvPr id="54277" name="Picture 8" descr="lineasCirculosOpenline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3049588"/>
            <a:ext cx="18970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9" descr="lineasCircu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1239838"/>
            <a:ext cx="18970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8.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049588" y="995363"/>
            <a:ext cx="25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Tx/>
              <a:buFontTx/>
              <a:buNone/>
            </a:pPr>
            <a:r>
              <a:rPr lang="es-ES" sz="1100">
                <a:latin typeface="Times New Roman" pitchFamily="18" charset="0"/>
                <a:cs typeface="Times New Roman" pitchFamily="18" charset="0"/>
              </a:rPr>
              <a:t>  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049588" y="2570163"/>
            <a:ext cx="25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Tx/>
              <a:buFontTx/>
              <a:buNone/>
            </a:pPr>
            <a:r>
              <a:rPr lang="es-ES" sz="1100">
                <a:latin typeface="Times New Roman" pitchFamily="18" charset="0"/>
                <a:cs typeface="Times New Roman" pitchFamily="18" charset="0"/>
              </a:rPr>
              <a:t>  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1464805" y="4038144"/>
            <a:ext cx="3841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 b="1" dirty="0">
              <a:latin typeface="Courier New" pitchFamily="49" charset="0"/>
            </a:endParaRPr>
          </a:p>
          <a:p>
            <a:r>
              <a:rPr lang="es-ES" b="1" dirty="0">
                <a:latin typeface="Courier New" pitchFamily="49" charset="0"/>
              </a:rPr>
              <a:t>&gt;&gt; se=</a:t>
            </a:r>
            <a:r>
              <a:rPr lang="es-ES" b="1" dirty="0" err="1">
                <a:latin typeface="Courier New" pitchFamily="49" charset="0"/>
              </a:rPr>
              <a:t>strel</a:t>
            </a:r>
            <a:r>
              <a:rPr lang="es-ES" b="1" dirty="0">
                <a:latin typeface="Courier New" pitchFamily="49" charset="0"/>
              </a:rPr>
              <a:t>('disk', 1);</a:t>
            </a:r>
          </a:p>
          <a:p>
            <a:r>
              <a:rPr lang="es-ES" b="1" dirty="0">
                <a:latin typeface="Courier New" pitchFamily="49" charset="0"/>
              </a:rPr>
              <a:t>&gt;&gt; E=</a:t>
            </a:r>
            <a:r>
              <a:rPr lang="es-ES" b="1" dirty="0" err="1">
                <a:latin typeface="Courier New" pitchFamily="49" charset="0"/>
              </a:rPr>
              <a:t>imerode</a:t>
            </a:r>
            <a:r>
              <a:rPr lang="es-ES" b="1" dirty="0">
                <a:latin typeface="Courier New" pitchFamily="49" charset="0"/>
              </a:rPr>
              <a:t>(</a:t>
            </a:r>
            <a:r>
              <a:rPr lang="es-ES" b="1" dirty="0" err="1">
                <a:latin typeface="Courier New" pitchFamily="49" charset="0"/>
              </a:rPr>
              <a:t>I,se</a:t>
            </a:r>
            <a:r>
              <a:rPr lang="es-ES" b="1" dirty="0">
                <a:latin typeface="Courier New" pitchFamily="49" charset="0"/>
              </a:rPr>
              <a:t>);</a:t>
            </a:r>
          </a:p>
          <a:p>
            <a:r>
              <a:rPr lang="en-GB" b="1" dirty="0">
                <a:latin typeface="Courier New" pitchFamily="49" charset="0"/>
              </a:rPr>
              <a:t>&gt;&gt; C=</a:t>
            </a:r>
            <a:r>
              <a:rPr lang="en-GB" b="1" dirty="0" err="1">
                <a:latin typeface="Courier New" pitchFamily="49" charset="0"/>
              </a:rPr>
              <a:t>imsubtract</a:t>
            </a:r>
            <a:r>
              <a:rPr lang="en-GB" b="1" dirty="0">
                <a:latin typeface="Courier New" pitchFamily="49" charset="0"/>
              </a:rPr>
              <a:t>(I,E);</a:t>
            </a:r>
          </a:p>
          <a:p>
            <a:r>
              <a:rPr lang="en-GB" b="1" dirty="0">
                <a:latin typeface="Courier New" pitchFamily="49" charset="0"/>
              </a:rPr>
              <a:t>&gt;&gt; </a:t>
            </a:r>
            <a:r>
              <a:rPr lang="en-GB" b="1" dirty="0" err="1">
                <a:latin typeface="Courier New" pitchFamily="49" charset="0"/>
              </a:rPr>
              <a:t>imshow</a:t>
            </a:r>
            <a:r>
              <a:rPr lang="en-GB" b="1" dirty="0">
                <a:latin typeface="Courier New" pitchFamily="49" charset="0"/>
              </a:rPr>
              <a:t>(C);</a:t>
            </a:r>
          </a:p>
        </p:txBody>
      </p:sp>
      <p:sp>
        <p:nvSpPr>
          <p:cNvPr id="55307" name="Rectangle 10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55309" name="Rectangle 12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55310" name="Rectangle 13"/>
          <p:cNvSpPr>
            <a:spLocks noChangeArrowheads="1"/>
          </p:cNvSpPr>
          <p:nvPr/>
        </p:nvSpPr>
        <p:spPr bwMode="auto">
          <a:xfrm>
            <a:off x="455613" y="1683415"/>
            <a:ext cx="8215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buClrTx/>
              <a:buFontTx/>
              <a:buNone/>
            </a:pPr>
            <a:r>
              <a:rPr lang="es-ES" b="1" dirty="0" smtClean="0"/>
              <a:t>Extracción de </a:t>
            </a:r>
            <a:r>
              <a:rPr lang="es-ES" b="1" dirty="0" smtClean="0"/>
              <a:t>los </a:t>
            </a:r>
            <a:r>
              <a:rPr lang="es-ES" b="1" dirty="0"/>
              <a:t>contornos </a:t>
            </a:r>
            <a:r>
              <a:rPr lang="es-ES" b="1" dirty="0" smtClean="0"/>
              <a:t>de imagen </a:t>
            </a:r>
            <a:r>
              <a:rPr lang="es-ES" b="1" dirty="0"/>
              <a:t>binaria </a:t>
            </a:r>
            <a:r>
              <a:rPr lang="es-ES" b="1" dirty="0" smtClean="0"/>
              <a:t>con morfología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1352839" y="2803752"/>
            <a:ext cx="4718050" cy="1019175"/>
            <a:chOff x="3989724" y="2700338"/>
            <a:chExt cx="4718050" cy="1019175"/>
          </a:xfrm>
        </p:grpSpPr>
        <p:pic>
          <p:nvPicPr>
            <p:cNvPr id="55304" name="Picture 7" descr="tuercas1_03Inv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724" y="2700338"/>
              <a:ext cx="11525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5" name="Picture 8" descr="tuercas1_03EroDisk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374" y="2700338"/>
              <a:ext cx="11525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6" name="Picture 9" descr="tuercas1_03ContorMorph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249" y="2700338"/>
              <a:ext cx="11525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5127962" y="3003550"/>
              <a:ext cx="3571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/>
                <a:t>-</a:t>
              </a:r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6948824" y="3003550"/>
              <a:ext cx="4206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/>
                <a:t>=</a:t>
              </a: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8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</a:rPr>
              <a:t>Morfología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matemática</a:t>
            </a:r>
            <a:r>
              <a:rPr lang="en-US" sz="2800" b="1" dirty="0" smtClean="0">
                <a:solidFill>
                  <a:srgbClr val="000000"/>
                </a:solidFill>
              </a:rPr>
              <a:t> con MATLAB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Visión Artificial Industrial. Univ. Valladolid.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73670" y="1607520"/>
            <a:ext cx="835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s-ES" dirty="0">
                <a:solidFill>
                  <a:srgbClr val="070000"/>
                </a:solidFill>
              </a:rPr>
              <a:t>La morfología hace referencia a un conjunto de operadores que permiten manipular e interpretar las formas de los objetos que aparecen en las imágenes. </a:t>
            </a:r>
            <a:endParaRPr lang="es-ES" dirty="0" smtClean="0">
              <a:solidFill>
                <a:srgbClr val="070000"/>
              </a:solidFill>
            </a:endParaRPr>
          </a:p>
          <a:p>
            <a:pPr>
              <a:buClrTx/>
              <a:buNone/>
            </a:pPr>
            <a:endParaRPr lang="es-ES" dirty="0" smtClean="0">
              <a:solidFill>
                <a:srgbClr val="070000"/>
              </a:solidFill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s-ES" dirty="0" smtClean="0">
                <a:solidFill>
                  <a:srgbClr val="070000"/>
                </a:solidFill>
              </a:rPr>
              <a:t>La </a:t>
            </a:r>
            <a:r>
              <a:rPr lang="es-ES" dirty="0">
                <a:solidFill>
                  <a:srgbClr val="070000"/>
                </a:solidFill>
              </a:rPr>
              <a:t>forma y la extensión de la operación morfológica viene definida por el elemento estructurador. Dependiendo de la elección del elemento estructurador la operación morfológica afectará a unas estructuras de la imagen u otras</a:t>
            </a:r>
            <a:r>
              <a:rPr lang="es-ES" dirty="0" smtClean="0">
                <a:solidFill>
                  <a:srgbClr val="070000"/>
                </a:solidFill>
              </a:rPr>
              <a:t>.</a:t>
            </a:r>
          </a:p>
          <a:p>
            <a:pPr>
              <a:buClrTx/>
              <a:buNone/>
            </a:pPr>
            <a:endParaRPr lang="es-ES" dirty="0">
              <a:solidFill>
                <a:srgbClr val="070000"/>
              </a:solidFill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s-ES" dirty="0">
                <a:solidFill>
                  <a:srgbClr val="070000"/>
                </a:solidFill>
              </a:rPr>
              <a:t>La morfología es frecuentemente utilizada para eliminar de las imágenes pequeñas regiones, tapar agujeros de poco tamaño o separar objetos con poco contacto.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5613" y="88900"/>
            <a:ext cx="7986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Clr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9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</a:rPr>
              <a:t>Conclusiones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717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462" y="849313"/>
            <a:ext cx="7968287" cy="2667000"/>
          </a:xfrm>
        </p:spPr>
        <p:txBody>
          <a:bodyPr/>
          <a:lstStyle/>
          <a:p>
            <a:pPr indent="33338"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Por citar algunos ejemplos, las operaciones de morfología matemática son muy utilizadas en imágenes binarias para:</a:t>
            </a:r>
          </a:p>
          <a:p>
            <a:pPr indent="33338" eaLnBrk="1" hangingPunct="1"/>
            <a:r>
              <a:rPr lang="es-ES" sz="2400" dirty="0" smtClean="0">
                <a:latin typeface="Arial" charset="0"/>
              </a:rPr>
              <a:t>La </a:t>
            </a:r>
            <a:r>
              <a:rPr lang="es-ES" sz="2400" b="1" dirty="0" smtClean="0">
                <a:latin typeface="Arial" charset="0"/>
              </a:rPr>
              <a:t>eliminación de regiones pequeñas </a:t>
            </a:r>
            <a:r>
              <a:rPr lang="es-ES" sz="2400" dirty="0" smtClean="0">
                <a:latin typeface="Arial" charset="0"/>
              </a:rPr>
              <a:t>que muchas veces son originadas por el ruido. </a:t>
            </a:r>
          </a:p>
          <a:p>
            <a:pPr indent="33338" eaLnBrk="1" hangingPunct="1"/>
            <a:r>
              <a:rPr lang="es-ES" sz="2400" dirty="0" smtClean="0">
                <a:latin typeface="Arial" charset="0"/>
              </a:rPr>
              <a:t>El </a:t>
            </a:r>
            <a:r>
              <a:rPr lang="es-ES" sz="2400" b="1" dirty="0" smtClean="0">
                <a:latin typeface="Arial" charset="0"/>
              </a:rPr>
              <a:t>relleno de pequeños agujeros </a:t>
            </a:r>
            <a:r>
              <a:rPr lang="es-ES" sz="2400" dirty="0" smtClean="0">
                <a:latin typeface="Arial" charset="0"/>
              </a:rPr>
              <a:t>en regiones. </a:t>
            </a:r>
          </a:p>
          <a:p>
            <a:pPr indent="33338" eaLnBrk="1" hangingPunct="1"/>
            <a:r>
              <a:rPr lang="es-ES" sz="2400" dirty="0" smtClean="0">
                <a:latin typeface="Arial" charset="0"/>
              </a:rPr>
              <a:t>La </a:t>
            </a:r>
            <a:r>
              <a:rPr lang="es-ES" sz="2400" b="1" dirty="0" smtClean="0">
                <a:latin typeface="Arial" charset="0"/>
              </a:rPr>
              <a:t>extracción de determinados rasgos </a:t>
            </a:r>
            <a:r>
              <a:rPr lang="es-ES" sz="2400" dirty="0" smtClean="0">
                <a:latin typeface="Arial" charset="0"/>
              </a:rPr>
              <a:t>de la imagen.</a:t>
            </a:r>
          </a:p>
          <a:p>
            <a:pPr indent="33338" eaLnBrk="1" hangingPunct="1"/>
            <a:r>
              <a:rPr lang="es-ES" sz="2400" dirty="0" smtClean="0">
                <a:latin typeface="Arial" charset="0"/>
              </a:rPr>
              <a:t>La </a:t>
            </a:r>
            <a:r>
              <a:rPr lang="es-ES" sz="2400" b="1" dirty="0" smtClean="0">
                <a:latin typeface="Arial" charset="0"/>
              </a:rPr>
              <a:t>descomposición de figuras</a:t>
            </a:r>
            <a:r>
              <a:rPr lang="es-ES" sz="2400" dirty="0" smtClean="0">
                <a:latin typeface="Arial" charset="0"/>
              </a:rPr>
              <a:t> con formas complejas </a:t>
            </a:r>
            <a:r>
              <a:rPr lang="es-ES" sz="2400" b="1" dirty="0" smtClean="0">
                <a:latin typeface="Arial" charset="0"/>
              </a:rPr>
              <a:t>en sus partes más significativas</a:t>
            </a:r>
            <a:r>
              <a:rPr lang="es-ES" sz="2400" dirty="0" smtClean="0">
                <a:latin typeface="Arial" charset="0"/>
              </a:rPr>
              <a:t>, eliminado aquellas no relevantes.</a:t>
            </a:r>
            <a:endParaRPr lang="en-US" sz="2000" dirty="0" smtClean="0">
              <a:solidFill>
                <a:srgbClr val="070000"/>
              </a:solidFill>
              <a:latin typeface="Arial" charset="0"/>
            </a:endParaRPr>
          </a:p>
          <a:p>
            <a:pPr indent="33338" eaLnBrk="1" hangingPunct="1">
              <a:buFontTx/>
              <a:buNone/>
            </a:pPr>
            <a:endParaRPr lang="en-US" sz="2000" dirty="0" smtClean="0">
              <a:solidFill>
                <a:srgbClr val="070000"/>
              </a:solidFill>
              <a:latin typeface="Arial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990600" y="6248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1. Introducción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819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849313"/>
            <a:ext cx="7848600" cy="2667000"/>
          </a:xfrm>
        </p:spPr>
        <p:txBody>
          <a:bodyPr/>
          <a:lstStyle/>
          <a:p>
            <a:pPr indent="33338"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Por ejemplo, una operación de morfología muy empleada es la </a:t>
            </a:r>
            <a:r>
              <a:rPr lang="es-ES" sz="2400" b="1" dirty="0" smtClean="0">
                <a:latin typeface="Arial" charset="0"/>
              </a:rPr>
              <a:t>dilatación</a:t>
            </a:r>
            <a:r>
              <a:rPr lang="es-ES" sz="2400" dirty="0" smtClean="0">
                <a:latin typeface="Arial" charset="0"/>
              </a:rPr>
              <a:t>. Resulta muy útil para rellenar agujeros o cuando interesa unir regiones próximas que en la imagen se han podido separar por una deficiente binarización. 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990600" y="6248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1. Introducción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  <p:pic>
        <p:nvPicPr>
          <p:cNvPr id="8198" name="Picture 8" descr="lagartijaMalBinariz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429000"/>
            <a:ext cx="2400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736975" y="3960813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cuación" r:id="rId4" imgW="164814" imgH="177492" progId="Equation.3">
                  <p:embed/>
                </p:oleObj>
              </mc:Choice>
              <mc:Fallback>
                <p:oleObj name="Ecuación" r:id="rId4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3960813"/>
                        <a:ext cx="296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6" descr="elemEstru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3960813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5" descr="lagartijaMalBinarizadaDilat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429000"/>
            <a:ext cx="23336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1479550" y="2700338"/>
            <a:ext cx="1238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4875213" y="3960813"/>
            <a:ext cx="420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92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849313"/>
            <a:ext cx="7848600" cy="2667000"/>
          </a:xfrm>
        </p:spPr>
        <p:txBody>
          <a:bodyPr/>
          <a:lstStyle/>
          <a:p>
            <a:pPr indent="33338" eaLnBrk="1" hangingPunct="1">
              <a:buFontTx/>
              <a:buNone/>
            </a:pPr>
            <a:r>
              <a:rPr lang="es-ES" sz="2400" dirty="0" smtClean="0">
                <a:latin typeface="Arial" charset="0"/>
              </a:rPr>
              <a:t>La </a:t>
            </a:r>
            <a:r>
              <a:rPr lang="es-ES" sz="2400" b="1" dirty="0" smtClean="0">
                <a:latin typeface="Arial" charset="0"/>
              </a:rPr>
              <a:t>erosión</a:t>
            </a:r>
            <a:r>
              <a:rPr lang="es-ES" sz="2400" dirty="0" smtClean="0">
                <a:latin typeface="Arial" charset="0"/>
              </a:rPr>
              <a:t> es otra de las operaciones básicas de morfología. Se emplea para separar regiones débilmente unidas o para eliminar pequeños detalles. Tras la erosión quedan únicamente las formas de mayor tamaño. 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990600" y="6248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buClrTx/>
              <a:buFontTx/>
              <a:buNone/>
            </a:pPr>
            <a:r>
              <a:rPr lang="es-ES_tradnl" sz="2800" b="1" dirty="0" smtClean="0">
                <a:solidFill>
                  <a:srgbClr val="070000"/>
                </a:solidFill>
              </a:rPr>
              <a:t>1. Introducción</a:t>
            </a:r>
            <a:endParaRPr lang="es-ES_tradnl" sz="2800" b="1" dirty="0">
              <a:solidFill>
                <a:srgbClr val="070000"/>
              </a:solidFill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479550" y="2700338"/>
            <a:ext cx="1236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479550" y="2700338"/>
            <a:ext cx="1238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pic>
        <p:nvPicPr>
          <p:cNvPr id="9226" name="Picture 15" descr="lagartijaBi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732213"/>
            <a:ext cx="2343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4" descr="elemEstru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4111625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3" descr="lagartijaEros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732213"/>
            <a:ext cx="2352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1547813" y="2709863"/>
            <a:ext cx="24209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1547813" y="2709863"/>
            <a:ext cx="708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9231" name="Rectangle 22"/>
          <p:cNvSpPr>
            <a:spLocks noChangeArrowheads="1"/>
          </p:cNvSpPr>
          <p:nvPr/>
        </p:nvSpPr>
        <p:spPr bwMode="auto">
          <a:xfrm>
            <a:off x="1547813" y="2709863"/>
            <a:ext cx="2416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3281363" y="4187825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0080"/>
                </a:solidFill>
              </a:rPr>
              <a:t>Θ</a:t>
            </a:r>
          </a:p>
        </p:txBody>
      </p:sp>
      <p:sp>
        <p:nvSpPr>
          <p:cNvPr id="9233" name="Rectangle 38"/>
          <p:cNvSpPr>
            <a:spLocks noChangeArrowheads="1"/>
          </p:cNvSpPr>
          <p:nvPr/>
        </p:nvSpPr>
        <p:spPr bwMode="auto">
          <a:xfrm>
            <a:off x="4875213" y="4187825"/>
            <a:ext cx="420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1. </a:t>
            </a:r>
            <a:r>
              <a:rPr lang="en-US" sz="2800" dirty="0" err="1" smtClean="0">
                <a:latin typeface="Arial" charset="0"/>
              </a:rPr>
              <a:t>Operaciones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básicas</a:t>
            </a:r>
            <a:r>
              <a:rPr lang="en-US" sz="2800" dirty="0" smtClean="0">
                <a:latin typeface="Arial" charset="0"/>
              </a:rPr>
              <a:t> de la </a:t>
            </a:r>
            <a:r>
              <a:rPr lang="en-US" sz="2800" dirty="0" err="1" smtClean="0">
                <a:latin typeface="Arial" charset="0"/>
              </a:rPr>
              <a:t>Teoría</a:t>
            </a:r>
            <a:r>
              <a:rPr lang="en-US" sz="2800" dirty="0" smtClean="0">
                <a:latin typeface="Arial" charset="0"/>
              </a:rPr>
              <a:t> de </a:t>
            </a:r>
            <a:r>
              <a:rPr lang="en-US" sz="2800" dirty="0" err="1" smtClean="0">
                <a:latin typeface="Arial" charset="0"/>
              </a:rPr>
              <a:t>Conjuntos</a:t>
            </a:r>
            <a:endParaRPr lang="en-US" sz="2800" dirty="0" smtClean="0">
              <a:solidFill>
                <a:srgbClr val="783C00"/>
              </a:solidFill>
              <a:latin typeface="Arial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i="1" dirty="0" smtClean="0">
                <a:latin typeface="Arial" charset="0"/>
              </a:rPr>
              <a:t>	</a:t>
            </a:r>
            <a:r>
              <a:rPr lang="es-ES" sz="2400" i="1" dirty="0" smtClean="0">
                <a:latin typeface="Arial" charset="0"/>
              </a:rPr>
              <a:t>	</a:t>
            </a:r>
            <a:r>
              <a:rPr lang="es-ES_tradnl" sz="2400" dirty="0" smtClean="0">
                <a:latin typeface="Arial" charset="0"/>
              </a:rPr>
              <a:t>El conjunto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2000" dirty="0" smtClean="0">
                <a:solidFill>
                  <a:schemeClr val="tx1"/>
                </a:solidFill>
                <a:latin typeface="Arial" charset="0"/>
              </a:rPr>
              <a:t>coordenadas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 de los píxeles)</a:t>
            </a:r>
          </a:p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s-ES_tradnl" sz="2400" i="1" dirty="0" smtClean="0">
                <a:latin typeface="Arial" charset="0"/>
              </a:rPr>
              <a:t>	</a:t>
            </a:r>
            <a:r>
              <a:rPr lang="es-ES" sz="2400" i="1" dirty="0" smtClean="0">
                <a:latin typeface="Arial" charset="0"/>
              </a:rPr>
              <a:t>	</a:t>
            </a:r>
            <a:r>
              <a:rPr lang="es-ES_tradnl" sz="2400" dirty="0" smtClean="0">
                <a:latin typeface="Arial" charset="0"/>
              </a:rPr>
              <a:t>Complemento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(la imagen inversa)</a:t>
            </a:r>
          </a:p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U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z="2400" i="1" dirty="0" smtClean="0">
                <a:latin typeface="Arial" charset="0"/>
              </a:rPr>
              <a:t>	</a:t>
            </a:r>
            <a:r>
              <a:rPr lang="es-ES_tradnl" sz="2400" dirty="0" smtClean="0">
                <a:latin typeface="Arial" charset="0"/>
              </a:rPr>
              <a:t>Unión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(operador OR entre imágenes)</a:t>
            </a:r>
            <a:endParaRPr lang="es-ES_tradnl" sz="2000" i="1" dirty="0" smtClean="0">
              <a:solidFill>
                <a:schemeClr val="tx1"/>
              </a:solidFill>
              <a:latin typeface="Arial" charset="0"/>
            </a:endParaRPr>
          </a:p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1400" i="1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∩</a:t>
            </a:r>
            <a:r>
              <a:rPr lang="es-ES_tradnl" sz="1400" i="1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B</a:t>
            </a:r>
            <a:r>
              <a:rPr lang="es-ES_tradnl" sz="2400" i="1" dirty="0" smtClean="0">
                <a:latin typeface="Arial" charset="0"/>
              </a:rPr>
              <a:t>	</a:t>
            </a:r>
            <a:r>
              <a:rPr lang="es-ES_tradnl" sz="2400" dirty="0" smtClean="0">
                <a:latin typeface="Arial" charset="0"/>
              </a:rPr>
              <a:t>Intersección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(operador</a:t>
            </a:r>
            <a:r>
              <a:rPr lang="es-ES" sz="20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_tradnl" sz="2000" dirty="0" smtClean="0">
                <a:solidFill>
                  <a:schemeClr val="tx1"/>
                </a:solidFill>
                <a:latin typeface="Arial" charset="0"/>
              </a:rPr>
              <a:t>AND entre imágenes)</a:t>
            </a:r>
            <a:endParaRPr lang="es-ES_tradnl" sz="2000" i="1" dirty="0" smtClean="0">
              <a:solidFill>
                <a:schemeClr val="tx1"/>
              </a:solidFill>
              <a:latin typeface="Arial" charset="0"/>
            </a:endParaRPr>
          </a:p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latin typeface="Arial" charset="0"/>
              </a:rPr>
              <a:t>	</a:t>
            </a:r>
            <a:endParaRPr lang="es-ES_tradnl" sz="2000" dirty="0" smtClean="0">
              <a:solidFill>
                <a:srgbClr val="783C00"/>
              </a:solidFill>
              <a:latin typeface="Arial" charset="0"/>
            </a:endParaRPr>
          </a:p>
          <a:p>
            <a:pPr marL="0" indent="0" eaLnBrk="1" hangingPunct="1">
              <a:spcBef>
                <a:spcPct val="150000"/>
              </a:spcBef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dirty="0" smtClean="0">
                <a:latin typeface="Arial" charset="0"/>
              </a:rPr>
              <a:t>	</a:t>
            </a:r>
            <a:r>
              <a:rPr lang="es-ES_tradnl" sz="2400" b="1" dirty="0" err="1" smtClean="0">
                <a:latin typeface="Arial" charset="0"/>
              </a:rPr>
              <a:t>Trasla</a:t>
            </a:r>
            <a:r>
              <a:rPr lang="es-ES" sz="2400" b="1" dirty="0" err="1" smtClean="0">
                <a:latin typeface="Arial" charset="0"/>
              </a:rPr>
              <a:t>ción</a:t>
            </a:r>
            <a:r>
              <a:rPr lang="es-ES_tradnl" dirty="0" smtClean="0">
                <a:latin typeface="Arial" charset="0"/>
              </a:rPr>
              <a:t>: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desplaza las regiones mediante un vector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t</a:t>
            </a:r>
          </a:p>
          <a:p>
            <a:pPr marL="0" indent="0" algn="ctr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i="1" baseline="-25000" dirty="0" smtClean="0">
                <a:solidFill>
                  <a:srgbClr val="00008C"/>
                </a:solidFill>
                <a:latin typeface="Arial" charset="0"/>
              </a:rPr>
              <a:t>t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= {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|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c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=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+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t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" sz="2400" dirty="0" smtClean="0">
                <a:solidFill>
                  <a:srgbClr val="00008C"/>
                </a:solidFill>
                <a:latin typeface="Arial" charset="0"/>
              </a:rPr>
              <a:t>para algún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  <a:sym typeface="Symbol" pitchFamily="18" charset="2"/>
              </a:rPr>
              <a:t>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 </a:t>
            </a:r>
            <a:r>
              <a:rPr lang="es-ES_tradnl" sz="2400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sz="2400" dirty="0" smtClean="0">
                <a:solidFill>
                  <a:srgbClr val="00008C"/>
                </a:solidFill>
                <a:latin typeface="Arial" charset="0"/>
              </a:rPr>
              <a:t>} </a:t>
            </a:r>
          </a:p>
          <a:p>
            <a:pPr marL="0" indent="0" eaLnBrk="1" hangingPunct="1">
              <a:spcBef>
                <a:spcPct val="150000"/>
              </a:spcBef>
              <a:buFontTx/>
              <a:buNone/>
              <a:tabLst>
                <a:tab pos="673100" algn="ctr"/>
                <a:tab pos="2578100" algn="l"/>
              </a:tabLst>
            </a:pPr>
            <a:r>
              <a:rPr lang="es-ES" sz="2400" b="1" dirty="0" smtClean="0">
                <a:latin typeface="Arial" charset="0"/>
              </a:rPr>
              <a:t>Reflexión</a:t>
            </a:r>
            <a:r>
              <a:rPr lang="es-ES" sz="2400" dirty="0" smtClean="0">
                <a:latin typeface="Arial" charset="0"/>
              </a:rPr>
              <a:t>: </a:t>
            </a:r>
            <a:r>
              <a:rPr lang="es-ES" sz="2400" dirty="0" smtClean="0">
                <a:solidFill>
                  <a:schemeClr val="tx1"/>
                </a:solidFill>
                <a:latin typeface="Arial" charset="0"/>
              </a:rPr>
              <a:t>Se define como una rotación de A de 180º 			respecto al origen</a:t>
            </a:r>
            <a:r>
              <a:rPr lang="es-ES" sz="2400" dirty="0" smtClean="0">
                <a:latin typeface="Arial" charset="0"/>
              </a:rPr>
              <a:t> </a:t>
            </a:r>
            <a:endParaRPr lang="es-ES_tradnl" sz="2000" dirty="0" smtClean="0">
              <a:solidFill>
                <a:srgbClr val="00008C"/>
              </a:solidFill>
              <a:latin typeface="Arial" charset="0"/>
            </a:endParaRPr>
          </a:p>
          <a:p>
            <a:pPr marL="0" indent="0" algn="ctr" eaLnBrk="1" hangingPunct="1">
              <a:buFontTx/>
              <a:buNone/>
              <a:tabLst>
                <a:tab pos="673100" algn="ctr"/>
                <a:tab pos="2578100" algn="l"/>
              </a:tabLst>
            </a:pPr>
            <a:endParaRPr lang="es-ES_tradnl" sz="2400" dirty="0" smtClean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473075" y="3808413"/>
            <a:ext cx="8077200" cy="0"/>
          </a:xfrm>
          <a:prstGeom prst="line">
            <a:avLst/>
          </a:prstGeom>
          <a:noFill/>
          <a:ln w="28575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400" dirty="0" smtClean="0"/>
              <a:t>Visión Artificial Industrial. Univ. Valladolid.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673100" algn="ctr"/>
                <a:tab pos="2578100" algn="l"/>
              </a:tabLst>
            </a:pPr>
            <a:r>
              <a:rPr lang="es-ES_tradnl" i="1" dirty="0" smtClean="0">
                <a:solidFill>
                  <a:srgbClr val="00008C"/>
                </a:solidFill>
                <a:latin typeface="Arial" charset="0"/>
              </a:rPr>
              <a:t>A</a:t>
            </a:r>
            <a:r>
              <a:rPr lang="es-ES_tradnl" dirty="0" smtClean="0">
                <a:solidFill>
                  <a:srgbClr val="00008C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s-ES_tradnl" i="1" dirty="0" smtClean="0">
                <a:latin typeface="Arial" charset="0"/>
              </a:rPr>
              <a:t>	         </a:t>
            </a:r>
            <a:r>
              <a:rPr lang="es-ES_tradnl" dirty="0" smtClean="0">
                <a:latin typeface="Arial" charset="0"/>
              </a:rPr>
              <a:t>Complemento </a:t>
            </a:r>
            <a:r>
              <a:rPr lang="es-ES_tradnl" sz="2400" dirty="0" smtClean="0">
                <a:solidFill>
                  <a:schemeClr val="tx1"/>
                </a:solidFill>
                <a:latin typeface="Arial" charset="0"/>
              </a:rPr>
              <a:t>(la imagen inversa)</a:t>
            </a:r>
          </a:p>
        </p:txBody>
      </p:sp>
      <p:pic>
        <p:nvPicPr>
          <p:cNvPr id="11269" name="Picture 5" descr="comple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987550"/>
            <a:ext cx="6167437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0"/>
            <a:ext cx="899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Tx/>
              <a:buNone/>
            </a:pPr>
            <a:r>
              <a:rPr lang="en-US" sz="2800" kern="0" smtClean="0">
                <a:latin typeface="Arial" charset="0"/>
              </a:rPr>
              <a:t>1. Operaciones básicas de la Teoría de Conjuntos</a:t>
            </a:r>
            <a:endParaRPr lang="en-US" sz="2800" kern="0" dirty="0" smtClean="0">
              <a:solidFill>
                <a:srgbClr val="783C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18426</TotalTime>
  <Words>1706</Words>
  <Application>Microsoft Office PowerPoint</Application>
  <PresentationFormat>Presentación en pantalla (4:3)</PresentationFormat>
  <Paragraphs>290</Paragraphs>
  <Slides>45</Slides>
  <Notes>0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48" baseType="lpstr">
      <vt:lpstr>Blueprint</vt:lpstr>
      <vt:lpstr>Ecuación</vt:lpstr>
      <vt:lpstr>Equation</vt:lpstr>
      <vt:lpstr>5. Morfología</vt:lpstr>
      <vt:lpstr>Morfología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Operaciones básicas de la Teoría de Conjuntos</vt:lpstr>
      <vt:lpstr>Presentación de PowerPoint</vt:lpstr>
      <vt:lpstr>1. Operaciones básicas de la Teoría de Conjuntos</vt:lpstr>
      <vt:lpstr>1. Operaciones básicas de la Teoría de Conjuntos</vt:lpstr>
      <vt:lpstr>1. Operaciones básicas de la Teoría de Conjuntos</vt:lpstr>
      <vt:lpstr>1. Operaciones básicas de la Teoría de Conjuntos</vt:lpstr>
      <vt:lpstr>Presentación de PowerPoint</vt:lpstr>
      <vt:lpstr>2. Dilatación</vt:lpstr>
      <vt:lpstr>2. Dilatación</vt:lpstr>
      <vt:lpstr>2. Dilatación </vt:lpstr>
      <vt:lpstr>2. Dilatación</vt:lpstr>
      <vt:lpstr>2. Dilatación</vt:lpstr>
      <vt:lpstr>2. Dilatación. Propiedades.</vt:lpstr>
      <vt:lpstr>Presentación de PowerPoint</vt:lpstr>
      <vt:lpstr>3. Erosión</vt:lpstr>
      <vt:lpstr>3. Erosión</vt:lpstr>
      <vt:lpstr>3. Erosión </vt:lpstr>
      <vt:lpstr>3. Erosión. Propiedades.</vt:lpstr>
      <vt:lpstr>4. Dualidad entre Dilatación y Erosión</vt:lpstr>
      <vt:lpstr>4. Dualidad entre Dilatación y Erosión</vt:lpstr>
      <vt:lpstr>5. Elementos estructuradores típicos</vt:lpstr>
      <vt:lpstr>Ejemplo:  Erosión de objetos en contacto</vt:lpstr>
      <vt:lpstr>Las operaciones de erosión y dilatación pueden utilizarse combinadamente para llevar a cabo operaciones de filtrado. La dilatación seguida de erosión se utiliza para rellenar agujeros espurios, por eso se la llama cierre, y la erosión seguida de dilatación se emplea para eliminar píxeles aíslados y desconectar regiones débilmente unidas, por eso se la llama apertura.</vt:lpstr>
      <vt:lpstr>6.1 Apertura ○</vt:lpstr>
      <vt:lpstr>Presentación de PowerPoint</vt:lpstr>
      <vt:lpstr>Presentación de PowerPoint</vt:lpstr>
      <vt:lpstr>Ej. Apertura: Extracción código de barras</vt:lpstr>
      <vt:lpstr>Ej. Apertura: Extracción dientes piñones</vt:lpstr>
      <vt:lpstr>6.2 Cierre ●</vt:lpstr>
      <vt:lpstr>Presentación de PowerPoint</vt:lpstr>
      <vt:lpstr>En elementos estructuradores de gran tamaño esto permite ahorrar muchas operaciones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Valladolid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Morfología Matemática</dc:title>
  <dc:creator>Félix Miguel Trespaderne</dc:creator>
  <cp:lastModifiedBy>Eusebio</cp:lastModifiedBy>
  <cp:revision>397</cp:revision>
  <dcterms:created xsi:type="dcterms:W3CDTF">2002-03-30T04:23:14Z</dcterms:created>
  <dcterms:modified xsi:type="dcterms:W3CDTF">2013-05-06T09:56:03Z</dcterms:modified>
</cp:coreProperties>
</file>