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6/15/2021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52642-B03C-44DA-83CB-4E9C1DE5A43C}"/>
              </a:ext>
            </a:extLst>
          </p:cNvPr>
          <p:cNvSpPr>
            <a:spLocks noGrp="1"/>
          </p:cNvSpPr>
          <p:nvPr>
            <p:ph type="ctrTitle"/>
          </p:nvPr>
        </p:nvSpPr>
        <p:spPr/>
        <p:txBody>
          <a:bodyPr/>
          <a:lstStyle/>
          <a:p>
            <a:r>
              <a:rPr lang="es-MX" sz="1800" dirty="0">
                <a:solidFill>
                  <a:srgbClr val="000000"/>
                </a:solidFill>
                <a:effectLst/>
                <a:latin typeface="Arial" panose="020B0604020202020204" pitchFamily="34" charset="0"/>
                <a:ea typeface="Times New Roman" panose="02020603050405020304" pitchFamily="18" charset="0"/>
              </a:rPr>
              <a:t>"LED </a:t>
            </a:r>
            <a:r>
              <a:rPr lang="es-MX" sz="1800" dirty="0" err="1">
                <a:solidFill>
                  <a:srgbClr val="000000"/>
                </a:solidFill>
                <a:effectLst/>
                <a:latin typeface="Arial" panose="020B0604020202020204" pitchFamily="34" charset="0"/>
                <a:ea typeface="Times New Roman" panose="02020603050405020304" pitchFamily="18" charset="0"/>
              </a:rPr>
              <a:t>Switcher</a:t>
            </a:r>
            <a:r>
              <a:rPr lang="es-MX" sz="1800" dirty="0">
                <a:solidFill>
                  <a:srgbClr val="000000"/>
                </a:solidFill>
                <a:effectLst/>
                <a:latin typeface="Arial" panose="020B0604020202020204" pitchFamily="34" charset="0"/>
                <a:ea typeface="Times New Roman" panose="02020603050405020304" pitchFamily="18" charset="0"/>
              </a:rPr>
              <a:t> + Low </a:t>
            </a:r>
            <a:r>
              <a:rPr lang="es-MX" sz="1800" dirty="0" err="1">
                <a:solidFill>
                  <a:srgbClr val="000000"/>
                </a:solidFill>
                <a:effectLst/>
                <a:latin typeface="Arial" panose="020B0604020202020204" pitchFamily="34" charset="0"/>
                <a:ea typeface="Times New Roman" panose="02020603050405020304" pitchFamily="18" charset="0"/>
              </a:rPr>
              <a:t>Voltage</a:t>
            </a:r>
            <a:r>
              <a:rPr lang="es-MX" sz="1800" dirty="0">
                <a:solidFill>
                  <a:srgbClr val="000000"/>
                </a:solidFill>
                <a:effectLst/>
                <a:latin typeface="Arial" panose="020B0604020202020204" pitchFamily="34" charset="0"/>
                <a:ea typeface="Times New Roman" panose="02020603050405020304" pitchFamily="18" charset="0"/>
              </a:rPr>
              <a:t>" o controlador de LED de bajo voltaje</a:t>
            </a:r>
            <a:endParaRPr lang="es-MX" dirty="0"/>
          </a:p>
        </p:txBody>
      </p:sp>
      <p:sp>
        <p:nvSpPr>
          <p:cNvPr id="3" name="Subtítulo 2">
            <a:extLst>
              <a:ext uri="{FF2B5EF4-FFF2-40B4-BE49-F238E27FC236}">
                <a16:creationId xmlns:a16="http://schemas.microsoft.com/office/drawing/2014/main" id="{89A8060E-2359-48FA-A8C1-7986A94FA90A}"/>
              </a:ext>
            </a:extLst>
          </p:cNvPr>
          <p:cNvSpPr>
            <a:spLocks noGrp="1"/>
          </p:cNvSpPr>
          <p:nvPr>
            <p:ph type="subTitle" idx="1"/>
          </p:nvPr>
        </p:nvSpPr>
        <p:spPr/>
        <p:txBody>
          <a:bodyPr>
            <a:normAutofit lnSpcReduction="10000"/>
          </a:bodyPr>
          <a:lstStyle/>
          <a:p>
            <a:r>
              <a:rPr lang="es-MX" dirty="0"/>
              <a:t>Juan Manuel Pantoja Cisneros</a:t>
            </a:r>
          </a:p>
          <a:p>
            <a:r>
              <a:rPr lang="es-MX" dirty="0"/>
              <a:t>146540</a:t>
            </a:r>
          </a:p>
          <a:p>
            <a:r>
              <a:rPr lang="es-MX" dirty="0"/>
              <a:t>Informática Industrial</a:t>
            </a:r>
          </a:p>
        </p:txBody>
      </p:sp>
    </p:spTree>
    <p:extLst>
      <p:ext uri="{BB962C8B-B14F-4D97-AF65-F5344CB8AC3E}">
        <p14:creationId xmlns:p14="http://schemas.microsoft.com/office/powerpoint/2010/main" val="245048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55BCF-FF63-4C4E-AE68-D2640E2EB97A}"/>
              </a:ext>
            </a:extLst>
          </p:cNvPr>
          <p:cNvSpPr>
            <a:spLocks noGrp="1"/>
          </p:cNvSpPr>
          <p:nvPr>
            <p:ph type="title"/>
          </p:nvPr>
        </p:nvSpPr>
        <p:spPr>
          <a:xfrm>
            <a:off x="693884" y="169562"/>
            <a:ext cx="6979125" cy="758090"/>
          </a:xfrm>
        </p:spPr>
        <p:txBody>
          <a:bodyPr/>
          <a:lstStyle/>
          <a:p>
            <a:r>
              <a:rPr lang="es-MX" dirty="0"/>
              <a:t>Definición </a:t>
            </a:r>
          </a:p>
        </p:txBody>
      </p:sp>
      <p:sp>
        <p:nvSpPr>
          <p:cNvPr id="3" name="Marcador de contenido 2">
            <a:extLst>
              <a:ext uri="{FF2B5EF4-FFF2-40B4-BE49-F238E27FC236}">
                <a16:creationId xmlns:a16="http://schemas.microsoft.com/office/drawing/2014/main" id="{6E529518-CE3A-48F9-AC5A-DA17B672ECB1}"/>
              </a:ext>
            </a:extLst>
          </p:cNvPr>
          <p:cNvSpPr>
            <a:spLocks noGrp="1"/>
          </p:cNvSpPr>
          <p:nvPr>
            <p:ph idx="1"/>
          </p:nvPr>
        </p:nvSpPr>
        <p:spPr>
          <a:xfrm>
            <a:off x="693883" y="1033670"/>
            <a:ext cx="11087299" cy="5512904"/>
          </a:xfrm>
        </p:spPr>
        <p:txBody>
          <a:bodyPr>
            <a:normAutofit/>
          </a:bodyPr>
          <a:lstStyle/>
          <a:p>
            <a:pPr indent="182880" algn="just">
              <a:lnSpc>
                <a:spcPct val="95000"/>
              </a:lnSpc>
              <a:spcAft>
                <a:spcPts val="600"/>
              </a:spcAft>
              <a:tabLst>
                <a:tab pos="182880" algn="l"/>
              </a:tabLst>
            </a:pPr>
            <a:r>
              <a:rPr lang="es-MX" sz="1800" spc="-5" dirty="0">
                <a:effectLst/>
                <a:latin typeface="Times New Roman" panose="02020603050405020304" pitchFamily="18" charset="0"/>
                <a:ea typeface="SimSun" panose="02010600030101010101" pitchFamily="2" charset="-122"/>
              </a:rPr>
              <a:t>PWM (Pulse-</a:t>
            </a:r>
            <a:r>
              <a:rPr lang="es-MX" sz="1800" spc="-5" dirty="0" err="1">
                <a:effectLst/>
                <a:latin typeface="Times New Roman" panose="02020603050405020304" pitchFamily="18" charset="0"/>
                <a:ea typeface="SimSun" panose="02010600030101010101" pitchFamily="2" charset="-122"/>
              </a:rPr>
              <a:t>Width</a:t>
            </a:r>
            <a:r>
              <a:rPr lang="es-MX" sz="1800" spc="-5" dirty="0">
                <a:effectLst/>
                <a:latin typeface="Times New Roman" panose="02020603050405020304" pitchFamily="18" charset="0"/>
                <a:ea typeface="SimSun" panose="02010600030101010101" pitchFamily="2" charset="-122"/>
              </a:rPr>
              <a:t> </a:t>
            </a:r>
            <a:r>
              <a:rPr lang="es-MX" sz="1800" spc="-5" dirty="0" err="1">
                <a:effectLst/>
                <a:latin typeface="Times New Roman" panose="02020603050405020304" pitchFamily="18" charset="0"/>
                <a:ea typeface="SimSun" panose="02010600030101010101" pitchFamily="2" charset="-122"/>
              </a:rPr>
              <a:t>modulation</a:t>
            </a:r>
            <a:r>
              <a:rPr lang="es-MX" sz="1800" spc="-5" dirty="0">
                <a:effectLst/>
                <a:latin typeface="Times New Roman" panose="02020603050405020304" pitchFamily="18" charset="0"/>
                <a:ea typeface="SimSun" panose="02010600030101010101" pitchFamily="2" charset="-122"/>
              </a:rPr>
              <a:t>): es una señal con modulación de ancho de pulso, que quiere decir que se puede modificar el ciclo de trabajo sin modificar el periodo de la señal, al modificar el ancho del pulso podemos modificar el voltaje promedio de una señal y asemejarla a una señal analógica.</a:t>
            </a:r>
          </a:p>
          <a:p>
            <a:pPr indent="182880" algn="just">
              <a:lnSpc>
                <a:spcPct val="95000"/>
              </a:lnSpc>
              <a:spcAft>
                <a:spcPts val="600"/>
              </a:spcAft>
              <a:tabLst>
                <a:tab pos="182880" algn="l"/>
              </a:tabLst>
            </a:pPr>
            <a:r>
              <a:rPr lang="es-MX" sz="1800" spc="-5" dirty="0">
                <a:effectLst/>
                <a:latin typeface="Times New Roman" panose="02020603050405020304" pitchFamily="18" charset="0"/>
                <a:ea typeface="SimSun" panose="02010600030101010101" pitchFamily="2" charset="-122"/>
              </a:rPr>
              <a:t>Como usar el PWM, como una señal analógica en cierto modo. Las aplicaciones del PWM son muchas y tienen que ver más con el control, por ejemplo:</a:t>
            </a:r>
          </a:p>
          <a:p>
            <a:pPr marL="342900" lvl="0" indent="-342900" algn="just">
              <a:lnSpc>
                <a:spcPct val="95000"/>
              </a:lnSpc>
              <a:spcAft>
                <a:spcPts val="600"/>
              </a:spcAft>
              <a:buFont typeface="Symbol" panose="05050102010706020507" pitchFamily="18" charset="2"/>
              <a:buChar char=""/>
              <a:tabLst>
                <a:tab pos="182880" algn="l"/>
              </a:tabLst>
            </a:pPr>
            <a:r>
              <a:rPr lang="es-MX" sz="1800" spc="-5" dirty="0">
                <a:effectLst/>
                <a:latin typeface="Times New Roman" panose="02020603050405020304" pitchFamily="18" charset="0"/>
                <a:ea typeface="SimSun" panose="02010600030101010101" pitchFamily="2" charset="-122"/>
              </a:rPr>
              <a:t>Control de velocidad de motores DC.</a:t>
            </a:r>
          </a:p>
          <a:p>
            <a:pPr marL="342900" lvl="0" indent="-342900" algn="just">
              <a:lnSpc>
                <a:spcPct val="95000"/>
              </a:lnSpc>
              <a:spcAft>
                <a:spcPts val="600"/>
              </a:spcAft>
              <a:buFont typeface="Symbol" panose="05050102010706020507" pitchFamily="18" charset="2"/>
              <a:buChar char=""/>
              <a:tabLst>
                <a:tab pos="182880" algn="l"/>
              </a:tabLst>
            </a:pPr>
            <a:r>
              <a:rPr lang="es-MX" sz="1800" spc="-5" dirty="0">
                <a:effectLst/>
                <a:latin typeface="Times New Roman" panose="02020603050405020304" pitchFamily="18" charset="0"/>
                <a:ea typeface="SimSun" panose="02010600030101010101" pitchFamily="2" charset="-122"/>
              </a:rPr>
              <a:t>Control de iluminación.</a:t>
            </a:r>
          </a:p>
          <a:p>
            <a:pPr marL="342900" lvl="0" indent="-342900" algn="just">
              <a:lnSpc>
                <a:spcPct val="95000"/>
              </a:lnSpc>
              <a:spcAft>
                <a:spcPts val="600"/>
              </a:spcAft>
              <a:buFont typeface="Symbol" panose="05050102010706020507" pitchFamily="18" charset="2"/>
              <a:buChar char=""/>
              <a:tabLst>
                <a:tab pos="182880" algn="l"/>
              </a:tabLst>
            </a:pPr>
            <a:r>
              <a:rPr lang="es-MX" sz="1800" spc="-5" dirty="0">
                <a:effectLst/>
                <a:latin typeface="Times New Roman" panose="02020603050405020304" pitchFamily="18" charset="0"/>
                <a:ea typeface="SimSun" panose="02010600030101010101" pitchFamily="2" charset="-122"/>
              </a:rPr>
              <a:t>Control de temperatura.</a:t>
            </a:r>
          </a:p>
          <a:p>
            <a:r>
              <a:rPr lang="es-MX" sz="1800" dirty="0">
                <a:effectLst/>
                <a:latin typeface="Times New Roman" panose="02020603050405020304" pitchFamily="18" charset="0"/>
                <a:ea typeface="SimSun" panose="02010600030101010101" pitchFamily="2" charset="-122"/>
              </a:rPr>
              <a:t>Transmitir información</a:t>
            </a:r>
            <a:endParaRPr lang="es-MX" dirty="0"/>
          </a:p>
        </p:txBody>
      </p:sp>
    </p:spTree>
    <p:extLst>
      <p:ext uri="{BB962C8B-B14F-4D97-AF65-F5344CB8AC3E}">
        <p14:creationId xmlns:p14="http://schemas.microsoft.com/office/powerpoint/2010/main" val="174229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85A38-FEE2-4350-A651-AA73475BF8F2}"/>
              </a:ext>
            </a:extLst>
          </p:cNvPr>
          <p:cNvSpPr>
            <a:spLocks noGrp="1"/>
          </p:cNvSpPr>
          <p:nvPr>
            <p:ph type="title"/>
          </p:nvPr>
        </p:nvSpPr>
        <p:spPr/>
        <p:txBody>
          <a:bodyPr/>
          <a:lstStyle/>
          <a:p>
            <a:r>
              <a:rPr lang="es-MX" dirty="0"/>
              <a:t>Código </a:t>
            </a:r>
          </a:p>
        </p:txBody>
      </p:sp>
      <p:pic>
        <p:nvPicPr>
          <p:cNvPr id="6" name="Marcador de contenido 5">
            <a:extLst>
              <a:ext uri="{FF2B5EF4-FFF2-40B4-BE49-F238E27FC236}">
                <a16:creationId xmlns:a16="http://schemas.microsoft.com/office/drawing/2014/main" id="{2A8D0987-5AF0-42CC-B2F7-130C9F131CB0}"/>
              </a:ext>
            </a:extLst>
          </p:cNvPr>
          <p:cNvPicPr>
            <a:picLocks noGrp="1" noChangeAspect="1"/>
          </p:cNvPicPr>
          <p:nvPr>
            <p:ph idx="1"/>
          </p:nvPr>
        </p:nvPicPr>
        <p:blipFill rotWithShape="1">
          <a:blip r:embed="rId2"/>
          <a:srcRect t="9975" r="82774" b="29324"/>
          <a:stretch/>
        </p:blipFill>
        <p:spPr>
          <a:xfrm>
            <a:off x="6900674" y="356417"/>
            <a:ext cx="3161039" cy="6057815"/>
          </a:xfrm>
        </p:spPr>
      </p:pic>
      <p:sp>
        <p:nvSpPr>
          <p:cNvPr id="4" name="Marcador de texto 3">
            <a:extLst>
              <a:ext uri="{FF2B5EF4-FFF2-40B4-BE49-F238E27FC236}">
                <a16:creationId xmlns:a16="http://schemas.microsoft.com/office/drawing/2014/main" id="{B824DCE1-04C4-419A-A4C0-AD8631021C82}"/>
              </a:ext>
            </a:extLst>
          </p:cNvPr>
          <p:cNvSpPr>
            <a:spLocks noGrp="1"/>
          </p:cNvSpPr>
          <p:nvPr>
            <p:ph type="body" sz="half" idx="2"/>
          </p:nvPr>
        </p:nvSpPr>
        <p:spPr/>
        <p:txBody>
          <a:bodyPr/>
          <a:lstStyle/>
          <a:p>
            <a:r>
              <a:rPr lang="es-MX" dirty="0"/>
              <a:t>El código se realizo en ID Arduino para poder programar la luminosidad del led y después cargarse en tinkercad para la simulación </a:t>
            </a:r>
          </a:p>
        </p:txBody>
      </p:sp>
    </p:spTree>
    <p:extLst>
      <p:ext uri="{BB962C8B-B14F-4D97-AF65-F5344CB8AC3E}">
        <p14:creationId xmlns:p14="http://schemas.microsoft.com/office/powerpoint/2010/main" val="299376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97B71-4198-4329-BE94-0ED3EB4E1092}"/>
              </a:ext>
            </a:extLst>
          </p:cNvPr>
          <p:cNvSpPr>
            <a:spLocks noGrp="1"/>
          </p:cNvSpPr>
          <p:nvPr>
            <p:ph type="title"/>
          </p:nvPr>
        </p:nvSpPr>
        <p:spPr/>
        <p:txBody>
          <a:bodyPr/>
          <a:lstStyle/>
          <a:p>
            <a:r>
              <a:rPr lang="es-MX" dirty="0"/>
              <a:t>Simulación del circuito</a:t>
            </a:r>
          </a:p>
        </p:txBody>
      </p:sp>
      <p:pic>
        <p:nvPicPr>
          <p:cNvPr id="6" name="Marcador de contenido 5">
            <a:extLst>
              <a:ext uri="{FF2B5EF4-FFF2-40B4-BE49-F238E27FC236}">
                <a16:creationId xmlns:a16="http://schemas.microsoft.com/office/drawing/2014/main" id="{DC3A57A7-BED1-4557-A8A0-07023CF57B88}"/>
              </a:ext>
            </a:extLst>
          </p:cNvPr>
          <p:cNvPicPr>
            <a:picLocks noGrp="1" noChangeAspect="1"/>
          </p:cNvPicPr>
          <p:nvPr>
            <p:ph idx="1"/>
          </p:nvPr>
        </p:nvPicPr>
        <p:blipFill rotWithShape="1">
          <a:blip r:embed="rId2"/>
          <a:srcRect l="24817" t="3877" r="25139"/>
          <a:stretch/>
        </p:blipFill>
        <p:spPr>
          <a:xfrm>
            <a:off x="6440557" y="1152939"/>
            <a:ext cx="5234608" cy="3631096"/>
          </a:xfrm>
        </p:spPr>
      </p:pic>
      <p:sp>
        <p:nvSpPr>
          <p:cNvPr id="4" name="Marcador de texto 3">
            <a:extLst>
              <a:ext uri="{FF2B5EF4-FFF2-40B4-BE49-F238E27FC236}">
                <a16:creationId xmlns:a16="http://schemas.microsoft.com/office/drawing/2014/main" id="{556FEE76-31DF-48AF-B854-881C420E5983}"/>
              </a:ext>
            </a:extLst>
          </p:cNvPr>
          <p:cNvSpPr>
            <a:spLocks noGrp="1"/>
          </p:cNvSpPr>
          <p:nvPr>
            <p:ph type="body" sz="half" idx="2"/>
          </p:nvPr>
        </p:nvSpPr>
        <p:spPr/>
        <p:txBody>
          <a:bodyPr/>
          <a:lstStyle/>
          <a:p>
            <a:r>
              <a:rPr lang="es-MX" dirty="0"/>
              <a:t>La simulación del circuito se realizo en el programa tinkercard para poder ver la realización de la practica.</a:t>
            </a:r>
          </a:p>
        </p:txBody>
      </p:sp>
    </p:spTree>
    <p:extLst>
      <p:ext uri="{BB962C8B-B14F-4D97-AF65-F5344CB8AC3E}">
        <p14:creationId xmlns:p14="http://schemas.microsoft.com/office/powerpoint/2010/main" val="3288904692"/>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17</TotalTime>
  <Words>170</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Gill Sans MT</vt:lpstr>
      <vt:lpstr>Symbol</vt:lpstr>
      <vt:lpstr>Times New Roman</vt:lpstr>
      <vt:lpstr>Paquete</vt:lpstr>
      <vt:lpstr>"LED Switcher + Low Voltage" o controlador de LED de bajo voltaje</vt:lpstr>
      <vt:lpstr>Definición </vt:lpstr>
      <vt:lpstr>Código </vt:lpstr>
      <vt:lpstr>Simulación del circuito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Switcher + Low Voltage" o controlador de LED de bajo voltaje</dc:title>
  <dc:creator>juan manuel pantoja cisneros</dc:creator>
  <cp:lastModifiedBy>juan manuel pantoja cisneros</cp:lastModifiedBy>
  <cp:revision>2</cp:revision>
  <dcterms:created xsi:type="dcterms:W3CDTF">2021-06-15T20:04:06Z</dcterms:created>
  <dcterms:modified xsi:type="dcterms:W3CDTF">2021-06-15T20:21:27Z</dcterms:modified>
</cp:coreProperties>
</file>