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r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ra-bold.fntdata"/><Relationship Id="rId14" Type="http://schemas.openxmlformats.org/officeDocument/2006/relationships/font" Target="fonts/Sor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2fefc93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2fefc93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11f5b0a17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11f5b0a17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11f5b0a17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11f5b0a17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1f5b0a17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1f5b0a17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2fefc93e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02fefc93e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11fa22f84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11fa22f84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1f5b0a173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11f5b0a173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9.png"/><Relationship Id="rId6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1.png"/><Relationship Id="rId6" Type="http://schemas.openxmlformats.org/officeDocument/2006/relationships/hyperlink" Target="https://setosa.io/ev/image-kernels/" TargetMode="External"/><Relationship Id="rId7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https://adamharley.com/nn_vis/cnn/2d.html" TargetMode="External"/><Relationship Id="rId10" Type="http://schemas.openxmlformats.org/officeDocument/2006/relationships/image" Target="../media/image9.png"/><Relationship Id="rId9" Type="http://schemas.openxmlformats.org/officeDocument/2006/relationships/hyperlink" Target="https://microscope.openai.com/models" TargetMode="External"/><Relationship Id="rId5" Type="http://schemas.openxmlformats.org/officeDocument/2006/relationships/hyperlink" Target="https://adamharley.com/nn_vis/cnn/2d.html" TargetMode="External"/><Relationship Id="rId6" Type="http://schemas.openxmlformats.org/officeDocument/2006/relationships/image" Target="../media/image11.png"/><Relationship Id="rId7" Type="http://schemas.openxmlformats.org/officeDocument/2006/relationships/image" Target="../media/image14.png"/><Relationship Id="rId8" Type="http://schemas.openxmlformats.org/officeDocument/2006/relationships/hyperlink" Target="https://microscope.openai.com/model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98650" y="1537825"/>
            <a:ext cx="85467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Teoría:</a:t>
            </a:r>
            <a:endParaRPr sz="36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Clasificación de imágenes</a:t>
            </a:r>
            <a:endParaRPr sz="36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972200" y="3541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Redes Convolucionales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0100" y="1184950"/>
            <a:ext cx="5332375" cy="29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1545700" y="1193000"/>
            <a:ext cx="3226800" cy="2816700"/>
          </a:xfrm>
          <a:prstGeom prst="rect">
            <a:avLst/>
          </a:prstGeom>
          <a:noFill/>
          <a:ln cap="flat" cmpd="sng" w="9525">
            <a:solidFill>
              <a:srgbClr val="1155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4870000" y="1320900"/>
            <a:ext cx="845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155CC"/>
                </a:solidFill>
                <a:latin typeface="Sora"/>
                <a:ea typeface="Sora"/>
                <a:cs typeface="Sora"/>
                <a:sym typeface="Sora"/>
              </a:rPr>
              <a:t>Rostro</a:t>
            </a:r>
            <a:endParaRPr sz="1600">
              <a:solidFill>
                <a:srgbClr val="1155CC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2035575" y="1621650"/>
            <a:ext cx="923700" cy="851100"/>
          </a:xfrm>
          <a:prstGeom prst="rect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3167675" y="1621650"/>
            <a:ext cx="923700" cy="851100"/>
          </a:xfrm>
          <a:prstGeom prst="rect">
            <a:avLst/>
          </a:prstGeom>
          <a:noFill/>
          <a:ln cap="flat" cmpd="sng" w="9525">
            <a:solidFill>
              <a:srgbClr val="B45F0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3555475" y="1282950"/>
            <a:ext cx="45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B45F06"/>
                </a:solidFill>
                <a:latin typeface="Sora"/>
                <a:ea typeface="Sora"/>
                <a:cs typeface="Sora"/>
                <a:sym typeface="Sora"/>
              </a:rPr>
              <a:t>Ojo</a:t>
            </a:r>
            <a:endParaRPr sz="1600">
              <a:solidFill>
                <a:srgbClr val="B45F06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311775" y="1251650"/>
            <a:ext cx="459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B45F06"/>
                </a:solidFill>
                <a:latin typeface="Sora"/>
                <a:ea typeface="Sora"/>
                <a:cs typeface="Sora"/>
                <a:sym typeface="Sora"/>
              </a:rPr>
              <a:t>Ojo</a:t>
            </a:r>
            <a:endParaRPr sz="1600">
              <a:solidFill>
                <a:srgbClr val="B45F06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2728200" y="1835950"/>
            <a:ext cx="758400" cy="1121700"/>
          </a:xfrm>
          <a:prstGeom prst="rect">
            <a:avLst/>
          </a:prstGeom>
          <a:noFill/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505825" y="2539350"/>
            <a:ext cx="558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38761D"/>
                </a:solidFill>
                <a:latin typeface="Sora"/>
                <a:ea typeface="Sora"/>
                <a:cs typeface="Sora"/>
                <a:sym typeface="Sora"/>
              </a:rPr>
              <a:t>Nariz</a:t>
            </a:r>
            <a:endParaRPr sz="1600">
              <a:solidFill>
                <a:srgbClr val="38761D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2361525" y="1964400"/>
            <a:ext cx="271800" cy="224400"/>
          </a:xfrm>
          <a:prstGeom prst="rect">
            <a:avLst/>
          </a:prstGeom>
          <a:noFill/>
          <a:ln cap="flat" cmpd="sng" w="9525">
            <a:solidFill>
              <a:srgbClr val="99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 txBox="1"/>
          <p:nvPr/>
        </p:nvSpPr>
        <p:spPr>
          <a:xfrm>
            <a:off x="2196675" y="2159100"/>
            <a:ext cx="601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990000"/>
                </a:solidFill>
                <a:latin typeface="Sora"/>
                <a:ea typeface="Sora"/>
                <a:cs typeface="Sora"/>
                <a:sym typeface="Sora"/>
              </a:rPr>
              <a:t>Pupila</a:t>
            </a:r>
            <a:endParaRPr sz="1600">
              <a:solidFill>
                <a:srgbClr val="990000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168825" y="1251648"/>
            <a:ext cx="2375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El Reconocimiento de Imagen Humano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6205575" y="1901000"/>
            <a:ext cx="2706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Detectamos patrones de textura, cambios de contraste, formas, etc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6" name="Google Shape;76;p14"/>
          <p:cNvSpPr/>
          <p:nvPr/>
        </p:nvSpPr>
        <p:spPr>
          <a:xfrm rot="5400000">
            <a:off x="7204625" y="2486074"/>
            <a:ext cx="224400" cy="12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/>
        </p:nvSpPr>
        <p:spPr>
          <a:xfrm>
            <a:off x="6235500" y="2683850"/>
            <a:ext cx="2706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Patrones de subelementos como ceja, pupila, párpado, etc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8" name="Google Shape;78;p14"/>
          <p:cNvSpPr/>
          <p:nvPr/>
        </p:nvSpPr>
        <p:spPr>
          <a:xfrm rot="5400000">
            <a:off x="7204625" y="3247549"/>
            <a:ext cx="224400" cy="12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6271575" y="3494000"/>
            <a:ext cx="27063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Patrones de elementos como ojos, boca, nariz, etc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6380675" y="4304150"/>
            <a:ext cx="18723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Procesamiento en Cascada!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972200" y="3541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Redes Convolucionales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 txBox="1"/>
          <p:nvPr/>
        </p:nvSpPr>
        <p:spPr>
          <a:xfrm>
            <a:off x="515750" y="1397925"/>
            <a:ext cx="4066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¿Porque no usamos una Red Densa común?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68825" y="1922375"/>
            <a:ext cx="39135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Las redes consumen vectores, tendríamos un vector del mismo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tamaño que todos los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píxeles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de la imágen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En el vector plano,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cada pixel es independiente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, se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pierde la “estructura”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de la imágen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Sería muy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costoso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el procesamiento debido a la cantidad enorme, incluso para imágenes pequeñas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Hipersensibilidad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a cambios en la imágen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8599" y="1375225"/>
            <a:ext cx="3203151" cy="234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8550" y="4060313"/>
            <a:ext cx="765400" cy="50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77650" y="3915974"/>
            <a:ext cx="325900" cy="3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6"/>
          <p:cNvSpPr txBox="1"/>
          <p:nvPr/>
        </p:nvSpPr>
        <p:spPr>
          <a:xfrm>
            <a:off x="972200" y="3541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Redes Convolucionales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/>
        </p:nvSpPr>
        <p:spPr>
          <a:xfrm>
            <a:off x="663950" y="1226000"/>
            <a:ext cx="7194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Una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convolución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es el acto de “convolucionar” un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kernel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(o filtro) sobre una parte de imagen objetivo. El  kernel se desliza y se superpone a toda posición dentro de la imagen y se calcula el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punto producto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en cada caso para crear el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Mapa de Características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 b="1"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702100" y="1849225"/>
            <a:ext cx="244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Blur </a:t>
            </a: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Kernel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102" name="Google Shape;10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922" y="2188175"/>
            <a:ext cx="1749900" cy="12283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03" name="Google Shape;10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98974" y="1961970"/>
            <a:ext cx="5142201" cy="21247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04" name="Google Shape;104;p16"/>
          <p:cNvSpPr txBox="1"/>
          <p:nvPr/>
        </p:nvSpPr>
        <p:spPr>
          <a:xfrm>
            <a:off x="3848100" y="4323025"/>
            <a:ext cx="14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6"/>
              </a:rPr>
              <a:t>Playground</a:t>
            </a:r>
            <a:endParaRPr/>
          </a:p>
        </p:txBody>
      </p:sp>
      <p:pic>
        <p:nvPicPr>
          <p:cNvPr id="105" name="Google Shape;10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509350" y="4323025"/>
            <a:ext cx="369300" cy="36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6"/>
          <p:cNvSpPr/>
          <p:nvPr/>
        </p:nvSpPr>
        <p:spPr>
          <a:xfrm rot="10800000">
            <a:off x="7656700" y="3995675"/>
            <a:ext cx="465300" cy="6447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0B5394"/>
          </a:solidFill>
          <a:ln cap="flat" cmpd="sng" w="9525">
            <a:solidFill>
              <a:srgbClr val="07376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6241600" y="4323025"/>
            <a:ext cx="14151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Mapa de</a:t>
            </a:r>
            <a:endParaRPr b="1" sz="12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Características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46700" y="3745650"/>
            <a:ext cx="2255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Nota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Es común que los Kernel tengan dimensión 7x7 o 3x3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972200" y="3541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Redes Convolucionales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6419850" y="3716150"/>
            <a:ext cx="14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4"/>
              </a:rPr>
              <a:t>Playgroun</a:t>
            </a:r>
            <a:r>
              <a:rPr b="1" lang="es" sz="1200" u="sng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5"/>
              </a:rPr>
              <a:t>d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1100" y="3716150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5427" y="1123338"/>
            <a:ext cx="4596975" cy="27444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19" name="Google Shape;119;p17"/>
          <p:cNvSpPr txBox="1"/>
          <p:nvPr/>
        </p:nvSpPr>
        <p:spPr>
          <a:xfrm>
            <a:off x="5375525" y="1478625"/>
            <a:ext cx="369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¿</a:t>
            </a: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Cómo</a:t>
            </a: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se detectan los patrones complejos?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470700" y="1958075"/>
            <a:ext cx="3563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●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Se calculan varios mapas de características distintos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●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Se escala en profundidad: 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los mapas se vuelven inputs de siguientes capas de convolución  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●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Se baja la resolución (capas de maxpooling)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548725" y="3996100"/>
            <a:ext cx="5179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Nota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La red va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optimizando los Kernel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como si fuesen pesos a través del algoritmo de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backpropagation.</a:t>
            </a:r>
            <a:endParaRPr b="1"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En las primeras capas se usan pocos kernels, mientras que en las últimas aumenta la cantidad debido a la compresión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2" name="Google Shape;122;p17"/>
          <p:cNvSpPr txBox="1"/>
          <p:nvPr/>
        </p:nvSpPr>
        <p:spPr>
          <a:xfrm>
            <a:off x="6419850" y="4334800"/>
            <a:ext cx="1447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 u="sng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8"/>
              </a:rPr>
              <a:t>Playground</a:t>
            </a:r>
            <a:r>
              <a:rPr b="1" lang="es" sz="1200" u="sng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9"/>
              </a:rPr>
              <a:t>2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81100" y="4334800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54225" y="1847913"/>
            <a:ext cx="765400" cy="50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972200" y="3541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Resnet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074" y="1583125"/>
            <a:ext cx="3370602" cy="2015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3" name="Google Shape;133;p18"/>
          <p:cNvSpPr/>
          <p:nvPr/>
        </p:nvSpPr>
        <p:spPr>
          <a:xfrm>
            <a:off x="167975" y="1193000"/>
            <a:ext cx="3557700" cy="3547500"/>
          </a:xfrm>
          <a:prstGeom prst="rect">
            <a:avLst/>
          </a:prstGeom>
          <a:noFill/>
          <a:ln cap="flat" cmpd="sng" w="38100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8"/>
          <p:cNvSpPr txBox="1"/>
          <p:nvPr/>
        </p:nvSpPr>
        <p:spPr>
          <a:xfrm>
            <a:off x="223075" y="1149800"/>
            <a:ext cx="321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Desvanecimiento del Gradiente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223075" y="3632200"/>
            <a:ext cx="3557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En las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redes con muchas capas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el algoritmo de backpropagation propaga la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señal del error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hacia las capas iniciales. Pero con el paso de las capas, la señal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pierde fuerza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y entonces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las capas del inicio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cambian muy lentamente o directamente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quedan congeladas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.</a:t>
            </a:r>
            <a:endParaRPr/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03300" y="1563775"/>
            <a:ext cx="2290800" cy="2015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37" name="Google Shape;137;p18"/>
          <p:cNvSpPr txBox="1"/>
          <p:nvPr/>
        </p:nvSpPr>
        <p:spPr>
          <a:xfrm>
            <a:off x="4796450" y="3632200"/>
            <a:ext cx="2694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Saltar capas permite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solucionar el debilitamiento de la señal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y al mismo tiempo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crear una función de identidad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que mejora los resultados</a:t>
            </a: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3898688" y="2407600"/>
            <a:ext cx="6234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/>
        </p:nvSpPr>
        <p:spPr>
          <a:xfrm>
            <a:off x="4765825" y="1111100"/>
            <a:ext cx="119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Solución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7436925" y="1572650"/>
            <a:ext cx="1481700" cy="2016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7580775" y="1618650"/>
            <a:ext cx="119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La Revolución de la Profundidad</a:t>
            </a:r>
            <a:endParaRPr b="1" sz="900">
              <a:solidFill>
                <a:srgbClr val="666666"/>
              </a:solidFill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7622975" y="2174850"/>
            <a:ext cx="11940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Aprox </a:t>
            </a:r>
            <a:r>
              <a:rPr b="1"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20 capas</a:t>
            </a:r>
            <a:endParaRPr b="1" sz="900">
              <a:solidFill>
                <a:srgbClr val="666666"/>
              </a:solidFill>
            </a:endParaRPr>
          </a:p>
        </p:txBody>
      </p:sp>
      <p:sp>
        <p:nvSpPr>
          <p:cNvPr id="143" name="Google Shape;143;p18"/>
          <p:cNvSpPr/>
          <p:nvPr/>
        </p:nvSpPr>
        <p:spPr>
          <a:xfrm rot="5400000">
            <a:off x="8010975" y="2632500"/>
            <a:ext cx="3336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8"/>
          <p:cNvSpPr txBox="1"/>
          <p:nvPr/>
        </p:nvSpPr>
        <p:spPr>
          <a:xfrm>
            <a:off x="7747725" y="2935975"/>
            <a:ext cx="860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152</a:t>
            </a:r>
            <a:r>
              <a:rPr b="1"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 capas</a:t>
            </a:r>
            <a:endParaRPr b="1" sz="900">
              <a:solidFill>
                <a:srgbClr val="666666"/>
              </a:solidFill>
            </a:endParaRPr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42925" y="3755350"/>
            <a:ext cx="554100" cy="55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/>
          <p:cNvSpPr txBox="1"/>
          <p:nvPr/>
        </p:nvSpPr>
        <p:spPr>
          <a:xfrm>
            <a:off x="972200" y="3541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Transfer Learning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9925" y="1220175"/>
            <a:ext cx="7419924" cy="373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0"/>
          <p:cNvSpPr txBox="1"/>
          <p:nvPr/>
        </p:nvSpPr>
        <p:spPr>
          <a:xfrm>
            <a:off x="972200" y="3541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Data Augmentation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/>
        </p:nvSpPr>
        <p:spPr>
          <a:xfrm>
            <a:off x="515825" y="1230650"/>
            <a:ext cx="109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¿Que es?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515825" y="1567225"/>
            <a:ext cx="31791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onsiste en aplicar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transformaciones aleatorias a nuestros datos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de entrenamiento existentes para generar nuevas instancias sintéticas. Estas transformaciones pueden incluir: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Rotaciones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Cambios de escala,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Traslaciones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Recortes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Ajustes de brillo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Otros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Nota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: 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Las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transformaciones óptimas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dependen del dataset y el objetivo. Si agregamos muchas,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aumenta el procesamiento</a:t>
            </a:r>
            <a:endParaRPr b="1"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3792950" y="1137925"/>
            <a:ext cx="85800" cy="35943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4268675" y="1230650"/>
            <a:ext cx="109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Objetivo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5" name="Google Shape;165;p20"/>
          <p:cNvSpPr txBox="1"/>
          <p:nvPr/>
        </p:nvSpPr>
        <p:spPr>
          <a:xfrm>
            <a:off x="4249625" y="1567225"/>
            <a:ext cx="3179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I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nyectar diversidad en nuestro conjunto de entrenamiento, para 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aprender características más robustas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e invariantes a ciertas transformaciones. 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Mayor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generalización del modelo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y reduce el riesgo de sobreajuste.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8125" y="2790925"/>
            <a:ext cx="1627287" cy="1820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9357" y="2790925"/>
            <a:ext cx="2649943" cy="122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0"/>
          <p:cNvSpPr txBox="1"/>
          <p:nvPr/>
        </p:nvSpPr>
        <p:spPr>
          <a:xfrm>
            <a:off x="4308125" y="4641425"/>
            <a:ext cx="1415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Cutout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6888425" y="4052925"/>
            <a:ext cx="991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Greyscale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