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Sora"/>
      <p:regular r:id="rId14"/>
      <p:bold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Sora-bold.fntdata"/><Relationship Id="rId14" Type="http://schemas.openxmlformats.org/officeDocument/2006/relationships/font" Target="fonts/Sora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02fefc93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02fefc93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11f5b0a17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11f5b0a17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152ce65bcc_0_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152ce65bcc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152ce65bc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152ce65bc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152ce65bcc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152ce65bcc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5698d0d10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5698d0d10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698d0d106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5698d0d106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hyperlink" Target="https://www.researchgate.net/figure/Basic-structure-of-the-LSTM-It-mainly-consists-of-a-forgetting-gate-an-input-gate-an_fig2_359832112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aL-EmKuB078" TargetMode="External"/><Relationship Id="rId5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hyperlink" Target="https://www.youtube.com/watch?v=jPmrIh8uLzw" TargetMode="External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6.png"/><Relationship Id="rId5" Type="http://schemas.openxmlformats.org/officeDocument/2006/relationships/hyperlink" Target="https://epoch.ai/" TargetMode="External"/><Relationship Id="rId6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/>
          <p:nvPr/>
        </p:nvSpPr>
        <p:spPr>
          <a:xfrm>
            <a:off x="298650" y="1537825"/>
            <a:ext cx="85467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Teoría: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" sz="36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Clasificación de Texto</a:t>
            </a:r>
            <a:endParaRPr sz="36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4"/>
          <p:cNvSpPr txBox="1"/>
          <p:nvPr/>
        </p:nvSpPr>
        <p:spPr>
          <a:xfrm>
            <a:off x="972200" y="354125"/>
            <a:ext cx="4498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Tokenización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10200" y="1383875"/>
            <a:ext cx="4332349" cy="27186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64" name="Google Shape;64;p14"/>
          <p:cNvSpPr txBox="1"/>
          <p:nvPr/>
        </p:nvSpPr>
        <p:spPr>
          <a:xfrm>
            <a:off x="5146925" y="2080000"/>
            <a:ext cx="36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Ventajas de cada metodología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5" name="Google Shape;65;p14"/>
          <p:cNvSpPr txBox="1"/>
          <p:nvPr/>
        </p:nvSpPr>
        <p:spPr>
          <a:xfrm>
            <a:off x="4955125" y="2449300"/>
            <a:ext cx="40098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Basado en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Caracteres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Vocabulario mínimo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Pierde mucho contexto (salida menos realista)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Secuencias muy largas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Basado en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Palabras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Capta mejor el uso de la palabra (realista)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 es bueno para crear palabras nuevas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Vocabulario amplio (es redundante)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●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Basado en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Sub-Palabras</a:t>
            </a:r>
            <a:endParaRPr b="1"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Vocabulario reducido (menos redundancia)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Mantiene salidas coherentes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○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Puede crear palabras nuevas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048275" y="958825"/>
            <a:ext cx="36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es Tokenizar?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5146925" y="1328125"/>
            <a:ext cx="3563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 representar subpartes de un texto (tokens) que luego se representan como vectores (embedding) para poder alimentar un algoritmo de NLP.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68" name="Google Shape;68;p14"/>
          <p:cNvSpPr/>
          <p:nvPr/>
        </p:nvSpPr>
        <p:spPr>
          <a:xfrm>
            <a:off x="5023700" y="4138275"/>
            <a:ext cx="3967800" cy="869400"/>
          </a:xfrm>
          <a:prstGeom prst="rect">
            <a:avLst/>
          </a:prstGeom>
          <a:noFill/>
          <a:ln cap="flat" cmpd="sng" w="19050">
            <a:solidFill>
              <a:srgbClr val="38761D"/>
            </a:solidFill>
            <a:prstDash val="lg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4"/>
          <p:cNvSpPr txBox="1"/>
          <p:nvPr/>
        </p:nvSpPr>
        <p:spPr>
          <a:xfrm>
            <a:off x="847075" y="4388325"/>
            <a:ext cx="3695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Tokenización sub-palabras: BPE (Byte Pair Encoding)</a:t>
            </a:r>
            <a:endParaRPr b="1" sz="9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9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Bert, ChatGPT, Claude, Gemini, LLama, Mixtral, etc</a:t>
            </a:r>
            <a:endParaRPr sz="15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0" name="Google Shape;70;p14"/>
          <p:cNvSpPr/>
          <p:nvPr/>
        </p:nvSpPr>
        <p:spPr>
          <a:xfrm>
            <a:off x="4119138" y="4443825"/>
            <a:ext cx="623400" cy="2121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972200" y="311250"/>
            <a:ext cx="509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Modelos Estadísticos (+1980)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/>
        </p:nvSpPr>
        <p:spPr>
          <a:xfrm>
            <a:off x="658500" y="1375225"/>
            <a:ext cx="39135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TF: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Term Frequency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Mide la frecuencia de un término en un documento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TF =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+"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IDF: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Inverse Document Frequency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Disminuye el peso de la palabra que es frecuente en el subset de documentos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IDF =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79" name="Google Shape;79;p15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TF-IDF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sp>
        <p:nvSpPr>
          <p:cNvPr id="80" name="Google Shape;80;p15"/>
          <p:cNvSpPr/>
          <p:nvPr/>
        </p:nvSpPr>
        <p:spPr>
          <a:xfrm>
            <a:off x="5071400" y="1375225"/>
            <a:ext cx="98100" cy="19365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5169500" y="2362450"/>
            <a:ext cx="21927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enfoca en 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palabras importantes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438200" y="1819250"/>
            <a:ext cx="32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Cantidad de veces que aparece la palabra en el documento</a:t>
            </a:r>
            <a:endParaRPr sz="1200"/>
          </a:p>
        </p:txBody>
      </p:sp>
      <p:cxnSp>
        <p:nvCxnSpPr>
          <p:cNvPr id="83" name="Google Shape;83;p15"/>
          <p:cNvCxnSpPr/>
          <p:nvPr/>
        </p:nvCxnSpPr>
        <p:spPr>
          <a:xfrm flipH="1" rot="10800000">
            <a:off x="1533450" y="2062450"/>
            <a:ext cx="3086100" cy="1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4" name="Google Shape;84;p15"/>
          <p:cNvSpPr txBox="1"/>
          <p:nvPr/>
        </p:nvSpPr>
        <p:spPr>
          <a:xfrm>
            <a:off x="1438200" y="2019550"/>
            <a:ext cx="24351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Cantidad total de palabras en el documento</a:t>
            </a:r>
            <a:endParaRPr sz="1200"/>
          </a:p>
        </p:txBody>
      </p:sp>
      <p:sp>
        <p:nvSpPr>
          <p:cNvPr id="85" name="Google Shape;85;p15"/>
          <p:cNvSpPr txBox="1"/>
          <p:nvPr/>
        </p:nvSpPr>
        <p:spPr>
          <a:xfrm>
            <a:off x="1743000" y="3038450"/>
            <a:ext cx="3291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Cantidad de documentos en el corpus</a:t>
            </a:r>
            <a:endParaRPr sz="1200"/>
          </a:p>
        </p:txBody>
      </p:sp>
      <p:cxnSp>
        <p:nvCxnSpPr>
          <p:cNvPr id="86" name="Google Shape;86;p15"/>
          <p:cNvCxnSpPr/>
          <p:nvPr/>
        </p:nvCxnSpPr>
        <p:spPr>
          <a:xfrm flipH="1" rot="10800000">
            <a:off x="1838250" y="3281050"/>
            <a:ext cx="2634300" cy="1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7" name="Google Shape;87;p15"/>
          <p:cNvSpPr txBox="1"/>
          <p:nvPr/>
        </p:nvSpPr>
        <p:spPr>
          <a:xfrm>
            <a:off x="1743000" y="3238750"/>
            <a:ext cx="28767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Cantidad de documentos que contienen la palabra</a:t>
            </a:r>
            <a:endParaRPr sz="1200"/>
          </a:p>
        </p:txBody>
      </p:sp>
      <p:sp>
        <p:nvSpPr>
          <p:cNvPr id="88" name="Google Shape;88;p15"/>
          <p:cNvSpPr txBox="1"/>
          <p:nvPr/>
        </p:nvSpPr>
        <p:spPr>
          <a:xfrm>
            <a:off x="1473575" y="3133900"/>
            <a:ext cx="4518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Log(</a:t>
            </a:r>
            <a:endParaRPr sz="1200"/>
          </a:p>
        </p:txBody>
      </p:sp>
      <p:sp>
        <p:nvSpPr>
          <p:cNvPr id="89" name="Google Shape;89;p15"/>
          <p:cNvSpPr txBox="1"/>
          <p:nvPr/>
        </p:nvSpPr>
        <p:spPr>
          <a:xfrm>
            <a:off x="4412125" y="3133900"/>
            <a:ext cx="244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8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)</a:t>
            </a:r>
            <a:endParaRPr sz="1200"/>
          </a:p>
        </p:txBody>
      </p:sp>
      <p:sp>
        <p:nvSpPr>
          <p:cNvPr id="90" name="Google Shape;90;p15"/>
          <p:cNvSpPr txBox="1"/>
          <p:nvPr/>
        </p:nvSpPr>
        <p:spPr>
          <a:xfrm>
            <a:off x="5897763" y="2004100"/>
            <a:ext cx="670800" cy="5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TF * IDF</a:t>
            </a:r>
            <a:endParaRPr b="1"/>
          </a:p>
        </p:txBody>
      </p:sp>
      <p:sp>
        <p:nvSpPr>
          <p:cNvPr id="91" name="Google Shape;91;p15"/>
          <p:cNvSpPr/>
          <p:nvPr/>
        </p:nvSpPr>
        <p:spPr>
          <a:xfrm rot="5400000">
            <a:off x="5495200" y="3228025"/>
            <a:ext cx="506100" cy="1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15"/>
          <p:cNvSpPr txBox="1"/>
          <p:nvPr/>
        </p:nvSpPr>
        <p:spPr>
          <a:xfrm>
            <a:off x="5260900" y="3609375"/>
            <a:ext cx="974700" cy="8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Comparar vectores (distancia coseno)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3" name="Google Shape;93;p15"/>
          <p:cNvSpPr/>
          <p:nvPr/>
        </p:nvSpPr>
        <p:spPr>
          <a:xfrm rot="5400000">
            <a:off x="6333400" y="3228025"/>
            <a:ext cx="506100" cy="1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5"/>
          <p:cNvSpPr txBox="1"/>
          <p:nvPr/>
        </p:nvSpPr>
        <p:spPr>
          <a:xfrm>
            <a:off x="6123600" y="3609375"/>
            <a:ext cx="9747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Palabras resumen del documento</a:t>
            </a:r>
            <a:endParaRPr sz="1000">
              <a:solidFill>
                <a:schemeClr val="dk2"/>
              </a:solidFill>
            </a:endParaRPr>
          </a:p>
        </p:txBody>
      </p:sp>
      <p:sp>
        <p:nvSpPr>
          <p:cNvPr id="95" name="Google Shape;95;p15"/>
          <p:cNvSpPr/>
          <p:nvPr/>
        </p:nvSpPr>
        <p:spPr>
          <a:xfrm>
            <a:off x="7306625" y="2467900"/>
            <a:ext cx="506100" cy="1587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5"/>
          <p:cNvSpPr txBox="1"/>
          <p:nvPr/>
        </p:nvSpPr>
        <p:spPr>
          <a:xfrm>
            <a:off x="7736525" y="2041450"/>
            <a:ext cx="14121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Clasificar documentos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comparando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los vectores con los vectores promedio de cada categoría</a:t>
            </a:r>
            <a:endParaRPr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6"/>
          <p:cNvSpPr txBox="1"/>
          <p:nvPr/>
        </p:nvSpPr>
        <p:spPr>
          <a:xfrm>
            <a:off x="972200" y="311250"/>
            <a:ext cx="5092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Modelos ML (+2000)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Random Forest, SVM, Decision Tree, etc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749775" y="1411950"/>
            <a:ext cx="5314800" cy="352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Tokenización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Eliminar Stopwords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Eliminar palabras comunes (ej: “el”, “la”, “y”, “que”) 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Lematización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Reducir las palabras a su forma base o “lema”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(ej: mejor —&gt; bueno, corriendo —&gt; correr)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Cálculo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TF-IDF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calcula el valor para cada palabra del documento para crear un vector. Luego se utiliza en forma de feature.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 de ML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 utilizan los vectores de TF-IDF para predecir mediante SVM o Random Forest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6" name="Google Shape;106;p16"/>
          <p:cNvSpPr/>
          <p:nvPr/>
        </p:nvSpPr>
        <p:spPr>
          <a:xfrm>
            <a:off x="6597350" y="1539250"/>
            <a:ext cx="2345100" cy="19332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6"/>
          <p:cNvSpPr txBox="1"/>
          <p:nvPr/>
        </p:nvSpPr>
        <p:spPr>
          <a:xfrm>
            <a:off x="6725950" y="2034025"/>
            <a:ext cx="2216700" cy="14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Aprendizajes de Patrones complejos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Capturar relaciones no lineales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Mayor accuracy</a:t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7340025" y="1600275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Ventajas</a:t>
            </a:r>
            <a:endParaRPr b="1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3" name="Google Shape;11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7"/>
          <p:cNvSpPr txBox="1"/>
          <p:nvPr/>
        </p:nvSpPr>
        <p:spPr>
          <a:xfrm>
            <a:off x="972200" y="311250"/>
            <a:ext cx="67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Redes Neuronales Recurrentes</a:t>
            </a: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(+2010)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5" name="Google Shape;115;p17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7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LSTM ( Long Short Term Memory)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6597350" y="1539250"/>
            <a:ext cx="2345100" cy="2988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7"/>
          <p:cNvSpPr txBox="1"/>
          <p:nvPr/>
        </p:nvSpPr>
        <p:spPr>
          <a:xfrm>
            <a:off x="6725950" y="2034025"/>
            <a:ext cx="2216700" cy="19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Procesamiento Secuencial (los token están ordenados)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Capturan dependencias entre las palabras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Mayor rendimiento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Permiten generación de texto (predicen la siguiente palabra)</a:t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19" name="Google Shape;119;p17"/>
          <p:cNvSpPr txBox="1"/>
          <p:nvPr/>
        </p:nvSpPr>
        <p:spPr>
          <a:xfrm>
            <a:off x="7340025" y="1600275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Ventajas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20" name="Google Shape;120;p17"/>
          <p:cNvSpPr txBox="1"/>
          <p:nvPr/>
        </p:nvSpPr>
        <p:spPr>
          <a:xfrm>
            <a:off x="529350" y="1459650"/>
            <a:ext cx="369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¿Que son las LSTM?</a:t>
            </a:r>
            <a:endParaRPr sz="18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21" name="Google Shape;121;p17"/>
          <p:cNvSpPr txBox="1"/>
          <p:nvPr/>
        </p:nvSpPr>
        <p:spPr>
          <a:xfrm>
            <a:off x="504850" y="1828950"/>
            <a:ext cx="56454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Las LSTM son un tipo especial de red neuronal recurrente (RNN) diseñada para procesar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secuencias de datos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 Recuerdan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información relevante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, teniendo en cuenta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posición de cada palabra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el texto.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Char char="-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Concepto de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Celda de Estado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 forget (ft), update o input (it), output (ot))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2372" y="2670819"/>
            <a:ext cx="2844446" cy="185632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23" name="Google Shape;123;p17"/>
          <p:cNvSpPr txBox="1"/>
          <p:nvPr/>
        </p:nvSpPr>
        <p:spPr>
          <a:xfrm>
            <a:off x="642375" y="4527150"/>
            <a:ext cx="6522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0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Source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18"/>
          <p:cNvSpPr txBox="1"/>
          <p:nvPr/>
        </p:nvSpPr>
        <p:spPr>
          <a:xfrm>
            <a:off x="972200" y="311250"/>
            <a:ext cx="67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Transformers </a:t>
            </a: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(+2017)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8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8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BERT, DistilBERT, RoBERTa, etc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sp>
        <p:nvSpPr>
          <p:cNvPr id="132" name="Google Shape;132;p18"/>
          <p:cNvSpPr/>
          <p:nvPr/>
        </p:nvSpPr>
        <p:spPr>
          <a:xfrm>
            <a:off x="6597350" y="1310650"/>
            <a:ext cx="2345100" cy="2528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18"/>
          <p:cNvSpPr txBox="1"/>
          <p:nvPr/>
        </p:nvSpPr>
        <p:spPr>
          <a:xfrm>
            <a:off x="6725950" y="1604025"/>
            <a:ext cx="2216700" cy="223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Atención global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Analiza todo el texto al mismo tiempo, no olvida a medida que avanza la secuencia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Permite escalarlos a modelos masivos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Bidireccionales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Analiza el contexto de las palabras anteriores y posteriores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4" name="Google Shape;134;p18"/>
          <p:cNvSpPr txBox="1"/>
          <p:nvPr/>
        </p:nvSpPr>
        <p:spPr>
          <a:xfrm>
            <a:off x="7340025" y="1285950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Ventajas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35" name="Google Shape;135;p18"/>
          <p:cNvSpPr txBox="1"/>
          <p:nvPr/>
        </p:nvSpPr>
        <p:spPr>
          <a:xfrm>
            <a:off x="504850" y="1169050"/>
            <a:ext cx="6092400" cy="41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Tokenización con BPE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Creación de Embeddings (Encoder Only)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Los embeddings de los transformers 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son contextuales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. Por ejemplo la palabra “banco”  tendrá distintos embeddings si se usa en “Voy al banco a sacar plata” que “Me senté en el banco de la plaza”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Positional Encoding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No tienen una estructura secuencial inherente, se requiere una manera de inyectar información sobre l</a:t>
            </a: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 posición de cada token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en la secuencia.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Mecanismo de atención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La atención permite que el modelo considere todas las palabras de la secuencia al mismo tiempo y determine cuáles son más relevantes para la tarea actual. Hay 3 redes neuronales que componen el mecanismo: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Query (Q):  Red que procesa el contexto de los token (vector de búsqueda)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Key (K):  Red que procesa las propiedades de los token de la secuencia ( vector identificatorio)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lphaLcPeriod"/>
            </a:pP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Value(V): Se encarga de calcular el output ponderando las palabras por medio de la Atención</a:t>
            </a: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6" name="Google Shape;136;p18"/>
          <p:cNvSpPr/>
          <p:nvPr/>
        </p:nvSpPr>
        <p:spPr>
          <a:xfrm>
            <a:off x="6314375" y="4064800"/>
            <a:ext cx="98100" cy="5022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8"/>
          <p:cNvSpPr txBox="1"/>
          <p:nvPr/>
        </p:nvSpPr>
        <p:spPr>
          <a:xfrm>
            <a:off x="6625300" y="3969550"/>
            <a:ext cx="2418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Atención = Q ∙ K 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(Producto Punto)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Permite analizar la compatibilidad entre los tokens</a:t>
            </a:r>
            <a:endParaRPr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5611450" y="426750"/>
            <a:ext cx="146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Video Recomendado!</a:t>
            </a:r>
            <a:endParaRPr sz="15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39" name="Google Shape;139;p18"/>
          <p:cNvPicPr preferRelativeResize="0"/>
          <p:nvPr/>
        </p:nvPicPr>
        <p:blipFill>
          <a:blip r:embed="rId5">
            <a:alphaModFix amt="71000"/>
          </a:blip>
          <a:stretch>
            <a:fillRect/>
          </a:stretch>
        </p:blipFill>
        <p:spPr>
          <a:xfrm>
            <a:off x="5330426" y="426750"/>
            <a:ext cx="323100" cy="32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19"/>
          <p:cNvSpPr txBox="1"/>
          <p:nvPr/>
        </p:nvSpPr>
        <p:spPr>
          <a:xfrm>
            <a:off x="972200" y="311250"/>
            <a:ext cx="67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LLMs</a:t>
            </a: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(+2020)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6" name="Google Shape;146;p19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9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Openai, Anthropic, DeepSeek, LLama, Mistral, etc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sp>
        <p:nvSpPr>
          <p:cNvPr id="148" name="Google Shape;148;p19"/>
          <p:cNvSpPr/>
          <p:nvPr/>
        </p:nvSpPr>
        <p:spPr>
          <a:xfrm>
            <a:off x="6597350" y="1615450"/>
            <a:ext cx="2345100" cy="1626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9"/>
          <p:cNvSpPr txBox="1"/>
          <p:nvPr/>
        </p:nvSpPr>
        <p:spPr>
          <a:xfrm>
            <a:off x="6725950" y="1908825"/>
            <a:ext cx="2216700" cy="12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Razonamiento in-context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Conocimientos multidominio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Generación, transformación y compresión de información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0" name="Google Shape;150;p19"/>
          <p:cNvSpPr txBox="1"/>
          <p:nvPr/>
        </p:nvSpPr>
        <p:spPr>
          <a:xfrm>
            <a:off x="7340025" y="1590750"/>
            <a:ext cx="1265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Ventajas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51" name="Google Shape;151;p19"/>
          <p:cNvSpPr txBox="1"/>
          <p:nvPr/>
        </p:nvSpPr>
        <p:spPr>
          <a:xfrm>
            <a:off x="504850" y="940450"/>
            <a:ext cx="60924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Proceso Generativo (Decoder Only)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En vez de masking</a:t>
            </a: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 </a:t>
            </a: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usan "next token prediction" donde el modelo predice el siguiente token (atención unidireccional).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RLHF (Reinforcement Learning from Human Feedback)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Alinea los modelos de lenguaje con las preferencias y valores humanos. Se entrena un modelo de recompensa para predecir qué respuestas preferirían los usuarios. Ojo!!: Aumenta sesgo y baja la crítica al usuario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Escalamiento de Parámetros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2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MoE (Mixture of Experts)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Un router decide a partir del mensaje que expertos (modelos transformers) activar. Luego se combinan los expertos para la salida final. 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QLoRa (Quantized Low-Rank Adaptation) 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Combina cuantización durante entrenamiento con LoRA (fine tuning de LLM)</a:t>
            </a:r>
            <a:b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endParaRPr sz="10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C4587"/>
              </a:buClr>
              <a:buSzPts val="1000"/>
              <a:buFont typeface="Sora"/>
              <a:buAutoNum type="arabicPeriod"/>
            </a:pPr>
            <a: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 Evaluador</a:t>
            </a:r>
            <a:br>
              <a:rPr b="1" lang="es" sz="12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</a:br>
            <a:r>
              <a:rPr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El modelo genera múltiples soluciones a un problema. Luego evalúa sus propias soluciones con otro modelo para aprender las mejores soluciones </a:t>
            </a:r>
            <a:endParaRPr b="1" sz="1200">
              <a:solidFill>
                <a:srgbClr val="1C4587"/>
              </a:solidFill>
              <a:latin typeface="Sora"/>
              <a:ea typeface="Sora"/>
              <a:cs typeface="Sora"/>
              <a:sym typeface="Sora"/>
            </a:endParaRPr>
          </a:p>
        </p:txBody>
      </p:sp>
      <p:sp>
        <p:nvSpPr>
          <p:cNvPr id="152" name="Google Shape;152;p19"/>
          <p:cNvSpPr txBox="1"/>
          <p:nvPr/>
        </p:nvSpPr>
        <p:spPr>
          <a:xfrm>
            <a:off x="5611450" y="426750"/>
            <a:ext cx="1463400" cy="32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4"/>
              </a:rPr>
              <a:t>Video Recomendado!</a:t>
            </a:r>
            <a:endParaRPr sz="15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53" name="Google Shape;153;p19"/>
          <p:cNvPicPr preferRelativeResize="0"/>
          <p:nvPr/>
        </p:nvPicPr>
        <p:blipFill>
          <a:blip r:embed="rId5">
            <a:alphaModFix amt="71000"/>
          </a:blip>
          <a:stretch>
            <a:fillRect/>
          </a:stretch>
        </p:blipFill>
        <p:spPr>
          <a:xfrm>
            <a:off x="5330426" y="426750"/>
            <a:ext cx="323100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9"/>
          <p:cNvSpPr/>
          <p:nvPr/>
        </p:nvSpPr>
        <p:spPr>
          <a:xfrm>
            <a:off x="3124475" y="3242225"/>
            <a:ext cx="5061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19"/>
          <p:cNvSpPr txBox="1"/>
          <p:nvPr/>
        </p:nvSpPr>
        <p:spPr>
          <a:xfrm>
            <a:off x="3689325" y="3131375"/>
            <a:ext cx="6708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GPT-4</a:t>
            </a:r>
            <a:endParaRPr b="1"/>
          </a:p>
        </p:txBody>
      </p:sp>
      <p:sp>
        <p:nvSpPr>
          <p:cNvPr id="156" name="Google Shape;156;p19"/>
          <p:cNvSpPr/>
          <p:nvPr/>
        </p:nvSpPr>
        <p:spPr>
          <a:xfrm>
            <a:off x="3919800" y="1082050"/>
            <a:ext cx="5061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9"/>
          <p:cNvSpPr txBox="1"/>
          <p:nvPr/>
        </p:nvSpPr>
        <p:spPr>
          <a:xfrm>
            <a:off x="4425900" y="971200"/>
            <a:ext cx="17733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Modelos GPT iniciales</a:t>
            </a:r>
            <a:endParaRPr b="1"/>
          </a:p>
        </p:txBody>
      </p:sp>
      <p:sp>
        <p:nvSpPr>
          <p:cNvPr id="158" name="Google Shape;158;p19"/>
          <p:cNvSpPr/>
          <p:nvPr/>
        </p:nvSpPr>
        <p:spPr>
          <a:xfrm>
            <a:off x="5354925" y="1883525"/>
            <a:ext cx="3606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9"/>
          <p:cNvSpPr txBox="1"/>
          <p:nvPr/>
        </p:nvSpPr>
        <p:spPr>
          <a:xfrm>
            <a:off x="5715525" y="1759850"/>
            <a:ext cx="881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ChatGPT</a:t>
            </a:r>
            <a:endParaRPr b="1"/>
          </a:p>
        </p:txBody>
      </p:sp>
      <p:sp>
        <p:nvSpPr>
          <p:cNvPr id="160" name="Google Shape;160;p19"/>
          <p:cNvSpPr/>
          <p:nvPr/>
        </p:nvSpPr>
        <p:spPr>
          <a:xfrm>
            <a:off x="4360125" y="3982450"/>
            <a:ext cx="5061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4909850" y="3871600"/>
            <a:ext cx="16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Modelos Open Source</a:t>
            </a:r>
            <a:endParaRPr b="1"/>
          </a:p>
        </p:txBody>
      </p:sp>
      <p:sp>
        <p:nvSpPr>
          <p:cNvPr id="162" name="Google Shape;162;p19"/>
          <p:cNvSpPr/>
          <p:nvPr/>
        </p:nvSpPr>
        <p:spPr>
          <a:xfrm>
            <a:off x="2618375" y="4551250"/>
            <a:ext cx="506100" cy="1170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9"/>
          <p:cNvSpPr txBox="1"/>
          <p:nvPr/>
        </p:nvSpPr>
        <p:spPr>
          <a:xfrm>
            <a:off x="3180975" y="4440400"/>
            <a:ext cx="16875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0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Modelos Razonadores</a:t>
            </a:r>
            <a:endParaRPr b="1"/>
          </a:p>
        </p:txBody>
      </p:sp>
      <p:sp>
        <p:nvSpPr>
          <p:cNvPr id="164" name="Google Shape;164;p19"/>
          <p:cNvSpPr/>
          <p:nvPr/>
        </p:nvSpPr>
        <p:spPr>
          <a:xfrm>
            <a:off x="6597350" y="3291850"/>
            <a:ext cx="2345100" cy="1827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B7B7B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9"/>
          <p:cNvSpPr txBox="1"/>
          <p:nvPr/>
        </p:nvSpPr>
        <p:spPr>
          <a:xfrm>
            <a:off x="7111425" y="3267150"/>
            <a:ext cx="1559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Usos Comunes</a:t>
            </a:r>
            <a:endParaRPr b="1">
              <a:solidFill>
                <a:srgbClr val="666666"/>
              </a:solidFill>
            </a:endParaRPr>
          </a:p>
        </p:txBody>
      </p:sp>
      <p:sp>
        <p:nvSpPr>
          <p:cNvPr id="166" name="Google Shape;166;p19"/>
          <p:cNvSpPr txBox="1"/>
          <p:nvPr/>
        </p:nvSpPr>
        <p:spPr>
          <a:xfrm>
            <a:off x="6717175" y="3589300"/>
            <a:ext cx="2216700" cy="175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Chatbots (difícil)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Automatización procesos internos </a:t>
            </a: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(dificultad media)</a:t>
            </a: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:</a:t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○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Validaciones</a:t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○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Reportes</a:t>
            </a: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○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Documentación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  <a:p>
            <a:pPr indent="-285750" lvl="0" marL="269999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900"/>
              <a:buFont typeface="Sora"/>
              <a:buChar char="●"/>
            </a:pP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Agentes (</a:t>
            </a: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difícil</a:t>
            </a:r>
            <a: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  <a:t>)</a:t>
            </a:r>
            <a:br>
              <a:rPr lang="es" sz="900">
                <a:solidFill>
                  <a:srgbClr val="666666"/>
                </a:solidFill>
                <a:latin typeface="Sora"/>
                <a:ea typeface="Sora"/>
                <a:cs typeface="Sora"/>
                <a:sym typeface="Sora"/>
              </a:rPr>
            </a:br>
            <a:endParaRPr sz="900">
              <a:solidFill>
                <a:srgbClr val="666666"/>
              </a:solidFill>
              <a:latin typeface="Sora"/>
              <a:ea typeface="Sora"/>
              <a:cs typeface="Sora"/>
              <a:sym typeface="Sor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1" name="Google Shape;17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24500"/>
            <a:ext cx="9143996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0"/>
          <p:cNvSpPr txBox="1"/>
          <p:nvPr/>
        </p:nvSpPr>
        <p:spPr>
          <a:xfrm>
            <a:off x="972200" y="311250"/>
            <a:ext cx="6733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2400">
                <a:solidFill>
                  <a:srgbClr val="1C4587"/>
                </a:solidFill>
                <a:latin typeface="Sora"/>
                <a:ea typeface="Sora"/>
                <a:cs typeface="Sora"/>
                <a:sym typeface="Sora"/>
              </a:rPr>
              <a:t>Progreso de los LLM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73" name="Google Shape;173;p20"/>
          <p:cNvSpPr/>
          <p:nvPr/>
        </p:nvSpPr>
        <p:spPr>
          <a:xfrm>
            <a:off x="817025" y="354125"/>
            <a:ext cx="55200" cy="5541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rgbClr val="0B539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0"/>
          <p:cNvSpPr txBox="1"/>
          <p:nvPr/>
        </p:nvSpPr>
        <p:spPr>
          <a:xfrm>
            <a:off x="972200" y="674175"/>
            <a:ext cx="5092500" cy="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" sz="1100">
                <a:solidFill>
                  <a:schemeClr val="lt1"/>
                </a:solidFill>
                <a:highlight>
                  <a:srgbClr val="073763"/>
                </a:highlight>
                <a:latin typeface="Sora"/>
                <a:ea typeface="Sora"/>
                <a:cs typeface="Sora"/>
                <a:sym typeface="Sora"/>
              </a:rPr>
              <a:t>Openai, Anthropic, DeepSeek, LLama, Mistral, etc</a:t>
            </a:r>
            <a:endParaRPr sz="1100">
              <a:solidFill>
                <a:schemeClr val="lt1"/>
              </a:solidFill>
              <a:highlight>
                <a:srgbClr val="073763"/>
              </a:highlight>
            </a:endParaRPr>
          </a:p>
        </p:txBody>
      </p:sp>
      <p:pic>
        <p:nvPicPr>
          <p:cNvPr id="175" name="Google Shape;175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9951" y="1380325"/>
            <a:ext cx="5129324" cy="3388649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0"/>
          <p:cNvSpPr txBox="1"/>
          <p:nvPr/>
        </p:nvSpPr>
        <p:spPr>
          <a:xfrm>
            <a:off x="6242300" y="426750"/>
            <a:ext cx="1463400" cy="48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" sz="900" u="sng">
                <a:solidFill>
                  <a:schemeClr val="hlink"/>
                </a:solidFill>
                <a:latin typeface="Sora"/>
                <a:ea typeface="Sora"/>
                <a:cs typeface="Sora"/>
                <a:sym typeface="Sora"/>
                <a:hlinkClick r:id="rId5"/>
              </a:rPr>
              <a:t>Benchmarks y Progreso IA</a:t>
            </a:r>
            <a:endParaRPr sz="1500">
              <a:solidFill>
                <a:schemeClr val="dk2"/>
              </a:solidFill>
              <a:latin typeface="Sora"/>
              <a:ea typeface="Sora"/>
              <a:cs typeface="Sora"/>
              <a:sym typeface="Sora"/>
            </a:endParaRPr>
          </a:p>
        </p:txBody>
      </p:sp>
      <p:pic>
        <p:nvPicPr>
          <p:cNvPr id="177" name="Google Shape;177;p20" title="enlace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861325" y="477450"/>
            <a:ext cx="380975" cy="38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