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a0bdb63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8a0bdb635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0cfa84a3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0cfa84a3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0cfa84a34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0cfa84a34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0cfa84a3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0cfa84a3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0cfa84a34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0cfa84a34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0cfa84a34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0cfa84a34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0cfa84a34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0cfa84a34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0cfa84a34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0cfa84a34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0cfa84a34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0cfa84a34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0cfa84a34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0cfa84a34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0cfa84a34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0cfa84a34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0bdb635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0bdb635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0cfa84a34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0cfa84a34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0cfa84a34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0cfa84a34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0cfa84a3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0cfa84a3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0cfa84a3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0cfa84a3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0cfa84a3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0cfa84a3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0cfa84a34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0cfa84a3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0cfa84a3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0cfa84a3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0cfa84a34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0cfa84a3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0cfa84a34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0cfa84a34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1375050" y="1859400"/>
            <a:ext cx="6393900" cy="14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Calibri"/>
                <a:ea typeface="Calibri"/>
                <a:cs typeface="Calibri"/>
                <a:sym typeface="Calibri"/>
              </a:rPr>
              <a:t>Optimización</a:t>
            </a:r>
            <a:r>
              <a:rPr lang="en-GB" sz="2700">
                <a:latin typeface="Calibri"/>
                <a:ea typeface="Calibri"/>
                <a:cs typeface="Calibri"/>
                <a:sym typeface="Calibri"/>
              </a:rPr>
              <a:t> – MAO04-2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Calibri"/>
                <a:ea typeface="Calibri"/>
                <a:cs typeface="Calibri"/>
                <a:sym typeface="Calibri"/>
              </a:rPr>
              <a:t>Docente: Juan David Martínez Vargas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Calibri"/>
                <a:ea typeface="Calibri"/>
                <a:cs typeface="Calibri"/>
                <a:sym typeface="Calibri"/>
              </a:rPr>
              <a:t>juanmartinez4399@correo.itm.edu.co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2814450" y="222375"/>
            <a:ext cx="4885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Jacobiano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\mathbf{J}_\mathbf{f}(\mathbf{x}_\mathbf{A}) = \begin{pmatrix}&#10;\frac{\partial f_1}{\partial x_1}(\mathbf{x}_\mathbf{A})&#10;&amp;&amp; \frac{\partial f_1}{\partial x_2}(\mathbf{x}_\mathbf{A})&#10;&amp;&amp; \dots&#10;&amp;&amp; \frac{\partial f_1}{\partial x_n}(\mathbf{x}_\mathbf{A})\\&#10;\frac{\partial f_2}{\partial x_1}(\mathbf{x}_\mathbf{A})&#10;&amp;&amp; \frac{\partial f_2}{\partial x_2}(\mathbf{x}_\mathbf{A})&#10;&amp;&amp; \dots&#10;&amp;&amp; \frac{\partial f_2}{\partial x_n}(\mathbf{x}_\mathbf{A})\\&#10;\vdots &amp;&amp; \vdots &amp;&amp; \ddots &amp;&amp; \vdots \\&#10;\frac{\partial f_m}{\partial x_1}(\mathbf{x}_\mathbf{A})&#10;&amp;&amp; \frac{\partial f_m}{\partial x_2}(\mathbf{x}_\mathbf{A})&#10;&amp;&amp; \dots&#10;&amp;&amp; \frac{\partial f_m}{\partial x_n}(\mathbf{x}_\mathbf{A})&#10;\end{pmatrix}" id="124" name="Google Shape;124;p2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025" y="2571750"/>
            <a:ext cx="5042550" cy="16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510275" y="900625"/>
            <a:ext cx="7847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Considere una función                                                                . El Jacobiano es una matrix de mxn donde se almacenan las derivadas parciales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cada función con respecto a cada variable. </a:t>
            </a:r>
            <a:endParaRPr/>
          </a:p>
        </p:txBody>
      </p:sp>
      <p:pic>
        <p:nvPicPr>
          <p:cNvPr descr="f: \Re^n \mapsto \Re^m&#10;" id="126" name="Google Shape;126;p2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575" y="961750"/>
            <a:ext cx="1363758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\mathbf{x}) = \begin{bmatrix}&#10;f_1(\mathbf{x})\\&#10;f_2(\mathbf{x})\\&#10;\vdots \\&#10;f_m(\mathbf{x})&#10;\end{bmatrix}&#10;" id="127" name="Google Shape;127;p2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5850" y="433150"/>
            <a:ext cx="1534876" cy="122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2814450" y="222375"/>
            <a:ext cx="4885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Matriz Hessiana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\mathbf{H}_f(\mathbf{x}_\mathbf{A}) = \begin{pmatrix}&#10;\frac{\partial^2 f}{\partial {x_1}^2}(\mathbf{x}_\mathbf{A})&#10;&amp;&amp; \frac{\partial^2 f}{\partial x_1\, \partial x_2}(\mathbf{x}_\mathbf{A})&#10;&amp;&amp; \dots&#10;&amp;&amp; \frac{\partial^2 f}{\partial x_1\, \partial x_n}(\mathbf{x}_\mathbf{A})\\&#10;\frac{\partial^2 f}{\partial x_2\,\partial x_1}(\mathbf{x}_\mathbf{A})&#10;&amp;&amp; \frac{\partial^2 f}{\partial {x_2}^2}(\mathbf{x}_\mathbf{A})&#10;&amp;&amp; \dots&#10;&amp;&amp; \frac{\partial^2 f}{\partial x_2\, \partial x_n}(\mathbf{x}_\mathbf{A})\\&#10;\vdots &amp;&amp; \vdots &amp;&amp; \ddots &amp;&amp; \vdots \\&#10;\frac{\partial^2 f}{\partial x_n\,\partial x_1}(\mathbf{x}_\mathbf{A})&#10;&amp;&amp; \frac{\partial^2 f}{\partial x_n\,\partial x_2}(\mathbf{x}_\mathbf{A})&#10;&amp;&amp; \dots&#10;&amp;&amp; \frac{\partial^2 f}{\partial {x_n}^2}(\mathbf{x}_\mathbf{A})\\&#10;\end{pmatrix}&#10;" id="133" name="Google Shape;133;p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850" y="2073600"/>
            <a:ext cx="6690626" cy="19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357800" y="941275"/>
            <a:ext cx="83964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matriz Hessiana de una función de n variables es la matriz de nxn de segundas derivadas parciales.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Esta matriz es simétrica dado que:</a:t>
            </a:r>
            <a:endParaRPr/>
          </a:p>
        </p:txBody>
      </p:sp>
      <p:pic>
        <p:nvPicPr>
          <p:cNvPr descr="\frac{\partial f}{\partial x_i \partial x_j}(\mathbf{x}_A) = \frac{\partial f}{\partial x_j \partial x_i}(\mathbf{x}_A)  &#10;" id="135" name="Google Shape;135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2150" y="1247575"/>
            <a:ext cx="2299326" cy="4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2814450" y="222375"/>
            <a:ext cx="4885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Ejemplo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357800" y="941275"/>
            <a:ext cx="83964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Halle el gradiente y la Hessiana de:</a:t>
            </a:r>
            <a:endParaRPr/>
          </a:p>
        </p:txBody>
      </p:sp>
      <p:pic>
        <p:nvPicPr>
          <p:cNvPr descr="f(x,y,z)= x^2 + y^2 + yz\sin(x)&#10;" id="142" name="Google Shape;142;p2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475" y="941275"/>
            <a:ext cx="4291650" cy="4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2814450" y="222375"/>
            <a:ext cx="4885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Formas lineales y afines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(\mathbf{x}) = \mathbf{k}^{\top} \mathbf{x} + b&#10;" id="148" name="Google Shape;148;p2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75" y="1168950"/>
            <a:ext cx="1294268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2814450" y="222375"/>
            <a:ext cx="4885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Formas cuadráticas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(\mathbf{x}) = \frac{1}{2} \mathbf{x}^{\top} \mathbf{A} \mathbf{x} + \mathbf{b}^{\top}\mathbf{x} + c&#10;" id="154" name="Google Shape;154;p2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75" y="1077500"/>
            <a:ext cx="3031200" cy="3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2814450" y="222375"/>
            <a:ext cx="4885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Series de Taylor 1D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469625" y="920950"/>
            <a:ext cx="78168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Queremos aproximar una función cerca de un punto dado con funciones simples (polinomios).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Asuma que la función                        es </a:t>
            </a:r>
            <a:r>
              <a:rPr i="1" lang="en-GB"/>
              <a:t>m</a:t>
            </a:r>
            <a:r>
              <a:rPr lang="en-GB"/>
              <a:t> veces diferenciable, i.e, las </a:t>
            </a:r>
            <a:r>
              <a:rPr i="1" lang="en-GB"/>
              <a:t>m+1</a:t>
            </a:r>
            <a:r>
              <a:rPr lang="en-GB"/>
              <a:t> primeras derivadas existen y son continuas. Considere un punto                   alrededor del cual expandiremos la función, entonces: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</a:t>
            </a:r>
            <a:endParaRPr/>
          </a:p>
        </p:txBody>
      </p:sp>
      <p:pic>
        <p:nvPicPr>
          <p:cNvPr descr="f: \Re \mapsto \Re" id="161" name="Google Shape;161;p2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625" y="1246250"/>
            <a:ext cx="107512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* \in \Re" id="162" name="Google Shape;162;p2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500" y="1433250"/>
            <a:ext cx="86101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x) \approx f(x) = f(x^*) + \frac{x-x^*}{1!} f^{1}(x^*) + \frac{(x - x^*)^2}{2!}f^2(x^*)+\ldots \frac{(x - x^*)^m}{m!}f^m(x^*)" id="163" name="Google Shape;163;p2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675" y="2287125"/>
            <a:ext cx="7312932" cy="4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2814450" y="222375"/>
            <a:ext cx="4885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Series de Taylor nD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(\mathbf{x}) = f(\mathbf{x}_0) + \nabla f(\mathbf{x}_0)^{\top} (\mathbf{x} - \mathbf{x}_0) + \frac{1}{2}(\mathbf{x} - \mathbf{x}_0)^{\top}\nabla^2 f(\mathbf{x}_0)(\mathbf{x} - \mathbf{x}_0)" id="169" name="Google Shape;169;p2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50" y="1097850"/>
            <a:ext cx="8040526" cy="4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2814450" y="222375"/>
            <a:ext cx="4885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Convexidad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693250" y="1124250"/>
            <a:ext cx="67293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Historicamente, la programación lineal fue el primer foco en optimización.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 pensaba que la distinción más importante era entre problemas de optimización lineales y no lineales.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 embargo, algunos problemas no lineales resultaban mucho más difíciles de resolver que otros.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Ahora, se conoce que la distinción correcta es entre problemas convexos y no convexos.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/>
        </p:nvSpPr>
        <p:spPr>
          <a:xfrm>
            <a:off x="2814450" y="222375"/>
            <a:ext cx="4885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Conjuntos convexos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275" y="865775"/>
            <a:ext cx="6904149" cy="36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100" y="914775"/>
            <a:ext cx="6777951" cy="342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/>
          <p:nvPr/>
        </p:nvSpPr>
        <p:spPr>
          <a:xfrm>
            <a:off x="2814450" y="222375"/>
            <a:ext cx="4885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Funciones convexas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2855100" y="222375"/>
            <a:ext cx="4885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Funciones multivariadas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925" y="912125"/>
            <a:ext cx="35814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5425" y="2335900"/>
            <a:ext cx="3201526" cy="18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550" y="1463925"/>
            <a:ext cx="4691050" cy="2750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/>
        </p:nvSpPr>
        <p:spPr>
          <a:xfrm>
            <a:off x="2814450" y="222375"/>
            <a:ext cx="4885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75" y="1023925"/>
            <a:ext cx="6609351" cy="5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75" y="839625"/>
            <a:ext cx="5668226" cy="39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 txBox="1"/>
          <p:nvPr/>
        </p:nvSpPr>
        <p:spPr>
          <a:xfrm>
            <a:off x="2814450" y="222375"/>
            <a:ext cx="4885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Problemas de optimización convexos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2855100" y="222375"/>
            <a:ext cx="4885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Gráficas de contorno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00" y="1113738"/>
            <a:ext cx="5496700" cy="29160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/>
        </p:nvSpPr>
        <p:spPr>
          <a:xfrm>
            <a:off x="6080725" y="1347900"/>
            <a:ext cx="28158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Cada líne corresponde a los puntos en el dominio de la función tales que </a:t>
            </a:r>
            <a:endParaRPr/>
          </a:p>
        </p:txBody>
      </p:sp>
      <p:pic>
        <p:nvPicPr>
          <p:cNvPr descr="f(\mathbf{x}) = c" id="71" name="Google Shape;71;p1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2775" y="1839850"/>
            <a:ext cx="778544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2855100" y="222375"/>
            <a:ext cx="4885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Derivadas (1D) - Repaso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50" y="1206925"/>
            <a:ext cx="3488700" cy="258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 = \frac{\Delta y}{\Delta x}" id="78" name="Google Shape;78;p1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875" y="1606075"/>
            <a:ext cx="1181174" cy="5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50" y="1016425"/>
            <a:ext cx="4581525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2855100" y="222375"/>
            <a:ext cx="4885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Generalización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'(x_\mathrm{A}) = \underset{x_\mathrm{B} \to x_\mathrm{A}}\lim\frac{f(x_\mathrm{B}) - f(x_\mathrm{A})}{x_\mathrm{B} - x_\mathrm{A}}" id="85" name="Google Shape;85;p1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425" y="1341825"/>
            <a:ext cx="3295524" cy="622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'(x) = \underset{\epsilon \to 0}\lim\frac{f(x + \epsilon) - f(x)}{\epsilon}" id="86" name="Google Shape;86;p1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8425" y="2444750"/>
            <a:ext cx="3550350" cy="7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25" y="1168925"/>
            <a:ext cx="3458050" cy="24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900" y="1217975"/>
            <a:ext cx="3314050" cy="24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2855100" y="222375"/>
            <a:ext cx="4885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Ejemplo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75" y="874125"/>
            <a:ext cx="4212326" cy="37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2814450" y="222375"/>
            <a:ext cx="4885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Tabla de derivadas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2814450" y="222375"/>
            <a:ext cx="4885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Derivadas parciales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75" y="1047675"/>
            <a:ext cx="4467950" cy="3048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f}{\partial x} = \underset{\epsilon \to 0}\lim\frac{f(x+\epsilon, y) - f(x,y)}{\epsilon}" id="106" name="Google Shape;106;p2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625" y="1149325"/>
            <a:ext cx="3072174" cy="656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f}{\partial y} = \underset{\epsilon \to 0}\lim\frac{f(x, y+\epsilon) - f(x,y)}{\epsilon}" id="107" name="Google Shape;107;p2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6625" y="2134675"/>
            <a:ext cx="3072154" cy="6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2814450" y="222375"/>
            <a:ext cx="4885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Gradiente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483288" y="971775"/>
            <a:ext cx="79491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una función     de      variables                                        . El gradiente de la función en un punto        es el vector de derivadas parciales evaluadas en dicho punto.    </a:t>
            </a:r>
            <a:endParaRPr/>
          </a:p>
        </p:txBody>
      </p:sp>
      <p:pic>
        <p:nvPicPr>
          <p:cNvPr descr="f" id="114" name="Google Shape;114;p2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850" y="1072663"/>
            <a:ext cx="12852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" id="115" name="Google Shape;115;p22" title="MathEquation,#0000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9750" y="1121033"/>
            <a:ext cx="128526" cy="142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_1,\ldots,x_n) = f(\mathbf{x})" id="116" name="Google Shape;116;p2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5425" y="1034867"/>
            <a:ext cx="1881482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A" id="117" name="Google Shape;117;p2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7150" y="1271000"/>
            <a:ext cx="323500" cy="21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nabla f(\mathbf{x}_\mathrm{A}) = \begin{pmatrix}&#10;\frac{\partial f}{\partial x_1}(\mathbf{x}_\mathrm{A})\\&#10;\frac{\partial f}{\partial x_2}(\mathbf{x}_\mathrm{A})\\&#10;\vdots\\\&#10;\frac{\partial f}{\partial x_n}(\mathbf{x}_\mathrm{A})\\&#10;\end{pmatrix}" id="118" name="Google Shape;118;p2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36425" y="1951675"/>
            <a:ext cx="2737700" cy="19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