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85B"/>
    <a:srgbClr val="00AA4D"/>
    <a:srgbClr val="009644"/>
    <a:srgbClr val="00823B"/>
    <a:srgbClr val="007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29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A03F-EB87-4DBA-BB62-211A93CF94F1}" type="datetimeFigureOut">
              <a:rPr lang="es-MX" smtClean="0"/>
              <a:t>12/08/2023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E094-FE63-413E-A1A0-CD98543D0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19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43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E2EEFF"/>
                </a:solidFill>
                <a:effectLst/>
                <a:latin typeface="Google Sans"/>
              </a:rPr>
              <a:t>El código limpio es el sello distintivo de un ingeniero de software de calidad</a:t>
            </a:r>
            <a:r>
              <a:rPr lang="es-ES" b="0" i="0" dirty="0">
                <a:solidFill>
                  <a:srgbClr val="E8EAED"/>
                </a:solidFill>
                <a:effectLst/>
                <a:latin typeface="Google Sans"/>
              </a:rPr>
              <a:t>. </a:t>
            </a:r>
          </a:p>
          <a:p>
            <a:endParaRPr lang="es-ES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s-ES" b="0" i="0" dirty="0">
                <a:solidFill>
                  <a:srgbClr val="E8EAED"/>
                </a:solidFill>
                <a:effectLst/>
                <a:latin typeface="Google Sans"/>
              </a:rPr>
              <a:t>Un código limpio puede ser la diferencia entre malgastar miles de pesos en un proyecto o hacerlo bien a la primera. </a:t>
            </a:r>
          </a:p>
          <a:p>
            <a:endParaRPr lang="es-ES" b="0" i="0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s-ES" b="0" i="0" dirty="0">
                <a:solidFill>
                  <a:srgbClr val="E8EAED"/>
                </a:solidFill>
                <a:effectLst/>
                <a:latin typeface="Google Sans"/>
              </a:rPr>
              <a:t>Código fácil de mantener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18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27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libro negro del programador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81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8AC1B80-F8B2-4B95-B4B7-7917A33D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C065D0C-0F49-65D2-0376-3FD7AC5AB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59" b="17138"/>
          <a:stretch/>
        </p:blipFill>
        <p:spPr>
          <a:xfrm>
            <a:off x="20" y="-1"/>
            <a:ext cx="12191979" cy="50631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2806FE-F8D2-7EE8-0577-09541755F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647701"/>
            <a:ext cx="4833620" cy="3233419"/>
          </a:xfrm>
        </p:spPr>
        <p:txBody>
          <a:bodyPr anchor="t">
            <a:normAutofit/>
          </a:bodyPr>
          <a:lstStyle/>
          <a:p>
            <a:r>
              <a:rPr lang="es-MX" dirty="0"/>
              <a:t>DESARROLLO FRONTEND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BBB683-F40F-B6F0-8DE5-287C5001B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5560043"/>
            <a:ext cx="9524999" cy="564596"/>
          </a:xfrm>
        </p:spPr>
        <p:txBody>
          <a:bodyPr anchor="ctr">
            <a:normAutofit/>
          </a:bodyPr>
          <a:lstStyle/>
          <a:p>
            <a:r>
              <a:rPr lang="es-MX" sz="2000" dirty="0"/>
              <a:t>ING. JANETH MONTERO</a:t>
            </a:r>
          </a:p>
        </p:txBody>
      </p:sp>
    </p:spTree>
    <p:extLst>
      <p:ext uri="{BB962C8B-B14F-4D97-AF65-F5344CB8AC3E}">
        <p14:creationId xmlns:p14="http://schemas.microsoft.com/office/powerpoint/2010/main" val="336186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9474261-2695-3E6E-2041-18772D2D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05F60D7-BA26-ACC9-3E15-AAD66C863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nos dice el plan de estudio vs que haremos?</a:t>
            </a:r>
          </a:p>
        </p:txBody>
      </p:sp>
    </p:spTree>
    <p:extLst>
      <p:ext uri="{BB962C8B-B14F-4D97-AF65-F5344CB8AC3E}">
        <p14:creationId xmlns:p14="http://schemas.microsoft.com/office/powerpoint/2010/main" val="31683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5D4E-DBDE-5934-8D65-D6ED45EE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A8CFA-2850-A913-76D4-BF644701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Unidad Didáctica 1: Lenguajes de marcas para desarrollo de aplicaciones web </a:t>
            </a:r>
            <a:r>
              <a:rPr lang="es-ES" b="1" dirty="0">
                <a:solidFill>
                  <a:srgbClr val="00B050"/>
                </a:solidFill>
              </a:rPr>
              <a:t>(HTML)</a:t>
            </a:r>
          </a:p>
          <a:p>
            <a:pPr marL="0" indent="0">
              <a:buNone/>
            </a:pPr>
            <a:r>
              <a:rPr lang="es-ES" dirty="0"/>
              <a:t>Unidad Didáctica 2: El lenguaje JavaScript </a:t>
            </a:r>
            <a:r>
              <a:rPr lang="es-ES" b="1" dirty="0">
                <a:solidFill>
                  <a:srgbClr val="00B050"/>
                </a:solidFill>
              </a:rPr>
              <a:t>(JS)</a:t>
            </a:r>
          </a:p>
          <a:p>
            <a:pPr marL="0" indent="0">
              <a:buNone/>
            </a:pPr>
            <a:r>
              <a:rPr lang="es-ES" dirty="0"/>
              <a:t>Unidad Didáctica 3: Utilización de Web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b="1" dirty="0" err="1">
                <a:solidFill>
                  <a:srgbClr val="00B050"/>
                </a:solidFill>
              </a:rPr>
              <a:t>APIs</a:t>
            </a:r>
            <a:r>
              <a:rPr lang="es-ES" b="1" dirty="0">
                <a:solidFill>
                  <a:srgbClr val="00B050"/>
                </a:solidFill>
              </a:rPr>
              <a:t> &gt; HTTP)</a:t>
            </a:r>
          </a:p>
          <a:p>
            <a:pPr marL="0" indent="0">
              <a:buNone/>
            </a:pPr>
            <a:r>
              <a:rPr lang="es-ES" dirty="0"/>
              <a:t>Unidad Didáctica 4: Desarrollo de aplicaciones web utilizando </a:t>
            </a:r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b="1" dirty="0">
                <a:solidFill>
                  <a:srgbClr val="00B050"/>
                </a:solidFill>
              </a:rPr>
              <a:t>(</a:t>
            </a:r>
            <a:r>
              <a:rPr lang="es-ES" b="1" dirty="0" err="1">
                <a:solidFill>
                  <a:srgbClr val="00B050"/>
                </a:solidFill>
              </a:rPr>
              <a:t>frameworks</a:t>
            </a:r>
            <a:r>
              <a:rPr lang="es-ES" b="1" dirty="0">
                <a:solidFill>
                  <a:srgbClr val="00B050"/>
                </a:solidFill>
              </a:rPr>
              <a:t>)</a:t>
            </a:r>
            <a:endParaRPr lang="es-MX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38FE-3DC1-1039-64DA-B3F28049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Camino a seguir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80D20-C1DB-2828-9906-465FCB42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/>
              <a:t>ENFOQUE: </a:t>
            </a:r>
            <a:r>
              <a:rPr lang="es-MX" b="1">
                <a:solidFill>
                  <a:srgbClr val="00B050"/>
                </a:solidFill>
              </a:rPr>
              <a:t>LABORAL</a:t>
            </a:r>
          </a:p>
          <a:p>
            <a:r>
              <a:rPr lang="es-MX"/>
              <a:t>GUIADO POR: </a:t>
            </a:r>
            <a:r>
              <a:rPr lang="es-MX" b="1">
                <a:solidFill>
                  <a:srgbClr val="00B050"/>
                </a:solidFill>
              </a:rPr>
              <a:t>INGENIERIA DE SOFTWARE</a:t>
            </a:r>
          </a:p>
          <a:p>
            <a:pPr lvl="1"/>
            <a:r>
              <a:rPr lang="es-MX" sz="2000"/>
              <a:t>BUENAS PRACTICAS Y PATRONES DE DISEÑO</a:t>
            </a:r>
          </a:p>
          <a:p>
            <a:pPr lvl="1"/>
            <a:r>
              <a:rPr lang="es-MX" sz="2000"/>
              <a:t>ARQUITECTURA DE CODIGO &gt; CODIGO LIMPIO &gt; CODIGO DE CALIDAD</a:t>
            </a:r>
          </a:p>
          <a:p>
            <a:pPr lvl="1"/>
            <a:r>
              <a:rPr lang="es-MX" sz="2000"/>
              <a:t>TECNICAS DE DESARROLLO</a:t>
            </a:r>
          </a:p>
          <a:p>
            <a:r>
              <a:rPr lang="es-MX"/>
              <a:t>POTENCIALIZADO CON TENDENCIAS: </a:t>
            </a:r>
            <a:r>
              <a:rPr lang="es-MX" b="1">
                <a:solidFill>
                  <a:srgbClr val="00B050"/>
                </a:solidFill>
              </a:rPr>
              <a:t>INTELIGENCIA ARTIFICIAL</a:t>
            </a:r>
            <a:endParaRPr lang="es-MX" b="1" dirty="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A6B66-18A8-1F15-0E45-7AE1B8BD4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71"/>
          <a:stretch/>
        </p:blipFill>
        <p:spPr>
          <a:xfrm>
            <a:off x="8291094" y="1"/>
            <a:ext cx="3900905" cy="32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60694-3B49-113E-79C6-6BE4B2B0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151450"/>
            <a:ext cx="10819130" cy="1147053"/>
          </a:xfrm>
        </p:spPr>
        <p:txBody>
          <a:bodyPr/>
          <a:lstStyle/>
          <a:p>
            <a:r>
              <a:rPr lang="es-MX" dirty="0"/>
              <a:t>temas a desarrollar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720D6-6005-549C-DB6A-2A07285E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0" y="1601724"/>
            <a:ext cx="10819130" cy="481736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INTRODUCIÓN: </a:t>
            </a:r>
          </a:p>
          <a:p>
            <a:pPr marL="0" indent="0">
              <a:buNone/>
            </a:pPr>
            <a:r>
              <a:rPr lang="es-ES" dirty="0"/>
              <a:t>	¿</a:t>
            </a:r>
            <a:r>
              <a:rPr lang="es-ES" sz="1700" dirty="0"/>
              <a:t>QUE ES FRONTEND?, ¿DISEÑO O DESARROLLO?, TENDENCIAS, CONSEJOS. 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PRIMEROS PASOS: 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sz="1700" dirty="0"/>
              <a:t>ARQUITECTURA, </a:t>
            </a:r>
            <a:r>
              <a:rPr lang="es-ES" sz="1700" b="1" u="sng" dirty="0"/>
              <a:t>PILARES DEL FRONTEND</a:t>
            </a:r>
            <a:r>
              <a:rPr lang="es-ES" sz="1700" dirty="0"/>
              <a:t>, PREPARACION DEL AMBIENTE DE TRABAJO, </a:t>
            </a:r>
          </a:p>
          <a:p>
            <a:pPr marL="457200" lvl="1" indent="0">
              <a:buNone/>
            </a:pPr>
            <a:r>
              <a:rPr lang="es-ES" sz="1700" dirty="0"/>
              <a:t>	CONTROLADOR DE VERSIONES.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CODIGO FRONTEND: 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sz="1700" dirty="0">
                <a:solidFill>
                  <a:srgbClr val="00B050"/>
                </a:solidFill>
              </a:rPr>
              <a:t>HTML &gt;</a:t>
            </a:r>
            <a:r>
              <a:rPr lang="es-ES" sz="1700" dirty="0"/>
              <a:t> ACCESIBILIDAD WEB </a:t>
            </a:r>
          </a:p>
          <a:p>
            <a:pPr marL="457200" lvl="1" indent="0">
              <a:buNone/>
            </a:pPr>
            <a:r>
              <a:rPr lang="es-ES" sz="1700" dirty="0">
                <a:solidFill>
                  <a:srgbClr val="00B050"/>
                </a:solidFill>
              </a:rPr>
              <a:t>	CSS &gt;</a:t>
            </a:r>
            <a:r>
              <a:rPr lang="es-ES" sz="1700" dirty="0"/>
              <a:t> PREPROCESADORES, RESPONSIVE, FRAMEWORKS DE CSS</a:t>
            </a:r>
          </a:p>
          <a:p>
            <a:pPr marL="457200" lvl="1" indent="0">
              <a:buNone/>
            </a:pPr>
            <a:r>
              <a:rPr lang="es-ES" sz="1700" dirty="0">
                <a:solidFill>
                  <a:srgbClr val="00B050"/>
                </a:solidFill>
              </a:rPr>
              <a:t>	JAVASCRIPT &gt;</a:t>
            </a:r>
            <a:r>
              <a:rPr lang="es-ES" sz="1700" dirty="0"/>
              <a:t> JSON, LIBRERIAS Y LICENCIAS, CONSUMO DE DATOS, </a:t>
            </a:r>
            <a:r>
              <a:rPr lang="es-ES" sz="1700" b="1" dirty="0"/>
              <a:t>TYPESCRIPT</a:t>
            </a:r>
          </a:p>
          <a:p>
            <a:pPr marL="457200" lvl="1" indent="0">
              <a:buNone/>
            </a:pPr>
            <a:r>
              <a:rPr lang="es-ES" sz="1700" dirty="0">
                <a:solidFill>
                  <a:srgbClr val="00B050"/>
                </a:solidFill>
              </a:rPr>
              <a:t>	APIS Y HTTP</a:t>
            </a:r>
            <a:endParaRPr lang="es-ES" sz="1700" dirty="0"/>
          </a:p>
          <a:p>
            <a:pPr marL="457200" lvl="1" indent="0">
              <a:buNone/>
            </a:pPr>
            <a:r>
              <a:rPr lang="es-ES" sz="1700" dirty="0">
                <a:solidFill>
                  <a:srgbClr val="00B050"/>
                </a:solidFill>
              </a:rPr>
              <a:t>	FRAMEWORKS &gt; </a:t>
            </a:r>
            <a:r>
              <a:rPr lang="es-ES" sz="1700" dirty="0"/>
              <a:t>REACT / ANGULAR / VUE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POTENCIALIZADORES: 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sz="1700" dirty="0"/>
              <a:t>ARQUITECTURA DE CODIGO, BUENAS PRACTICAS, TECNICAS DE DESARROLLO, DEVTOOLS, 	DOCUMENTACIÓN, TESTING, IA, ETC.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ADEA7A6-3E22-01ED-E615-5C2D74CF6EB7}"/>
              </a:ext>
            </a:extLst>
          </p:cNvPr>
          <p:cNvGrpSpPr/>
          <p:nvPr/>
        </p:nvGrpSpPr>
        <p:grpSpPr>
          <a:xfrm>
            <a:off x="8977320" y="1396285"/>
            <a:ext cx="2494181" cy="792000"/>
            <a:chOff x="8650867" y="1620300"/>
            <a:chExt cx="2494181" cy="792000"/>
          </a:xfrm>
        </p:grpSpPr>
        <p:pic>
          <p:nvPicPr>
            <p:cNvPr id="1028" name="Picture 4" descr="Angular, logo, logos icon - Free download on Iconfinder">
              <a:extLst>
                <a:ext uri="{FF2B5EF4-FFF2-40B4-BE49-F238E27FC236}">
                  <a16:creationId xmlns:a16="http://schemas.microsoft.com/office/drawing/2014/main" id="{749B0B42-EEDD-5A20-3604-3403AFD9E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083" y="1620300"/>
              <a:ext cx="792000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71FE2D8-82E7-30C4-097D-31A175129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0867" y="1656300"/>
              <a:ext cx="828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E23E972-C1F7-DF88-6A35-5C3442650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298" y="1692300"/>
              <a:ext cx="74775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5DA7287-8CE3-CAEB-759F-7E4DC4C06425}"/>
              </a:ext>
            </a:extLst>
          </p:cNvPr>
          <p:cNvGrpSpPr/>
          <p:nvPr/>
        </p:nvGrpSpPr>
        <p:grpSpPr>
          <a:xfrm>
            <a:off x="8783419" y="202028"/>
            <a:ext cx="2881983" cy="1080000"/>
            <a:chOff x="8395617" y="374400"/>
            <a:chExt cx="2881983" cy="1080000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D27C669-9CCF-F00A-5882-50C82C4D8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5617" y="37440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SS - Wikipedia, la enciclopedia libre">
              <a:extLst>
                <a:ext uri="{FF2B5EF4-FFF2-40B4-BE49-F238E27FC236}">
                  <a16:creationId xmlns:a16="http://schemas.microsoft.com/office/drawing/2014/main" id="{B2066FF9-C776-0252-1E54-2B847A965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1533" y="374400"/>
              <a:ext cx="765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avaScript Logo, symbol, meaning, history, PNG, brand">
              <a:extLst>
                <a:ext uri="{FF2B5EF4-FFF2-40B4-BE49-F238E27FC236}">
                  <a16:creationId xmlns:a16="http://schemas.microsoft.com/office/drawing/2014/main" id="{902E80BC-D99F-9139-50EE-340FD068C9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0" r="27052"/>
            <a:stretch/>
          </p:blipFill>
          <p:spPr bwMode="auto">
            <a:xfrm>
              <a:off x="10397298" y="374400"/>
              <a:ext cx="880302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A89AD5A-E732-8DF4-5481-762DC085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10" y="239372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1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79E79-16E5-D1AE-BE36-61C300D0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83438-BBEA-797B-AB63-D3281875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3825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Asistencia 		</a:t>
            </a:r>
            <a:r>
              <a:rPr lang="es-ES" sz="2400" b="1" dirty="0">
                <a:solidFill>
                  <a:srgbClr val="00B050"/>
                </a:solidFill>
              </a:rPr>
              <a:t>10%</a:t>
            </a:r>
          </a:p>
          <a:p>
            <a:pPr marL="0" indent="0">
              <a:buNone/>
            </a:pPr>
            <a:r>
              <a:rPr lang="es-ES" sz="2400" dirty="0"/>
              <a:t>Tareas 		  </a:t>
            </a:r>
            <a:r>
              <a:rPr lang="es-ES" sz="2400" b="1" dirty="0">
                <a:solidFill>
                  <a:srgbClr val="00B050"/>
                </a:solidFill>
              </a:rPr>
              <a:t>5%</a:t>
            </a:r>
          </a:p>
          <a:p>
            <a:pPr marL="0" indent="0">
              <a:buNone/>
            </a:pPr>
            <a:r>
              <a:rPr lang="es-ES" sz="2400" dirty="0"/>
              <a:t>Ejercicios 		</a:t>
            </a:r>
            <a:r>
              <a:rPr lang="es-ES" sz="2400" b="1" dirty="0">
                <a:solidFill>
                  <a:srgbClr val="00B050"/>
                </a:solidFill>
              </a:rPr>
              <a:t>30%</a:t>
            </a:r>
            <a:r>
              <a:rPr lang="es-ES" sz="2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s-ES" sz="2400" dirty="0"/>
              <a:t>Exámenes 		</a:t>
            </a:r>
            <a:r>
              <a:rPr lang="es-ES" sz="2400" b="1" dirty="0">
                <a:solidFill>
                  <a:srgbClr val="00B050"/>
                </a:solidFill>
              </a:rPr>
              <a:t>20%</a:t>
            </a:r>
          </a:p>
          <a:p>
            <a:pPr marL="0" indent="0">
              <a:buNone/>
            </a:pPr>
            <a:r>
              <a:rPr lang="es-ES" sz="2400" dirty="0"/>
              <a:t>Proyectos		</a:t>
            </a:r>
            <a:r>
              <a:rPr lang="es-ES" sz="2400" b="1" dirty="0">
                <a:solidFill>
                  <a:srgbClr val="00B050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96762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0DCD-47D3-FE00-F4D8-961005D1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A6C66-E949-4986-A23D-387E43C3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/>
              <a:t>CLASES</a:t>
            </a:r>
          </a:p>
          <a:p>
            <a:pPr marL="0" indent="0">
              <a:buNone/>
            </a:pPr>
            <a:r>
              <a:rPr lang="es-ES" sz="2400" dirty="0"/>
              <a:t>Clase teórica: </a:t>
            </a:r>
            <a:r>
              <a:rPr lang="es-ES" sz="2400" b="1" dirty="0"/>
              <a:t>1-3 días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dirty="0"/>
              <a:t>Clase práctica: </a:t>
            </a:r>
            <a:r>
              <a:rPr lang="es-ES" sz="2400" b="1" dirty="0"/>
              <a:t>2-3 días.</a:t>
            </a:r>
          </a:p>
          <a:p>
            <a:pPr marL="0" indent="0">
              <a:buNone/>
            </a:pPr>
            <a:r>
              <a:rPr lang="es-ES" sz="2400" dirty="0"/>
              <a:t>Clase de ejercicios y dudas: </a:t>
            </a:r>
            <a:r>
              <a:rPr lang="es-ES" sz="2400" b="1" dirty="0"/>
              <a:t>1 día (viernes).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PARCIALES</a:t>
            </a:r>
          </a:p>
          <a:p>
            <a:pPr marL="0" indent="0">
              <a:buNone/>
            </a:pPr>
            <a:r>
              <a:rPr lang="es-MX" dirty="0"/>
              <a:t>El semestre se dividirá en 3 parciales y en cada uno de ellos se realizará un examen y un proyecto.</a:t>
            </a:r>
          </a:p>
        </p:txBody>
      </p:sp>
    </p:spTree>
    <p:extLst>
      <p:ext uri="{BB962C8B-B14F-4D97-AF65-F5344CB8AC3E}">
        <p14:creationId xmlns:p14="http://schemas.microsoft.com/office/powerpoint/2010/main" val="150818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92CF7-48F0-6033-FED8-EDC85B95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DINAMICA DE EJERCICIOS y tareas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75B82-17BB-DB37-C257-BFD00D8D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Simularemos un proyecto de software: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Documento de requerimientos.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Meeting de 5 min con cliente (maestro).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Desarrollo en clase, algunos proyectos se dará seguimiento en varios días.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Entrega en </a:t>
            </a:r>
            <a:r>
              <a:rPr lang="es-ES" dirty="0" err="1"/>
              <a:t>github</a:t>
            </a:r>
            <a:r>
              <a:rPr lang="es-ES" dirty="0"/>
              <a:t> (la idea es versionarlo el mismo día al final de la clase e ir escalando).</a:t>
            </a:r>
          </a:p>
          <a:p>
            <a:r>
              <a:rPr lang="es-ES" dirty="0"/>
              <a:t>Se realizarán ejercicios individuales y se incorporarán dinámicas de </a:t>
            </a:r>
            <a:r>
              <a:rPr lang="es-ES" dirty="0" err="1"/>
              <a:t>pair</a:t>
            </a:r>
            <a:r>
              <a:rPr lang="es-ES" dirty="0"/>
              <a:t> </a:t>
            </a:r>
            <a:r>
              <a:rPr lang="es-ES" dirty="0" err="1"/>
              <a:t>programing</a:t>
            </a:r>
            <a:r>
              <a:rPr lang="es-ES" dirty="0"/>
              <a:t> y </a:t>
            </a:r>
            <a:r>
              <a:rPr lang="es-ES" dirty="0" err="1"/>
              <a:t>moob</a:t>
            </a:r>
            <a:r>
              <a:rPr lang="es-ES" dirty="0"/>
              <a:t> </a:t>
            </a:r>
            <a:r>
              <a:rPr lang="es-ES" dirty="0" err="1"/>
              <a:t>programing</a:t>
            </a:r>
            <a:r>
              <a:rPr lang="es-ES" dirty="0"/>
              <a:t>.</a:t>
            </a:r>
          </a:p>
          <a:p>
            <a:r>
              <a:rPr lang="es-ES" dirty="0"/>
              <a:t>Ocasionalmente se dejará de tarea realizar una lectura y hacer un breve resumen del tema para un día antes del ejercicio.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011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56E2E-3ACF-98CC-50BB-4177B1B8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025589"/>
            <a:ext cx="7696200" cy="1037065"/>
          </a:xfrm>
        </p:spPr>
        <p:txBody>
          <a:bodyPr/>
          <a:lstStyle/>
          <a:p>
            <a:r>
              <a:rPr lang="es-MX" dirty="0"/>
              <a:t>¡Gracias!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827096-4DFC-CD0A-ABCB-8456E7F2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123054"/>
            <a:ext cx="7696200" cy="1305791"/>
          </a:xfrm>
        </p:spPr>
        <p:txBody>
          <a:bodyPr>
            <a:normAutofit fontScale="92500" lnSpcReduction="10000"/>
          </a:bodyPr>
          <a:lstStyle/>
          <a:p>
            <a:r>
              <a:rPr lang="es-MX" b="1" u="sng" dirty="0"/>
              <a:t>CONTACTO:</a:t>
            </a:r>
          </a:p>
          <a:p>
            <a:r>
              <a:rPr lang="es-MX" dirty="0"/>
              <a:t>ING. JANETH MONTERO</a:t>
            </a:r>
          </a:p>
          <a:p>
            <a:r>
              <a:rPr lang="es-MX" dirty="0"/>
              <a:t>CORREO - PENDIENTE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7E1525-0B7C-24D2-E39C-7203FC321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5" b="64852"/>
          <a:stretch/>
        </p:blipFill>
        <p:spPr>
          <a:xfrm>
            <a:off x="8291094" y="-27431"/>
            <a:ext cx="3900905" cy="1219199"/>
          </a:xfrm>
          <a:prstGeom prst="rect">
            <a:avLst/>
          </a:prstGeom>
        </p:spPr>
      </p:pic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A5D2B6D0-2603-6313-1D12-AE94D00487A4}"/>
              </a:ext>
            </a:extLst>
          </p:cNvPr>
          <p:cNvSpPr txBox="1">
            <a:spLocks/>
          </p:cNvSpPr>
          <p:nvPr/>
        </p:nvSpPr>
        <p:spPr>
          <a:xfrm>
            <a:off x="9244584" y="1172857"/>
            <a:ext cx="2865119" cy="210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>
                <a:solidFill>
                  <a:srgbClr val="3F185B"/>
                </a:solidFill>
              </a:rPr>
              <a:t>“Un desarrollador de software no implementa código limpio con un látigo atrás”</a:t>
            </a:r>
          </a:p>
          <a:p>
            <a:pPr algn="ctr"/>
            <a:r>
              <a:rPr lang="es-MX" sz="1800" i="1" dirty="0">
                <a:solidFill>
                  <a:srgbClr val="3F185B"/>
                </a:solidFill>
              </a:rPr>
              <a:t>- Rafael Gómez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B86130-40A9-4175-D7F6-326766A0F8C9}"/>
              </a:ext>
            </a:extLst>
          </p:cNvPr>
          <p:cNvGrpSpPr/>
          <p:nvPr/>
        </p:nvGrpSpPr>
        <p:grpSpPr>
          <a:xfrm>
            <a:off x="1919186" y="406315"/>
            <a:ext cx="3240133" cy="3563519"/>
            <a:chOff x="1919186" y="406315"/>
            <a:chExt cx="3240133" cy="3563519"/>
          </a:xfrm>
        </p:grpSpPr>
        <p:pic>
          <p:nvPicPr>
            <p:cNvPr id="3" name="Imagen 2" descr="Código QR&#10;&#10;Descripción generada automáticamente">
              <a:extLst>
                <a:ext uri="{FF2B5EF4-FFF2-40B4-BE49-F238E27FC236}">
                  <a16:creationId xmlns:a16="http://schemas.microsoft.com/office/drawing/2014/main" id="{DF74D9EE-3E5E-7816-4339-0EDFA290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86" y="406315"/>
              <a:ext cx="3240133" cy="3240133"/>
            </a:xfrm>
            <a:prstGeom prst="rect">
              <a:avLst/>
            </a:prstGeom>
          </p:spPr>
        </p:pic>
        <p:sp>
          <p:nvSpPr>
            <p:cNvPr id="7" name="Marcador de texto 4">
              <a:extLst>
                <a:ext uri="{FF2B5EF4-FFF2-40B4-BE49-F238E27FC236}">
                  <a16:creationId xmlns:a16="http://schemas.microsoft.com/office/drawing/2014/main" id="{30383699-F7AB-9EDF-5BEA-5632D278154D}"/>
                </a:ext>
              </a:extLst>
            </p:cNvPr>
            <p:cNvSpPr txBox="1">
              <a:spLocks/>
            </p:cNvSpPr>
            <p:nvPr/>
          </p:nvSpPr>
          <p:spPr>
            <a:xfrm>
              <a:off x="2004101" y="3575305"/>
              <a:ext cx="3070302" cy="3945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MX" dirty="0"/>
                <a:t>ENCUESTA DIAGNOSTICA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47090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Panorámica</PresentationFormat>
  <Paragraphs>69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Google Sans</vt:lpstr>
      <vt:lpstr>Grandview</vt:lpstr>
      <vt:lpstr>Grandview Display</vt:lpstr>
      <vt:lpstr>CitationVTI</vt:lpstr>
      <vt:lpstr>DESARROLLO FRONTEND</vt:lpstr>
      <vt:lpstr>temas</vt:lpstr>
      <vt:lpstr>Plan de estudio</vt:lpstr>
      <vt:lpstr>Camino a seguir</vt:lpstr>
      <vt:lpstr>temas a desarrollar</vt:lpstr>
      <vt:lpstr>evaluación</vt:lpstr>
      <vt:lpstr>FORMA DE TRABAJO</vt:lpstr>
      <vt:lpstr>DINAMICA DE EJERCICIOS y tareas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FRONTEND</dc:title>
  <dc:creator>Janeth Montero</dc:creator>
  <cp:lastModifiedBy>Janeth Montero</cp:lastModifiedBy>
  <cp:revision>14</cp:revision>
  <dcterms:created xsi:type="dcterms:W3CDTF">2023-08-05T02:28:44Z</dcterms:created>
  <dcterms:modified xsi:type="dcterms:W3CDTF">2023-08-13T01:48:08Z</dcterms:modified>
  <cp:contentStatus/>
</cp:coreProperties>
</file>