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4" y="3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02" name="Google Shape;4102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03" name="Google Shape;4103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4" name="Google Shape;410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05" name="Google Shape;4105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06" name="Google Shape;4106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0" name="Google Shape;4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1" name="Google Shape;4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libri"/>
              <a:buNone/>
            </a:pPr>
            <a:r>
              <a:rPr lang="es-PE">
                <a:solidFill>
                  <a:srgbClr val="17365D"/>
                </a:solidFill>
              </a:rPr>
              <a:t>Por favor, antes de empezar a elaborar tu presentación, copia y abre el siguiente enlace en tu navegador, para conocer las consideraciones a tener en cuenta:</a:t>
            </a:r>
            <a:br>
              <a:rPr lang="es-PE">
                <a:solidFill>
                  <a:srgbClr val="17365D"/>
                </a:solidFill>
              </a:rPr>
            </a:br>
            <a:r>
              <a:rPr lang="es-PE" sz="1400" b="1">
                <a:solidFill>
                  <a:srgbClr val="0070C0"/>
                </a:solidFill>
              </a:rPr>
              <a:t>http://bit.ly/consideraciones_powerpoint</a:t>
            </a:r>
            <a:r>
              <a:rPr lang="es-PE" sz="1400">
                <a:solidFill>
                  <a:srgbClr val="17365D"/>
                </a:solidFill>
              </a:rPr>
              <a:t> </a:t>
            </a:r>
            <a:endParaRPr sz="1400">
              <a:solidFill>
                <a:srgbClr val="17365D"/>
              </a:solidFill>
            </a:endParaRPr>
          </a:p>
        </p:txBody>
      </p:sp>
      <p:sp>
        <p:nvSpPr>
          <p:cNvPr id="4182" name="Google Shape;41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4" name="Google Shape;4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5" name="Google Shape;4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6" name="Google Shape;424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2" name="Google Shape;42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3" name="Google Shape;425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Google Shape;4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9" name="Google Shape;42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0" name="Google Shape;426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6" name="Google Shape;42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7" name="Google Shape;426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2" name="Google Shape;42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3" name="Google Shape;42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4" name="Google Shape;427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9" name="Google Shape;4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0" name="Google Shape;42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1" name="Google Shape;428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7" name="Google Shape;42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8" name="Google Shape;428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7" name="Google Shape;42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8" name="Google Shape;4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9" name="Google Shape;429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8" name="Google Shape;41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9" name="Google Shape;418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Google Shape;4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6" name="Google Shape;41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7" name="Google Shape;41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3" name="Google Shape;42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4" name="Google Shape;42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" name="Google Shape;4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0" name="Google Shape;4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1" name="Google Shape;421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6" name="Google Shape;4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7" name="Google Shape;42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8" name="Google Shape;42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Google Shape;4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4" name="Google Shape;42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5" name="Google Shape;42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" name="Google Shape;4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1" name="Google Shape;42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2" name="Google Shape;42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8" name="Google Shape;4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9" name="Google Shape;423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p2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2" name="Google Shape;4112;p2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32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32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220"/>
              </a:spcBef>
              <a:spcAft>
                <a:spcPts val="0"/>
              </a:spcAft>
              <a:buSzPts val="1375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13" name="Google Shape;4113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14" name="Google Shape;4114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15" name="Google Shape;4115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8" name="Google Shape;4168;p1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9" name="Google Shape;4169;p11"/>
          <p:cNvSpPr txBox="1">
            <a:spLocks noGrp="1"/>
          </p:cNvSpPr>
          <p:nvPr>
            <p:ph type="body" idx="1"/>
          </p:nvPr>
        </p:nvSpPr>
        <p:spPr>
          <a:xfrm rot="5400000">
            <a:off x="2753700" y="-828062"/>
            <a:ext cx="3636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 rtl="0">
              <a:spcBef>
                <a:spcPts val="360"/>
              </a:spcBef>
              <a:spcAft>
                <a:spcPts val="0"/>
              </a:spcAft>
              <a:buSzPts val="2160"/>
              <a:buChar char="4"/>
              <a:defRPr/>
            </a:lvl1pPr>
            <a:lvl2pPr marL="914400" lvl="1" indent="-331469" algn="l" rtl="0">
              <a:spcBef>
                <a:spcPts val="360"/>
              </a:spcBef>
              <a:spcAft>
                <a:spcPts val="0"/>
              </a:spcAft>
              <a:buSzPts val="1620"/>
              <a:buChar char="●"/>
              <a:defRPr/>
            </a:lvl2pPr>
            <a:lvl3pPr marL="1371600" lvl="2" indent="-371475" algn="l" rtl="0">
              <a:spcBef>
                <a:spcPts val="360"/>
              </a:spcBef>
              <a:spcAft>
                <a:spcPts val="0"/>
              </a:spcAft>
              <a:buSzPts val="2250"/>
              <a:buChar char="▪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0" name="Google Shape;4170;p1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71" name="Google Shape;4171;p1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72" name="Google Shape;4172;p1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4" name="Google Shape;4174;p12"/>
          <p:cNvSpPr txBox="1">
            <a:spLocks noGrp="1"/>
          </p:cNvSpPr>
          <p:nvPr>
            <p:ph type="title"/>
          </p:nvPr>
        </p:nvSpPr>
        <p:spPr>
          <a:xfrm rot="5400000">
            <a:off x="5220000" y="1638265"/>
            <a:ext cx="4876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5" name="Google Shape;4175;p12"/>
          <p:cNvSpPr txBox="1">
            <a:spLocks noGrp="1"/>
          </p:cNvSpPr>
          <p:nvPr>
            <p:ph type="body" idx="1"/>
          </p:nvPr>
        </p:nvSpPr>
        <p:spPr>
          <a:xfrm rot="5400000">
            <a:off x="1029000" y="-342935"/>
            <a:ext cx="4876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 rtl="0">
              <a:spcBef>
                <a:spcPts val="360"/>
              </a:spcBef>
              <a:spcAft>
                <a:spcPts val="0"/>
              </a:spcAft>
              <a:buSzPts val="2160"/>
              <a:buChar char="4"/>
              <a:defRPr/>
            </a:lvl1pPr>
            <a:lvl2pPr marL="914400" lvl="1" indent="-331469" algn="l" rtl="0">
              <a:spcBef>
                <a:spcPts val="360"/>
              </a:spcBef>
              <a:spcAft>
                <a:spcPts val="0"/>
              </a:spcAft>
              <a:buSzPts val="1620"/>
              <a:buChar char="●"/>
              <a:defRPr/>
            </a:lvl2pPr>
            <a:lvl3pPr marL="1371600" lvl="2" indent="-371475" algn="l" rtl="0">
              <a:spcBef>
                <a:spcPts val="360"/>
              </a:spcBef>
              <a:spcAft>
                <a:spcPts val="0"/>
              </a:spcAft>
              <a:buSzPts val="2250"/>
              <a:buChar char="▪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6" name="Google Shape;4176;p1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77" name="Google Shape;4177;p1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78" name="Google Shape;4178;p1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Google Shape;4117;p3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8" name="Google Shape;4118;p3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  <a:defRPr/>
            </a:lvl1pPr>
            <a:lvl2pPr marL="914400" lvl="1" indent="-331469" algn="l" rtl="0">
              <a:spcBef>
                <a:spcPts val="1200"/>
              </a:spcBef>
              <a:spcAft>
                <a:spcPts val="0"/>
              </a:spcAft>
              <a:buSzPts val="1620"/>
              <a:buChar char="●"/>
              <a:defRPr/>
            </a:lvl2pPr>
            <a:lvl3pPr marL="1371600" lvl="2" indent="-371475" algn="l" rtl="0">
              <a:spcBef>
                <a:spcPts val="360"/>
              </a:spcBef>
              <a:spcAft>
                <a:spcPts val="0"/>
              </a:spcAft>
              <a:buSzPts val="2250"/>
              <a:buChar char="▪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9" name="Google Shape;4119;p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0" name="Google Shape;4120;p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1" name="Google Shape;4121;p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p4"/>
          <p:cNvSpPr txBox="1">
            <a:spLocks noGrp="1"/>
          </p:cNvSpPr>
          <p:nvPr>
            <p:ph type="title"/>
          </p:nvPr>
        </p:nvSpPr>
        <p:spPr>
          <a:xfrm>
            <a:off x="722313" y="3672417"/>
            <a:ext cx="7772400" cy="1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4" name="Google Shape;4124;p4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24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20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25" name="Google Shape;4125;p4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6" name="Google Shape;4126;p4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7" name="Google Shape;4127;p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p5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0" name="Google Shape;4130;p5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41960" algn="l" rtl="0">
              <a:spcBef>
                <a:spcPts val="560"/>
              </a:spcBef>
              <a:spcAft>
                <a:spcPts val="0"/>
              </a:spcAft>
              <a:buSzPts val="3360"/>
              <a:buChar char="4"/>
              <a:defRPr sz="2800"/>
            </a:lvl1pPr>
            <a:lvl2pPr marL="914400" lvl="1" indent="-365760" algn="l" rtl="0">
              <a:spcBef>
                <a:spcPts val="480"/>
              </a:spcBef>
              <a:spcAft>
                <a:spcPts val="0"/>
              </a:spcAft>
              <a:buSzPts val="2160"/>
              <a:buChar char="●"/>
              <a:defRPr sz="2400"/>
            </a:lvl2pPr>
            <a:lvl3pPr marL="1371600" lvl="2" indent="-387350" algn="l" rtl="0">
              <a:spcBef>
                <a:spcPts val="400"/>
              </a:spcBef>
              <a:spcAft>
                <a:spcPts val="0"/>
              </a:spcAft>
              <a:buSzPts val="25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31" name="Google Shape;4131;p5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41960" algn="l" rtl="0">
              <a:spcBef>
                <a:spcPts val="560"/>
              </a:spcBef>
              <a:spcAft>
                <a:spcPts val="0"/>
              </a:spcAft>
              <a:buSzPts val="3360"/>
              <a:buChar char="4"/>
              <a:defRPr sz="2800"/>
            </a:lvl1pPr>
            <a:lvl2pPr marL="914400" lvl="1" indent="-365760" algn="l" rtl="0">
              <a:spcBef>
                <a:spcPts val="480"/>
              </a:spcBef>
              <a:spcAft>
                <a:spcPts val="0"/>
              </a:spcAft>
              <a:buSzPts val="2160"/>
              <a:buChar char="●"/>
              <a:defRPr sz="2400"/>
            </a:lvl2pPr>
            <a:lvl3pPr marL="1371600" lvl="2" indent="-387350" algn="l" rtl="0">
              <a:spcBef>
                <a:spcPts val="400"/>
              </a:spcBef>
              <a:spcAft>
                <a:spcPts val="0"/>
              </a:spcAft>
              <a:buSzPts val="25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32" name="Google Shape;4132;p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33" name="Google Shape;4133;p5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34" name="Google Shape;4134;p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p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7" name="Google Shape;4137;p6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288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225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38" name="Google Shape;4138;p6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 rtl="0">
              <a:spcBef>
                <a:spcPts val="480"/>
              </a:spcBef>
              <a:spcAft>
                <a:spcPts val="0"/>
              </a:spcAft>
              <a:buSzPts val="2880"/>
              <a:buChar char="4"/>
              <a:defRPr sz="2400"/>
            </a:lvl1pPr>
            <a:lvl2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2000"/>
            </a:lvl2pPr>
            <a:lvl3pPr marL="1371600" lvl="2" indent="-371475" algn="l" rtl="0">
              <a:spcBef>
                <a:spcPts val="360"/>
              </a:spcBef>
              <a:spcAft>
                <a:spcPts val="0"/>
              </a:spcAft>
              <a:buSzPts val="2250"/>
              <a:buChar char="▪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39" name="Google Shape;4139;p6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288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225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40" name="Google Shape;4140;p6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 rtl="0">
              <a:spcBef>
                <a:spcPts val="480"/>
              </a:spcBef>
              <a:spcAft>
                <a:spcPts val="0"/>
              </a:spcAft>
              <a:buSzPts val="2880"/>
              <a:buChar char="4"/>
              <a:defRPr sz="2400"/>
            </a:lvl1pPr>
            <a:lvl2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2000"/>
            </a:lvl2pPr>
            <a:lvl3pPr marL="1371600" lvl="2" indent="-371475" algn="l" rtl="0">
              <a:spcBef>
                <a:spcPts val="360"/>
              </a:spcBef>
              <a:spcAft>
                <a:spcPts val="0"/>
              </a:spcAft>
              <a:buSzPts val="2250"/>
              <a:buChar char="▪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41" name="Google Shape;4141;p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2" name="Google Shape;4142;p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3" name="Google Shape;4143;p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p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6" name="Google Shape;4146;p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7" name="Google Shape;4147;p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9" name="Google Shape;4149;p8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0" name="Google Shape;4150;p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1" name="Google Shape;4151;p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2" name="Google Shape;4152;p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9"/>
          <p:cNvSpPr txBox="1">
            <a:spLocks noGrp="1"/>
          </p:cNvSpPr>
          <p:nvPr>
            <p:ph type="title"/>
          </p:nvPr>
        </p:nvSpPr>
        <p:spPr>
          <a:xfrm>
            <a:off x="457201" y="227542"/>
            <a:ext cx="30084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5" name="Google Shape;4155;p9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00" cy="4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72440" algn="l" rtl="0">
              <a:spcBef>
                <a:spcPts val="640"/>
              </a:spcBef>
              <a:spcAft>
                <a:spcPts val="0"/>
              </a:spcAft>
              <a:buSzPts val="3840"/>
              <a:buChar char="4"/>
              <a:defRPr sz="3200"/>
            </a:lvl1pPr>
            <a:lvl2pPr marL="914400" lvl="1" indent="-388619" algn="l" rtl="0">
              <a:spcBef>
                <a:spcPts val="560"/>
              </a:spcBef>
              <a:spcAft>
                <a:spcPts val="0"/>
              </a:spcAft>
              <a:buSzPts val="2520"/>
              <a:buChar char="●"/>
              <a:defRPr sz="2800"/>
            </a:lvl2pPr>
            <a:lvl3pPr marL="1371600" lvl="2" indent="-419100" algn="l" rtl="0">
              <a:spcBef>
                <a:spcPts val="480"/>
              </a:spcBef>
              <a:spcAft>
                <a:spcPts val="0"/>
              </a:spcAft>
              <a:buSzPts val="3000"/>
              <a:buChar char="▪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56" name="Google Shape;4156;p9"/>
          <p:cNvSpPr txBox="1">
            <a:spLocks noGrp="1"/>
          </p:cNvSpPr>
          <p:nvPr>
            <p:ph type="body" idx="2"/>
          </p:nvPr>
        </p:nvSpPr>
        <p:spPr>
          <a:xfrm>
            <a:off x="457201" y="1195917"/>
            <a:ext cx="30084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168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125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157" name="Google Shape;4157;p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8" name="Google Shape;4158;p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9" name="Google Shape;4159;p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Google Shape;4161;p10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2" name="Google Shape;4162;p10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840"/>
              <a:buFont typeface="Arimo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52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3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3" name="Google Shape;4163;p10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168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125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164" name="Google Shape;4164;p1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5" name="Google Shape;4165;p1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6" name="Google Shape;4166;p1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09" name="Google Shape;4109;p1"/>
          <p:cNvSpPr txBox="1">
            <a:spLocks noGrp="1"/>
          </p:cNvSpPr>
          <p:nvPr>
            <p:ph type="body" idx="1"/>
          </p:nvPr>
        </p:nvSpPr>
        <p:spPr>
          <a:xfrm>
            <a:off x="457200" y="1468438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920"/>
              <a:buFont typeface="Arimo"/>
              <a:buChar char="4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44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5912" algn="l" rtl="0">
              <a:spcBef>
                <a:spcPts val="220"/>
              </a:spcBef>
              <a:spcAft>
                <a:spcPts val="0"/>
              </a:spcAft>
              <a:buClr>
                <a:srgbClr val="00B0F0"/>
              </a:buClr>
              <a:buSzPts val="1375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j9jouHorPSAhVFSSYKHdm3CNYQjRwIBw&amp;url=https://www.entrevistadetrabajo.org/las-preguntas-abiertas-en-la-entrevista-de-trabajo.html&amp;bvm=bv.148073327,d.cGc&amp;psig=AFQjCNHKBPt-P9RFbr8QHp0jP702pJ1LSQ&amp;ust=148838749751089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ierNy4n7PSAhUJ6iYKHROACP8QjRwIBw&amp;url=https://ingenieriasofwarehugovenegas.wordpress.com/2016/05/02/analisis-del-proyecto-de-software/&amp;bvm=bv.148073327,d.cGc&amp;psig=AFQjCNFII_7BZfaxYBZxqY4Gew5VTG3onQ&amp;ust=14883868796659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4" name="Google Shape;4184;p13"/>
          <p:cNvSpPr txBox="1">
            <a:spLocks noGrp="1"/>
          </p:cNvSpPr>
          <p:nvPr>
            <p:ph type="ctrTitle"/>
          </p:nvPr>
        </p:nvSpPr>
        <p:spPr>
          <a:xfrm>
            <a:off x="786723" y="1593130"/>
            <a:ext cx="54792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s-PE" sz="2400">
                <a:solidFill>
                  <a:srgbClr val="262626"/>
                </a:solidFill>
              </a:rPr>
              <a:t>Desarrollo de Sistemas - Requisitos</a:t>
            </a:r>
            <a:endParaRPr sz="2400" b="1">
              <a:solidFill>
                <a:srgbClr val="262626"/>
              </a:solidFill>
            </a:endParaRPr>
          </a:p>
        </p:txBody>
      </p:sp>
      <p:sp>
        <p:nvSpPr>
          <p:cNvPr id="4185" name="Google Shape;4185;p13"/>
          <p:cNvSpPr txBox="1">
            <a:spLocks noGrp="1"/>
          </p:cNvSpPr>
          <p:nvPr>
            <p:ph type="subTitle" idx="1"/>
          </p:nvPr>
        </p:nvSpPr>
        <p:spPr>
          <a:xfrm>
            <a:off x="786724" y="2376272"/>
            <a:ext cx="48882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98"/>
              <a:buNone/>
            </a:pPr>
            <a:r>
              <a:rPr lang="es-PE" sz="1665">
                <a:solidFill>
                  <a:srgbClr val="3F3F3F"/>
                </a:solidFill>
              </a:rPr>
              <a:t>INSI - División de Desarrollo de Sistemas Administrativos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998"/>
              <a:buNone/>
            </a:pPr>
            <a:endParaRPr sz="1665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998"/>
              <a:buNone/>
            </a:pPr>
            <a:r>
              <a:rPr lang="es-PE" sz="1665">
                <a:solidFill>
                  <a:srgbClr val="3F3F3F"/>
                </a:solidFill>
              </a:rPr>
              <a:t>Enero 2019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3"/>
              </a:spcBef>
              <a:spcAft>
                <a:spcPts val="0"/>
              </a:spcAft>
              <a:buSzPts val="1220"/>
              <a:buNone/>
            </a:pPr>
            <a:endParaRPr sz="1017"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p22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Requisitos del F2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9" name="Google Shape;4249;p22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 b="1"/>
              <a:t>Análisis de Sistemas </a:t>
            </a:r>
            <a:endParaRPr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 b="1"/>
              <a:t>Requisito Funcional / No funcional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Interfaz de Usuario / Formatos de Salida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 b="1"/>
              <a:t>Caso de Uso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 b="1"/>
              <a:t>Criterio de Aceptación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Modelo de Datos Inicial</a:t>
            </a: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Diseño de Sistemas</a:t>
            </a:r>
            <a:endParaRPr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Arquitectura, Tipo de programación, Acceso a Datos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623887" lvl="2" indent="-88900" algn="l" rtl="0">
              <a:spcBef>
                <a:spcPts val="1420"/>
              </a:spcBef>
              <a:spcAft>
                <a:spcPts val="0"/>
              </a:spcAft>
              <a:buSzPts val="1375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5" name="Google Shape;4255;p23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/>
              <a:t>F2 - Análisis de Sistemas </a:t>
            </a:r>
            <a:endParaRPr/>
          </a:p>
        </p:txBody>
      </p:sp>
      <p:sp>
        <p:nvSpPr>
          <p:cNvPr id="4256" name="Google Shape;4256;p23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Sistema de Información a Partir del Requerimiento Informático del MPN</a:t>
            </a: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Se especifica lo mínimo necesario para que el sistema funcione.</a:t>
            </a: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Acuerdo con el usuario por Entregable:</a:t>
            </a:r>
            <a:endParaRPr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Funcionalidad del Entregable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Interfaz de Usuario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Formato de Salida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Flujo de Eventos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Criterio de Aceptación </a:t>
            </a: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Los artefactos acordados se desarrollan tal cual se encuentran registrado en el F2, </a:t>
            </a:r>
            <a:endParaRPr/>
          </a:p>
          <a:p>
            <a:pPr marL="447675" lvl="1" indent="-83184" algn="l" rtl="0">
              <a:spcBef>
                <a:spcPts val="15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3887" lvl="2" indent="-88900" algn="l" rtl="0">
              <a:spcBef>
                <a:spcPts val="220"/>
              </a:spcBef>
              <a:spcAft>
                <a:spcPts val="0"/>
              </a:spcAft>
              <a:buSzPts val="1375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2" name="Google Shape;4262;p24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/>
              <a:t>F2 – Requisitos Funcionales / No funcionales</a:t>
            </a:r>
            <a:endParaRPr/>
          </a:p>
        </p:txBody>
      </p:sp>
      <p:sp>
        <p:nvSpPr>
          <p:cNvPr id="4263" name="Google Shape;4263;p24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Requisitos Funcionales</a:t>
            </a:r>
            <a:endParaRPr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La actividad del negocio que se atenderá con el sistema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Descripción de los eventos que se atenderán.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La especificación debe cubrir lo necesario para el sistema.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Requisitos No funcionales Condiciones Técnicas de:</a:t>
            </a:r>
            <a:endParaRPr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Calidad del Software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Operatividad del Sistema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Ambiente Tecnológico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Seguridad del Sistema</a:t>
            </a: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447675" lvl="1" indent="-83184" algn="l" rtl="0">
              <a:spcBef>
                <a:spcPts val="15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3887" lvl="2" indent="-88900" algn="l" rtl="0">
              <a:spcBef>
                <a:spcPts val="220"/>
              </a:spcBef>
              <a:spcAft>
                <a:spcPts val="0"/>
              </a:spcAft>
              <a:buSzPts val="1375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p25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/>
              <a:t>F2 – Interfaz de Usuario</a:t>
            </a:r>
            <a:endParaRPr/>
          </a:p>
        </p:txBody>
      </p:sp>
      <p:sp>
        <p:nvSpPr>
          <p:cNvPr id="4270" name="Google Shape;4270;p25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Se diagrama la pantalla de interacción del sistema con el usuario según:</a:t>
            </a:r>
            <a:endParaRPr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Requisitos Funcionales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Requisitos No funcionales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Formatos de recepción de información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Reglas de Negocio 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Estándares  del Desarrollo de Sistemas.</a:t>
            </a: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3887" lvl="2" indent="-88900" algn="l" rtl="0">
              <a:spcBef>
                <a:spcPts val="220"/>
              </a:spcBef>
              <a:spcAft>
                <a:spcPts val="0"/>
              </a:spcAft>
              <a:buSzPts val="1375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26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/>
              <a:t>F2 –Caso de uso del Sistema</a:t>
            </a:r>
            <a:endParaRPr/>
          </a:p>
        </p:txBody>
      </p:sp>
      <p:sp>
        <p:nvSpPr>
          <p:cNvPr id="4277" name="Google Shape;4277;p26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Describe la interacción del Sistema con el Usuario Paso a Paso</a:t>
            </a:r>
            <a:endParaRPr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Cada paso es una iteración usuario sistema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Sólo ocurren eventos del negocio.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El flujo principal se realiza de forma optimista el Paso es el que debe ocurrir.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Los flujos alternativos se realizan en el área de flujos alternativos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Las validaciones se especifican realizan en las RF y RNF, 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Los Mensajes de error de la ejecución del flujo de eventos se especifican en el área de las excepciones. </a:t>
            </a: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3887" lvl="2" indent="-88900" algn="l" rtl="0">
              <a:spcBef>
                <a:spcPts val="220"/>
              </a:spcBef>
              <a:spcAft>
                <a:spcPts val="0"/>
              </a:spcAft>
              <a:buSzPts val="1375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3" name="Google Shape;4283;p27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/>
              <a:t>F2 – Criterios de Aceptación del Sistema</a:t>
            </a:r>
            <a:endParaRPr/>
          </a:p>
        </p:txBody>
      </p:sp>
      <p:sp>
        <p:nvSpPr>
          <p:cNvPr id="4284" name="Google Shape;4284;p27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Las pruebas del Sistema se realizan con el Usuario</a:t>
            </a:r>
            <a:endParaRPr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Los Criterios de Aceptación serán las pruebas de que el Sistema Funciona tal como se acordó con el Usuario.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El Usuario realiza las pruebas con el área de Calidad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3887" lvl="2" indent="-88900" algn="l" rtl="0">
              <a:spcBef>
                <a:spcPts val="220"/>
              </a:spcBef>
              <a:spcAft>
                <a:spcPts val="0"/>
              </a:spcAft>
              <a:buSzPts val="1375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p28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/>
              <a:t>Preguntas?</a:t>
            </a:r>
            <a:endParaRPr/>
          </a:p>
        </p:txBody>
      </p:sp>
      <p:sp>
        <p:nvSpPr>
          <p:cNvPr id="4291" name="Google Shape;4291;p28" descr="Resultado de imagen para pregunta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2" name="Google Shape;4292;p28" descr="Resultado de imagen para preguntas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3" name="Google Shape;4293;p28" descr="Resultado de imagen para preguntas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4" name="Google Shape;4294;p28" descr="Resultado de imagen para preguntas"/>
          <p:cNvSpPr/>
          <p:nvPr/>
        </p:nvSpPr>
        <p:spPr>
          <a:xfrm>
            <a:off x="612775" y="3127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5" name="Google Shape;4295;p28" descr="Resultado de imagen para Preguntas?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2550" y="1839912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" name="Google Shape;4301;p29"/>
          <p:cNvSpPr txBox="1">
            <a:spLocks noGrp="1"/>
          </p:cNvSpPr>
          <p:nvPr>
            <p:ph type="body" idx="1"/>
          </p:nvPr>
        </p:nvSpPr>
        <p:spPr>
          <a:xfrm>
            <a:off x="378072" y="3154493"/>
            <a:ext cx="83088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52400" algn="ctr" rtl="0"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2400"/>
              <a:buChar char="4"/>
            </a:pPr>
            <a:r>
              <a:rPr lang="es-PE" sz="2000"/>
              <a:t>Gracias!</a:t>
            </a:r>
            <a:endParaRPr sz="1600"/>
          </a:p>
        </p:txBody>
      </p:sp>
      <p:sp>
        <p:nvSpPr>
          <p:cNvPr id="4302" name="Google Shape;4302;p29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p14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/>
              <a:t>Contenido:</a:t>
            </a:r>
            <a:endParaRPr/>
          </a:p>
        </p:txBody>
      </p:sp>
      <p:sp>
        <p:nvSpPr>
          <p:cNvPr id="4192" name="Google Shape;4192;p14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 dirty="0"/>
              <a:t>Requisitos del Desarrollo de Sistemas </a:t>
            </a:r>
            <a:endParaRPr dirty="0"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 dirty="0"/>
              <a:t>Requisitos de la Documentación </a:t>
            </a:r>
            <a:endParaRPr dirty="0"/>
          </a:p>
          <a:p>
            <a:pPr lvl="2"/>
            <a:r>
              <a:rPr lang="es-PE" dirty="0"/>
              <a:t>Fácil de Registrar.</a:t>
            </a:r>
          </a:p>
          <a:p>
            <a:pPr lvl="2"/>
            <a:r>
              <a:rPr lang="es-PE" dirty="0"/>
              <a:t>Fácil de Leer.</a:t>
            </a:r>
          </a:p>
          <a:p>
            <a:pPr lvl="2"/>
            <a:r>
              <a:rPr lang="es-PE" dirty="0"/>
              <a:t>Fácil de Modificar.</a:t>
            </a:r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 dirty="0"/>
              <a:t>Modelo de Procesos de negocio (MPN)</a:t>
            </a:r>
            <a:endParaRPr dirty="0"/>
          </a:p>
          <a:p>
            <a:pPr lvl="2"/>
            <a:r>
              <a:rPr lang="es-PE" dirty="0"/>
              <a:t>Historia de usuario.</a:t>
            </a:r>
          </a:p>
          <a:p>
            <a:pPr lvl="2"/>
            <a:r>
              <a:rPr lang="es-PE" dirty="0"/>
              <a:t>Desarrollo detallado.</a:t>
            </a:r>
          </a:p>
          <a:p>
            <a:pPr lvl="2"/>
            <a:r>
              <a:rPr lang="es-PE" dirty="0"/>
              <a:t>RIN.</a:t>
            </a:r>
            <a:endParaRPr dirty="0"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 dirty="0"/>
              <a:t>Formato de Definición de Sistemas (F2)</a:t>
            </a:r>
            <a:endParaRPr dirty="0"/>
          </a:p>
          <a:p>
            <a:pPr lvl="2"/>
            <a:r>
              <a:rPr lang="es-PE" dirty="0"/>
              <a:t>Análisis de Sistemas.</a:t>
            </a:r>
          </a:p>
          <a:p>
            <a:pPr lvl="2"/>
            <a:r>
              <a:rPr lang="es-PE" dirty="0"/>
              <a:t>Diseño de Sistemas</a:t>
            </a:r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dirty="0"/>
          </a:p>
        </p:txBody>
      </p:sp>
      <p:pic>
        <p:nvPicPr>
          <p:cNvPr id="4193" name="Google Shape;4193;p14" descr="Resultado de imagen para entregables de un proyect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6743" y="2041395"/>
            <a:ext cx="2962275" cy="296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p15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/>
              <a:t>Objetivos de la Documentación:</a:t>
            </a:r>
            <a:endParaRPr/>
          </a:p>
        </p:txBody>
      </p:sp>
      <p:sp>
        <p:nvSpPr>
          <p:cNvPr id="4200" name="Google Shape;4200;p15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 dirty="0"/>
              <a:t>Fácil de registrar – estructuras simples, formatos definidos y guías de uso.</a:t>
            </a:r>
            <a:endParaRPr dirty="0"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endParaRPr lang="es-PE" dirty="0"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 dirty="0"/>
              <a:t>Fácil de leer – Lenguaje entendible por todos los interesados y comprometidos</a:t>
            </a:r>
            <a:endParaRPr dirty="0"/>
          </a:p>
          <a:p>
            <a:pPr marL="0" indent="-121920">
              <a:spcBef>
                <a:spcPts val="1200"/>
              </a:spcBef>
            </a:pPr>
            <a:endParaRPr lang="es-PE" dirty="0"/>
          </a:p>
          <a:p>
            <a:pPr marL="0" indent="-121920">
              <a:spcBef>
                <a:spcPts val="1200"/>
              </a:spcBef>
            </a:pPr>
            <a:r>
              <a:rPr lang="es-PE" dirty="0"/>
              <a:t>Fácil de modificar - permite la identificación única del lugar donde se encuentra el ítem a modificar y el registro de control de versiones permite saber que se modifica.</a:t>
            </a:r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endParaRPr lang="es-ES" dirty="0"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ES" dirty="0"/>
              <a:t>Formatos predefinidos, guías,  orientación al usuario,  única ubicación, facilitar la búsqueda y registrar que se modifica.</a:t>
            </a:r>
          </a:p>
          <a:p>
            <a:pPr marL="447675" lvl="1" indent="-83184" algn="l" rtl="0">
              <a:spcBef>
                <a:spcPts val="15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3887" lvl="2" indent="-88900" algn="l" rtl="0">
              <a:spcBef>
                <a:spcPts val="220"/>
              </a:spcBef>
              <a:spcAft>
                <a:spcPts val="0"/>
              </a:spcAft>
              <a:buSzPts val="1375"/>
              <a:buNone/>
            </a:pPr>
            <a:endParaRPr dirty="0"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Google Shape;4206;p16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Requisitos del MPN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7" name="Google Shape;4207;p16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 dirty="0"/>
              <a:t>Historia de Usuario</a:t>
            </a:r>
            <a:endParaRPr dirty="0"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 dirty="0"/>
              <a:t>Modelo Propuesto, Diagrama de Actividades, Ficha de Determinación</a:t>
            </a:r>
            <a:endParaRPr dirty="0"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 dirty="0"/>
              <a:t>Desarrollo Detallado  </a:t>
            </a:r>
            <a:r>
              <a:rPr lang="es-PE" b="1" dirty="0"/>
              <a:t>( a Implementar)</a:t>
            </a:r>
            <a:endParaRPr dirty="0"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 dirty="0"/>
              <a:t>Flujo de Actividad</a:t>
            </a:r>
            <a:endParaRPr dirty="0"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 dirty="0"/>
              <a:t>Regla de Negocio</a:t>
            </a:r>
            <a:endParaRPr dirty="0"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 dirty="0"/>
              <a:t>Formato Detallado</a:t>
            </a:r>
            <a:endParaRPr dirty="0"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 dirty="0"/>
              <a:t>Estadísticas del Proceso </a:t>
            </a:r>
            <a:endParaRPr dirty="0"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 dirty="0"/>
              <a:t>Requerimientos Informáticos (RIN)</a:t>
            </a:r>
            <a:endParaRPr dirty="0"/>
          </a:p>
          <a:p>
            <a:pPr marL="447675" lvl="1" indent="-83184" algn="l" rtl="0">
              <a:spcBef>
                <a:spcPts val="15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3887" lvl="2" indent="-88900" algn="l" rtl="0">
              <a:spcBef>
                <a:spcPts val="220"/>
              </a:spcBef>
              <a:spcAft>
                <a:spcPts val="0"/>
              </a:spcAft>
              <a:buSzPts val="1375"/>
              <a:buNone/>
            </a:pPr>
            <a:endParaRPr dirty="0"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p17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/>
              <a:t>MPN -  Desarrollo Detallado </a:t>
            </a:r>
            <a:endParaRPr/>
          </a:p>
        </p:txBody>
      </p:sp>
      <p:sp>
        <p:nvSpPr>
          <p:cNvPr id="4214" name="Google Shape;4214;p17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 dirty="0"/>
              <a:t>Precisar el sistema para medirlo</a:t>
            </a:r>
            <a:endParaRPr dirty="0"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 dirty="0"/>
              <a:t>Especificación </a:t>
            </a:r>
            <a:endParaRPr dirty="0"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 dirty="0"/>
              <a:t>Única</a:t>
            </a:r>
            <a:endParaRPr dirty="0"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 dirty="0"/>
              <a:t>Correcta</a:t>
            </a:r>
            <a:endParaRPr dirty="0"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 dirty="0"/>
              <a:t>Completa</a:t>
            </a:r>
            <a:endParaRPr dirty="0"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 dirty="0"/>
              <a:t>Consistente</a:t>
            </a:r>
            <a:endParaRPr dirty="0"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 dirty="0"/>
              <a:t>Sin ambigüedad</a:t>
            </a:r>
            <a:endParaRPr dirty="0"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 dirty="0"/>
              <a:t>Asegurar la comprobación por casos</a:t>
            </a:r>
            <a:endParaRPr dirty="0"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 dirty="0"/>
              <a:t>El especialista es el analista del proceso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447675" lvl="1" indent="-83184" algn="l" rtl="0">
              <a:spcBef>
                <a:spcPts val="15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3887" lvl="2" indent="-88900" algn="l" rtl="0">
              <a:spcBef>
                <a:spcPts val="220"/>
              </a:spcBef>
              <a:spcAft>
                <a:spcPts val="0"/>
              </a:spcAft>
              <a:buSzPts val="1375"/>
              <a:buNone/>
            </a:pPr>
            <a:endParaRPr dirty="0"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0" name="Google Shape;4220;p18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/>
              <a:t>MPN - Flujo de la actividad</a:t>
            </a:r>
            <a:endParaRPr/>
          </a:p>
        </p:txBody>
      </p:sp>
      <p:sp>
        <p:nvSpPr>
          <p:cNvPr id="4221" name="Google Shape;4221;p18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Permite conocer el número y la secuencia de pasos de la actividad. </a:t>
            </a: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Secuencia continua de Pasos:</a:t>
            </a:r>
            <a:endParaRPr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Se inicia en el Paso 1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El paso actual sólo describe su acción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El Paso siguiente es consecuencia de la acción del Paso actual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El paso final es el último Paso de la secuencia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El especialista comprueba que se cumplan los requisitos.</a:t>
            </a:r>
            <a:endParaRPr/>
          </a:p>
          <a:p>
            <a:pPr marL="447675" lvl="1" indent="-83184" algn="l" rtl="0">
              <a:spcBef>
                <a:spcPts val="15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3887" lvl="2" indent="-88900" algn="l" rtl="0">
              <a:spcBef>
                <a:spcPts val="220"/>
              </a:spcBef>
              <a:spcAft>
                <a:spcPts val="0"/>
              </a:spcAft>
              <a:buSzPts val="1375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7" name="Google Shape;4227;p19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/>
              <a:t>MPN - La Regla de Negocio</a:t>
            </a:r>
            <a:endParaRPr/>
          </a:p>
        </p:txBody>
      </p:sp>
      <p:sp>
        <p:nvSpPr>
          <p:cNvPr id="4228" name="Google Shape;4228;p19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Proviene del Negocio</a:t>
            </a: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Condición a cumplir por el proceso</a:t>
            </a: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Único y propio de un Proceso</a:t>
            </a: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Especifico para cada caso de aplicación.</a:t>
            </a: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Consistente ante reglas similares y contradictorias</a:t>
            </a: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Probado en todos sus casos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447675" lvl="1" indent="-83184" algn="l" rtl="0">
              <a:spcBef>
                <a:spcPts val="15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3887" lvl="2" indent="-88900" algn="l" rtl="0">
              <a:spcBef>
                <a:spcPts val="220"/>
              </a:spcBef>
              <a:spcAft>
                <a:spcPts val="0"/>
              </a:spcAft>
              <a:buSzPts val="1375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4" name="Google Shape;4234;p20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/>
              <a:t>MPN - Formatos Detallados</a:t>
            </a:r>
            <a:endParaRPr/>
          </a:p>
        </p:txBody>
      </p:sp>
      <p:sp>
        <p:nvSpPr>
          <p:cNvPr id="4235" name="Google Shape;4235;p20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1920" algn="l" rtl="0">
              <a:spcBef>
                <a:spcPts val="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Formato para recibir información / Formato de Salida de Información</a:t>
            </a: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Identificación del Formato</a:t>
            </a: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Nombre del Formato</a:t>
            </a: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Descripción del Formato</a:t>
            </a:r>
            <a:endParaRPr/>
          </a:p>
          <a:p>
            <a:pPr marL="0" lvl="0" indent="-121920" algn="l" rtl="0">
              <a:spcBef>
                <a:spcPts val="1200"/>
              </a:spcBef>
              <a:spcAft>
                <a:spcPts val="0"/>
              </a:spcAft>
              <a:buSzPts val="1920"/>
              <a:buChar char="4"/>
            </a:pPr>
            <a:r>
              <a:rPr lang="es-PE"/>
              <a:t>Descripción de atributos</a:t>
            </a:r>
            <a:endParaRPr/>
          </a:p>
          <a:p>
            <a:pPr marL="447675" lvl="1" indent="-174625" algn="l" rtl="0">
              <a:spcBef>
                <a:spcPts val="15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Nombre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Descripción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Valores permitidos</a:t>
            </a: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3887" lvl="2" indent="-88900" algn="l" rtl="0">
              <a:spcBef>
                <a:spcPts val="220"/>
              </a:spcBef>
              <a:spcAft>
                <a:spcPts val="0"/>
              </a:spcAft>
              <a:buSzPts val="1375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1" name="Google Shape;4241;p21"/>
          <p:cNvSpPr txBox="1">
            <a:spLocks noGrp="1"/>
          </p:cNvSpPr>
          <p:nvPr>
            <p:ph type="title"/>
          </p:nvPr>
        </p:nvSpPr>
        <p:spPr>
          <a:xfrm>
            <a:off x="378072" y="228865"/>
            <a:ext cx="576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/>
              <a:t>Características del Proceso:</a:t>
            </a:r>
            <a:endParaRPr/>
          </a:p>
        </p:txBody>
      </p:sp>
      <p:sp>
        <p:nvSpPr>
          <p:cNvPr id="4242" name="Google Shape;4242;p21"/>
          <p:cNvSpPr txBox="1">
            <a:spLocks noGrp="1"/>
          </p:cNvSpPr>
          <p:nvPr>
            <p:ph type="body" idx="1"/>
          </p:nvPr>
        </p:nvSpPr>
        <p:spPr>
          <a:xfrm>
            <a:off x="457200" y="1494814"/>
            <a:ext cx="82296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7675" lvl="1" indent="-174625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Indicadores de: 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Cantidad de ítems a procesar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Tipos de usuario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Cantidad de usuarios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Tiempo de respuesta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Seguridad requerida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Ubicación de usuarios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Alcance geográfico</a:t>
            </a:r>
            <a:endParaRPr/>
          </a:p>
          <a:p>
            <a:pPr marL="447675" lvl="1" indent="-174625" algn="l" rtl="0">
              <a:spcBef>
                <a:spcPts val="320"/>
              </a:spcBef>
              <a:spcAft>
                <a:spcPts val="0"/>
              </a:spcAft>
              <a:buSzPts val="1440"/>
              <a:buChar char="●"/>
            </a:pPr>
            <a:r>
              <a:rPr lang="es-PE"/>
              <a:t>Interacción con terceros</a:t>
            </a: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3887" lvl="2" indent="-88900" algn="l" rtl="0">
              <a:spcBef>
                <a:spcPts val="220"/>
              </a:spcBef>
              <a:spcAft>
                <a:spcPts val="0"/>
              </a:spcAft>
              <a:buSzPts val="1375"/>
              <a:buNone/>
            </a:pPr>
            <a:endParaRPr/>
          </a:p>
          <a:p>
            <a:pPr marL="447675" lvl="1" indent="-83184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765</Words>
  <Application>Microsoft Office PowerPoint</Application>
  <PresentationFormat>Presentación en pantalla (16:10)</PresentationFormat>
  <Paragraphs>202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Arimo</vt:lpstr>
      <vt:lpstr>Calibri</vt:lpstr>
      <vt:lpstr>Noto Sans Symbols</vt:lpstr>
      <vt:lpstr>Tema de Office</vt:lpstr>
      <vt:lpstr>Desarrollo de Sistemas - Requisitos</vt:lpstr>
      <vt:lpstr>Contenido:</vt:lpstr>
      <vt:lpstr>Objetivos de la Documentación:</vt:lpstr>
      <vt:lpstr>Requisitos del MPN</vt:lpstr>
      <vt:lpstr>MPN -  Desarrollo Detallado </vt:lpstr>
      <vt:lpstr>MPN - Flujo de la actividad</vt:lpstr>
      <vt:lpstr>MPN - La Regla de Negocio</vt:lpstr>
      <vt:lpstr>MPN - Formatos Detallados</vt:lpstr>
      <vt:lpstr>Características del Proceso:</vt:lpstr>
      <vt:lpstr>Requisitos del F2</vt:lpstr>
      <vt:lpstr>F2 - Análisis de Sistemas </vt:lpstr>
      <vt:lpstr>F2 – Requisitos Funcionales / No funcionales</vt:lpstr>
      <vt:lpstr>F2 – Interfaz de Usuario</vt:lpstr>
      <vt:lpstr>F2 –Caso de uso del Sistema</vt:lpstr>
      <vt:lpstr>F2 – Criterios de Aceptación del Sistema</vt:lpstr>
      <vt:lpstr>Preguntas?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Sistemas - Requisitos</dc:title>
  <cp:lastModifiedBy>Juan Mario Cortez Rochabrun</cp:lastModifiedBy>
  <cp:revision>2</cp:revision>
  <dcterms:modified xsi:type="dcterms:W3CDTF">2019-02-04T04:24:09Z</dcterms:modified>
</cp:coreProperties>
</file>