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808" r:id="rId5"/>
    <p:sldMasterId id="2147483822" r:id="rId6"/>
  </p:sldMasterIdLst>
  <p:notesMasterIdLst>
    <p:notesMasterId r:id="rId34"/>
  </p:notesMasterIdLst>
  <p:handoutMasterIdLst>
    <p:handoutMasterId r:id="rId35"/>
  </p:handoutMasterIdLst>
  <p:sldIdLst>
    <p:sldId id="678" r:id="rId7"/>
    <p:sldId id="690" r:id="rId8"/>
    <p:sldId id="699" r:id="rId9"/>
    <p:sldId id="700" r:id="rId10"/>
    <p:sldId id="701" r:id="rId11"/>
    <p:sldId id="672" r:id="rId12"/>
    <p:sldId id="694" r:id="rId13"/>
    <p:sldId id="696" r:id="rId14"/>
    <p:sldId id="702" r:id="rId15"/>
    <p:sldId id="697" r:id="rId16"/>
    <p:sldId id="703" r:id="rId17"/>
    <p:sldId id="715" r:id="rId18"/>
    <p:sldId id="704" r:id="rId19"/>
    <p:sldId id="705" r:id="rId20"/>
    <p:sldId id="706" r:id="rId21"/>
    <p:sldId id="713" r:id="rId22"/>
    <p:sldId id="712" r:id="rId23"/>
    <p:sldId id="714" r:id="rId24"/>
    <p:sldId id="708" r:id="rId25"/>
    <p:sldId id="709" r:id="rId26"/>
    <p:sldId id="711" r:id="rId27"/>
    <p:sldId id="707" r:id="rId28"/>
    <p:sldId id="716" r:id="rId29"/>
    <p:sldId id="717" r:id="rId30"/>
    <p:sldId id="718" r:id="rId31"/>
    <p:sldId id="719" r:id="rId32"/>
    <p:sldId id="720" r:id="rId33"/>
  </p:sldIdLst>
  <p:sldSz cx="11880850" cy="6858000"/>
  <p:notesSz cx="7010400" cy="9296400"/>
  <p:defaultTextStyle>
    <a:defPPr>
      <a:defRPr lang="es-E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000CC"/>
    <a:srgbClr val="C0504D"/>
    <a:srgbClr val="666699"/>
    <a:srgbClr val="0066FF"/>
    <a:srgbClr val="44546A"/>
    <a:srgbClr val="767171"/>
    <a:srgbClr val="CFD5EA"/>
    <a:srgbClr val="5B9BD5"/>
    <a:srgbClr val="E917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42" autoAdjust="0"/>
    <p:restoredTop sz="96522" autoAdjust="0"/>
  </p:normalViewPr>
  <p:slideViewPr>
    <p:cSldViewPr snapToGrid="0" snapToObjects="1">
      <p:cViewPr varScale="1">
        <p:scale>
          <a:sx n="65" d="100"/>
          <a:sy n="65" d="100"/>
        </p:scale>
        <p:origin x="302" y="36"/>
      </p:cViewPr>
      <p:guideLst>
        <p:guide orient="horz" pos="2160"/>
        <p:guide pos="3742"/>
      </p:guideLst>
    </p:cSldViewPr>
  </p:slideViewPr>
  <p:outlineViewPr>
    <p:cViewPr>
      <p:scale>
        <a:sx n="33" d="100"/>
        <a:sy n="33" d="100"/>
      </p:scale>
      <p:origin x="0" y="-41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7728"/>
    </p:cViewPr>
  </p:sorterViewPr>
  <p:notesViewPr>
    <p:cSldViewPr snapToGrid="0" snapToObjects="1">
      <p:cViewPr varScale="1">
        <p:scale>
          <a:sx n="49" d="100"/>
          <a:sy n="49" d="100"/>
        </p:scale>
        <p:origin x="1795" y="53"/>
      </p:cViewPr>
      <p:guideLst>
        <p:guide orient="horz" pos="2928"/>
        <p:guide pos="22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jrodriguezrui\Desktop\relacionPas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jrodriguezrui\Desktop\relacionPas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Hoja3!$F$1:$F$9</c:f>
              <c:strCache>
                <c:ptCount val="9"/>
                <c:pt idx="0">
                  <c:v>AD81</c:v>
                </c:pt>
                <c:pt idx="1">
                  <c:v>AJ35</c:v>
                </c:pt>
                <c:pt idx="2">
                  <c:v>AM92</c:v>
                </c:pt>
                <c:pt idx="3">
                  <c:v>AM98</c:v>
                </c:pt>
                <c:pt idx="4">
                  <c:v>N661</c:v>
                </c:pt>
                <c:pt idx="5">
                  <c:v>NY88</c:v>
                </c:pt>
                <c:pt idx="6">
                  <c:v>QP54</c:v>
                </c:pt>
                <c:pt idx="7">
                  <c:v>QV26</c:v>
                </c:pt>
                <c:pt idx="8">
                  <c:v>RU04</c:v>
                </c:pt>
              </c:strCache>
            </c:strRef>
          </c:cat>
          <c:val>
            <c:numRef>
              <c:f>Hoja3!$G$1:$G$9</c:f>
              <c:numCache>
                <c:formatCode>General</c:formatCode>
                <c:ptCount val="9"/>
                <c:pt idx="0">
                  <c:v>8</c:v>
                </c:pt>
                <c:pt idx="1">
                  <c:v>9</c:v>
                </c:pt>
                <c:pt idx="2">
                  <c:v>1</c:v>
                </c:pt>
                <c:pt idx="3">
                  <c:v>4</c:v>
                </c:pt>
                <c:pt idx="4">
                  <c:v>6</c:v>
                </c:pt>
                <c:pt idx="5">
                  <c:v>13</c:v>
                </c:pt>
                <c:pt idx="6">
                  <c:v>15</c:v>
                </c:pt>
                <c:pt idx="7">
                  <c:v>5</c:v>
                </c:pt>
                <c:pt idx="8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F9-475E-B0B8-694B68BE83C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344197856"/>
        <c:axId val="344198416"/>
      </c:barChart>
      <c:catAx>
        <c:axId val="344197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344198416"/>
        <c:crosses val="autoZero"/>
        <c:auto val="1"/>
        <c:lblAlgn val="ctr"/>
        <c:lblOffset val="100"/>
        <c:noMultiLvlLbl val="0"/>
      </c:catAx>
      <c:valAx>
        <c:axId val="3441984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344197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540900256332931E-2"/>
          <c:y val="5.6651931666436436E-2"/>
          <c:w val="0.59666672715909608"/>
          <c:h val="0.90533637242713083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72F-429C-A824-3AF3843F37E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72F-429C-A824-3AF3843F37E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72F-429C-A824-3AF3843F37E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72F-429C-A824-3AF3843F37EB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Hoja3!$O$1:$O$4</c:f>
              <c:strCache>
                <c:ptCount val="4"/>
                <c:pt idx="0">
                  <c:v>MANTENIMIENTO PERFECTIVO</c:v>
                </c:pt>
                <c:pt idx="1">
                  <c:v>MANTENIMIENTO CORRECTIVO</c:v>
                </c:pt>
                <c:pt idx="2">
                  <c:v>MANTENIMIENTO EVOLUTIVO</c:v>
                </c:pt>
                <c:pt idx="3">
                  <c:v>NUEVA FUNCIONALIDAD</c:v>
                </c:pt>
              </c:strCache>
            </c:strRef>
          </c:cat>
          <c:val>
            <c:numRef>
              <c:f>Hoja3!$P$1:$P$4</c:f>
              <c:numCache>
                <c:formatCode>General</c:formatCode>
                <c:ptCount val="4"/>
                <c:pt idx="0">
                  <c:v>18</c:v>
                </c:pt>
                <c:pt idx="1">
                  <c:v>33</c:v>
                </c:pt>
                <c:pt idx="2">
                  <c:v>13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2F-429C-A824-3AF3843F37E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341527207869922"/>
          <c:y val="0.24049638532025608"/>
          <c:w val="0.31515615820680043"/>
          <c:h val="0.35818851590919554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7DD1A-1453-4AA6-85A8-3A636EC0634B}" type="datetimeFigureOut">
              <a:rPr lang="es-PE" smtClean="0"/>
              <a:pPr/>
              <a:t>20/01/2019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B935E-5E90-4C44-A777-80F81BD306F3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8346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339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A96A41-7FC2-4A2E-8FD2-BCA29E2637CE}" type="datetimeFigureOut">
              <a:rPr lang="es-PE"/>
              <a:pPr>
                <a:defRPr/>
              </a:pPr>
              <a:t>20/01/2019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485775" y="696913"/>
            <a:ext cx="603885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675" y="4416426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9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4F4DF8-B499-4B90-83AF-4C63ABFD588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0701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485775" y="696913"/>
            <a:ext cx="6038850" cy="348615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D61D1-04C9-4CE2-BB1C-9266B7911A65}" type="slidenum">
              <a:rPr lang="es-PE" smtClean="0"/>
              <a:pPr/>
              <a:t>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25444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485775" y="696913"/>
            <a:ext cx="6038850" cy="348615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s-PE" dirty="0"/>
              <a:t>Sistema de RRHH </a:t>
            </a:r>
            <a:r>
              <a:rPr lang="es-PE" dirty="0" err="1"/>
              <a:t>People</a:t>
            </a:r>
            <a:r>
              <a:rPr lang="es-PE" dirty="0"/>
              <a:t> </a:t>
            </a:r>
            <a:r>
              <a:rPr lang="es-PE" dirty="0" err="1"/>
              <a:t>Soft</a:t>
            </a:r>
            <a:endParaRPr lang="es-PE" dirty="0"/>
          </a:p>
          <a:p>
            <a:pPr lvl="0"/>
            <a:r>
              <a:rPr lang="es-PE" dirty="0"/>
              <a:t>- Legajo e Incorporación de Personal</a:t>
            </a:r>
          </a:p>
          <a:p>
            <a:pPr lvl="0"/>
            <a:r>
              <a:rPr lang="es-PE" dirty="0"/>
              <a:t>- Contratación</a:t>
            </a:r>
          </a:p>
          <a:p>
            <a:pPr lvl="0"/>
            <a:r>
              <a:rPr lang="es-PE" dirty="0"/>
              <a:t>- Línea de Carrera</a:t>
            </a:r>
          </a:p>
          <a:p>
            <a:pPr lvl="0"/>
            <a:r>
              <a:rPr lang="es-PE" dirty="0"/>
              <a:t>Sistema de RRHH SIRH</a:t>
            </a:r>
          </a:p>
          <a:p>
            <a:pPr lvl="0"/>
            <a:r>
              <a:rPr lang="es-PE" dirty="0"/>
              <a:t>- Legajo e Incorporación de Personal</a:t>
            </a:r>
          </a:p>
          <a:p>
            <a:pPr lvl="0"/>
            <a:r>
              <a:rPr lang="es-PE" dirty="0"/>
              <a:t>- Selección de Personal</a:t>
            </a:r>
          </a:p>
          <a:p>
            <a:pPr lvl="0"/>
            <a:r>
              <a:rPr lang="es-PE" dirty="0"/>
              <a:t>- Evaluación de Desempeño</a:t>
            </a:r>
          </a:p>
          <a:p>
            <a:pPr lvl="0"/>
            <a:r>
              <a:rPr lang="es-PE" dirty="0"/>
              <a:t>- Acciones de personal</a:t>
            </a:r>
          </a:p>
          <a:p>
            <a:pPr lvl="0"/>
            <a:r>
              <a:rPr lang="es-PE" dirty="0"/>
              <a:t>- Asistencia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6C17F-5833-43BB-9C2E-95CE760C196D}" type="slidenum">
              <a:rPr lang="es-PE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s-P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571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485775" y="696913"/>
            <a:ext cx="6038850" cy="348615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s-PE" dirty="0"/>
              <a:t>Sistema de RRHH </a:t>
            </a:r>
            <a:r>
              <a:rPr lang="es-PE" dirty="0" err="1"/>
              <a:t>People</a:t>
            </a:r>
            <a:r>
              <a:rPr lang="es-PE" dirty="0"/>
              <a:t> </a:t>
            </a:r>
            <a:r>
              <a:rPr lang="es-PE" dirty="0" err="1"/>
              <a:t>Soft</a:t>
            </a:r>
            <a:endParaRPr lang="es-PE" dirty="0"/>
          </a:p>
          <a:p>
            <a:pPr lvl="0"/>
            <a:r>
              <a:rPr lang="es-PE" dirty="0"/>
              <a:t>- Legajo e Incorporación de Personal</a:t>
            </a:r>
          </a:p>
          <a:p>
            <a:pPr lvl="0"/>
            <a:r>
              <a:rPr lang="es-PE" dirty="0"/>
              <a:t>- Contratación</a:t>
            </a:r>
          </a:p>
          <a:p>
            <a:pPr lvl="0"/>
            <a:r>
              <a:rPr lang="es-PE" dirty="0"/>
              <a:t>- Línea de Carrera</a:t>
            </a:r>
          </a:p>
          <a:p>
            <a:pPr lvl="0"/>
            <a:r>
              <a:rPr lang="es-PE" dirty="0"/>
              <a:t>Sistema de RRHH SIRH</a:t>
            </a:r>
          </a:p>
          <a:p>
            <a:pPr lvl="0"/>
            <a:r>
              <a:rPr lang="es-PE" dirty="0"/>
              <a:t>- Legajo e Incorporación de Personal</a:t>
            </a:r>
          </a:p>
          <a:p>
            <a:pPr lvl="0"/>
            <a:r>
              <a:rPr lang="es-PE" dirty="0"/>
              <a:t>- Selección de Personal</a:t>
            </a:r>
          </a:p>
          <a:p>
            <a:pPr lvl="0"/>
            <a:r>
              <a:rPr lang="es-PE" dirty="0"/>
              <a:t>- Evaluación de Desempeño</a:t>
            </a:r>
          </a:p>
          <a:p>
            <a:pPr lvl="0"/>
            <a:r>
              <a:rPr lang="es-PE" dirty="0"/>
              <a:t>- Acciones de personal</a:t>
            </a:r>
          </a:p>
          <a:p>
            <a:pPr lvl="0"/>
            <a:r>
              <a:rPr lang="es-PE" dirty="0"/>
              <a:t>- Asistencia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6C17F-5833-43BB-9C2E-95CE760C196D}" type="slidenum">
              <a:rPr lang="es-PE" smtClean="0"/>
              <a:pPr>
                <a:defRPr/>
              </a:pPr>
              <a:t>6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95665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1066" y="2130461"/>
            <a:ext cx="10098723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82130" y="3886200"/>
            <a:ext cx="831659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94043" y="6356365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0A150CB-476B-4BD1-AC0D-ECF8D73B86CA}" type="datetimeFigureOut">
              <a:rPr lang="es-ES"/>
              <a:pPr>
                <a:defRPr/>
              </a:pPr>
              <a:t>20/01/2019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59293" y="6356365"/>
            <a:ext cx="376226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14609" y="6356365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0D3B36C-BA3D-4DA3-AAE0-E5BA911FD68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94043" y="6356365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95B45C6-D13C-4A44-9FE1-7B11A668613B}" type="datetimeFigureOut">
              <a:rPr lang="es-ES"/>
              <a:pPr>
                <a:defRPr/>
              </a:pPr>
              <a:t>20/01/2019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59293" y="6356365"/>
            <a:ext cx="376226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14609" y="6356365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1BA30A6-9C34-4E3B-99FB-27E34BAEB3F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13658" y="274653"/>
            <a:ext cx="2673191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94042" y="274653"/>
            <a:ext cx="782156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94043" y="6356365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838719F-96FB-4FC8-AB83-F21734B8E6FB}" type="datetimeFigureOut">
              <a:rPr lang="es-ES"/>
              <a:pPr>
                <a:defRPr/>
              </a:pPr>
              <a:t>20/01/2019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59293" y="6356365"/>
            <a:ext cx="376226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14609" y="6356365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53FBF37-7ACE-446A-AB0A-FF2ECEC8E6B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1066" y="2130436"/>
            <a:ext cx="10098723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82130" y="3886200"/>
            <a:ext cx="831659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>
          <a:xfrm>
            <a:off x="594043" y="6558066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AB28A6B-179C-424E-B5E9-B9B3D576C35E}" type="datetimeFigureOut">
              <a:rPr lang="es-ES"/>
              <a:pPr>
                <a:defRPr/>
              </a:pPr>
              <a:t>20/01/2019</a:t>
            </a:fld>
            <a:endParaRPr lang="es-ES" dirty="0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14609" y="6558066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8E2DB0-3CC5-4682-BE6E-1A40FC78E17F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  <p:transition advClick="0">
    <p:pull dir="l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6 CuadroTexto"/>
          <p:cNvSpPr txBox="1"/>
          <p:nvPr userDrawn="1"/>
        </p:nvSpPr>
        <p:spPr>
          <a:xfrm>
            <a:off x="8068106" y="6558066"/>
            <a:ext cx="359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s-E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GDS</a:t>
            </a:r>
          </a:p>
        </p:txBody>
      </p:sp>
      <p:sp>
        <p:nvSpPr>
          <p:cNvPr id="8" name="7 CuadroTexto"/>
          <p:cNvSpPr txBox="1"/>
          <p:nvPr userDrawn="1"/>
        </p:nvSpPr>
        <p:spPr>
          <a:xfrm>
            <a:off x="240723" y="6558066"/>
            <a:ext cx="359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s-E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 2018</a:t>
            </a:r>
          </a:p>
        </p:txBody>
      </p:sp>
    </p:spTree>
  </p:cSld>
  <p:clrMapOvr>
    <a:masterClrMapping/>
  </p:clrMapOvr>
  <p:transition advClick="0">
    <p:pull dir="l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8505" y="4406911"/>
            <a:ext cx="1009872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38505" y="2906713"/>
            <a:ext cx="1009872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>
          <a:xfrm>
            <a:off x="594043" y="6558066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AB28A6B-179C-424E-B5E9-B9B3D576C35E}" type="datetimeFigureOut">
              <a:rPr lang="es-ES"/>
              <a:pPr>
                <a:defRPr/>
              </a:pPr>
              <a:t>20/01/2019</a:t>
            </a:fld>
            <a:endParaRPr lang="es-ES" dirty="0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14609" y="6558066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8E2DB0-3CC5-4682-BE6E-1A40FC78E17F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3878749" y="6558066"/>
            <a:ext cx="359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1400" dirty="0"/>
              <a:t>GDS</a:t>
            </a:r>
          </a:p>
        </p:txBody>
      </p:sp>
    </p:spTree>
  </p:cSld>
  <p:clrMapOvr>
    <a:masterClrMapping/>
  </p:clrMapOvr>
  <p:transition advClick="0">
    <p:pull dir="l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94044" y="1600206"/>
            <a:ext cx="5247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39432" y="1600206"/>
            <a:ext cx="5247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0"/>
          </p:nvPr>
        </p:nvSpPr>
        <p:spPr>
          <a:xfrm>
            <a:off x="594043" y="6558066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AB28A6B-179C-424E-B5E9-B9B3D576C35E}" type="datetimeFigureOut">
              <a:rPr lang="es-ES"/>
              <a:pPr>
                <a:defRPr/>
              </a:pPr>
              <a:t>20/01/2019</a:t>
            </a:fld>
            <a:endParaRPr lang="es-ES" dirty="0"/>
          </a:p>
        </p:txBody>
      </p:sp>
      <p:sp>
        <p:nvSpPr>
          <p:cNvPr id="10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14609" y="6558066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8E2DB0-3CC5-4682-BE6E-1A40FC78E17F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11" name="10 CuadroTexto"/>
          <p:cNvSpPr txBox="1"/>
          <p:nvPr userDrawn="1"/>
        </p:nvSpPr>
        <p:spPr>
          <a:xfrm>
            <a:off x="3878749" y="6558066"/>
            <a:ext cx="359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1400" dirty="0"/>
              <a:t>GDS</a:t>
            </a:r>
          </a:p>
        </p:txBody>
      </p:sp>
    </p:spTree>
  </p:cSld>
  <p:clrMapOvr>
    <a:masterClrMapping/>
  </p:clrMapOvr>
  <p:transition advClick="0">
    <p:pull dir="l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94042" y="1535113"/>
            <a:ext cx="52494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94042" y="2174875"/>
            <a:ext cx="524943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035314" y="1535113"/>
            <a:ext cx="52515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035314" y="2174875"/>
            <a:ext cx="52515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10" name="Marcador de fecha 3"/>
          <p:cNvSpPr>
            <a:spLocks noGrp="1"/>
          </p:cNvSpPr>
          <p:nvPr>
            <p:ph type="dt" sz="half" idx="10"/>
          </p:nvPr>
        </p:nvSpPr>
        <p:spPr>
          <a:xfrm>
            <a:off x="594043" y="6558066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AB28A6B-179C-424E-B5E9-B9B3D576C35E}" type="datetimeFigureOut">
              <a:rPr lang="es-ES"/>
              <a:pPr>
                <a:defRPr/>
              </a:pPr>
              <a:t>20/01/2019</a:t>
            </a:fld>
            <a:endParaRPr lang="es-ES" dirty="0"/>
          </a:p>
        </p:txBody>
      </p:sp>
      <p:sp>
        <p:nvSpPr>
          <p:cNvPr id="12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14609" y="6558066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8E2DB0-3CC5-4682-BE6E-1A40FC78E17F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13" name="12 CuadroTexto"/>
          <p:cNvSpPr txBox="1"/>
          <p:nvPr userDrawn="1"/>
        </p:nvSpPr>
        <p:spPr>
          <a:xfrm>
            <a:off x="3878749" y="6558066"/>
            <a:ext cx="359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1400" dirty="0"/>
              <a:t>GDS</a:t>
            </a:r>
          </a:p>
        </p:txBody>
      </p:sp>
    </p:spTree>
  </p:cSld>
  <p:clrMapOvr>
    <a:masterClrMapping/>
  </p:clrMapOvr>
  <p:transition advClick="0">
    <p:pull dir="l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10"/>
          </p:nvPr>
        </p:nvSpPr>
        <p:spPr>
          <a:xfrm>
            <a:off x="594043" y="6558066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AB28A6B-179C-424E-B5E9-B9B3D576C35E}" type="datetimeFigureOut">
              <a:rPr lang="es-ES"/>
              <a:pPr>
                <a:defRPr/>
              </a:pPr>
              <a:t>20/01/2019</a:t>
            </a:fld>
            <a:endParaRPr lang="es-ES" dirty="0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14609" y="6558066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8E2DB0-3CC5-4682-BE6E-1A40FC78E17F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9" name="8 CuadroTexto"/>
          <p:cNvSpPr txBox="1"/>
          <p:nvPr userDrawn="1"/>
        </p:nvSpPr>
        <p:spPr>
          <a:xfrm>
            <a:off x="3878749" y="6558066"/>
            <a:ext cx="359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1400" dirty="0"/>
              <a:t>GDS</a:t>
            </a:r>
          </a:p>
        </p:txBody>
      </p:sp>
    </p:spTree>
  </p:cSld>
  <p:clrMapOvr>
    <a:masterClrMapping/>
  </p:clrMapOvr>
  <p:transition advClick="0">
    <p:pull dir="l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>
          <a:xfrm>
            <a:off x="594043" y="6558066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AB28A6B-179C-424E-B5E9-B9B3D576C35E}" type="datetimeFigureOut">
              <a:rPr lang="es-ES"/>
              <a:pPr>
                <a:defRPr/>
              </a:pPr>
              <a:t>20/01/2019</a:t>
            </a:fld>
            <a:endParaRPr lang="es-ES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14609" y="6558066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8E2DB0-3CC5-4682-BE6E-1A40FC78E17F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8" name="7 CuadroTexto"/>
          <p:cNvSpPr txBox="1"/>
          <p:nvPr userDrawn="1"/>
        </p:nvSpPr>
        <p:spPr>
          <a:xfrm>
            <a:off x="3878749" y="6558066"/>
            <a:ext cx="359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1400" dirty="0"/>
              <a:t>GDS</a:t>
            </a:r>
          </a:p>
        </p:txBody>
      </p:sp>
    </p:spTree>
  </p:cSld>
  <p:clrMapOvr>
    <a:masterClrMapping/>
  </p:clrMapOvr>
  <p:transition advClick="0">
    <p:pull dir="l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4043" y="273050"/>
            <a:ext cx="390871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45082" y="273061"/>
            <a:ext cx="66417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94043" y="1435103"/>
            <a:ext cx="390871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0"/>
          </p:nvPr>
        </p:nvSpPr>
        <p:spPr>
          <a:xfrm>
            <a:off x="594043" y="6558066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AB28A6B-179C-424E-B5E9-B9B3D576C35E}" type="datetimeFigureOut">
              <a:rPr lang="es-ES"/>
              <a:pPr>
                <a:defRPr/>
              </a:pPr>
              <a:t>20/01/2019</a:t>
            </a:fld>
            <a:endParaRPr lang="es-ES" dirty="0"/>
          </a:p>
        </p:txBody>
      </p:sp>
      <p:sp>
        <p:nvSpPr>
          <p:cNvPr id="10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14609" y="6558066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8E2DB0-3CC5-4682-BE6E-1A40FC78E17F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11" name="10 CuadroTexto"/>
          <p:cNvSpPr txBox="1"/>
          <p:nvPr userDrawn="1"/>
        </p:nvSpPr>
        <p:spPr>
          <a:xfrm>
            <a:off x="3878749" y="6558066"/>
            <a:ext cx="359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1400" dirty="0"/>
              <a:t>GDS</a:t>
            </a:r>
          </a:p>
        </p:txBody>
      </p:sp>
    </p:spTree>
  </p:cSld>
  <p:clrMapOvr>
    <a:masterClrMapping/>
  </p:clrMapOvr>
  <p:transition advClick="0"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94043" y="6356365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B0EC4CE-2239-4908-936A-8B338794A4C4}" type="datetimeFigureOut">
              <a:rPr lang="es-ES"/>
              <a:pPr>
                <a:defRPr/>
              </a:pPr>
              <a:t>20/01/2019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59293" y="6356365"/>
            <a:ext cx="376226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14609" y="6356365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5C2C214-1249-4DB3-8A6B-0B5179E365A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28730" y="4800600"/>
            <a:ext cx="71285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28730" y="612775"/>
            <a:ext cx="712851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28730" y="5367338"/>
            <a:ext cx="71285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0"/>
          </p:nvPr>
        </p:nvSpPr>
        <p:spPr>
          <a:xfrm>
            <a:off x="594043" y="6558066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AB28A6B-179C-424E-B5E9-B9B3D576C35E}" type="datetimeFigureOut">
              <a:rPr lang="es-ES"/>
              <a:pPr>
                <a:defRPr/>
              </a:pPr>
              <a:t>20/01/2019</a:t>
            </a:fld>
            <a:endParaRPr lang="es-ES" dirty="0"/>
          </a:p>
        </p:txBody>
      </p:sp>
      <p:sp>
        <p:nvSpPr>
          <p:cNvPr id="10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14609" y="6558066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8E2DB0-3CC5-4682-BE6E-1A40FC78E17F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11" name="10 CuadroTexto"/>
          <p:cNvSpPr txBox="1"/>
          <p:nvPr userDrawn="1"/>
        </p:nvSpPr>
        <p:spPr>
          <a:xfrm>
            <a:off x="3878749" y="6558066"/>
            <a:ext cx="359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1400" dirty="0"/>
              <a:t>GDS</a:t>
            </a:r>
          </a:p>
        </p:txBody>
      </p:sp>
    </p:spTree>
  </p:cSld>
  <p:clrMapOvr>
    <a:masterClrMapping/>
  </p:clrMapOvr>
  <p:transition advClick="0">
    <p:pull dir="l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>
          <a:xfrm>
            <a:off x="594043" y="6558066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AB28A6B-179C-424E-B5E9-B9B3D576C35E}" type="datetimeFigureOut">
              <a:rPr lang="es-ES"/>
              <a:pPr>
                <a:defRPr/>
              </a:pPr>
              <a:t>20/01/2019</a:t>
            </a:fld>
            <a:endParaRPr lang="es-ES" dirty="0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14609" y="6558066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8E2DB0-3CC5-4682-BE6E-1A40FC78E17F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3878749" y="6558066"/>
            <a:ext cx="359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1400" dirty="0"/>
              <a:t>GDS</a:t>
            </a:r>
          </a:p>
        </p:txBody>
      </p:sp>
    </p:spTree>
  </p:cSld>
  <p:clrMapOvr>
    <a:masterClrMapping/>
  </p:clrMapOvr>
  <p:transition advClick="0">
    <p:pull dir="l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13616" y="274649"/>
            <a:ext cx="2673191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94042" y="274649"/>
            <a:ext cx="782156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>
          <a:xfrm>
            <a:off x="594043" y="6558066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AB28A6B-179C-424E-B5E9-B9B3D576C35E}" type="datetimeFigureOut">
              <a:rPr lang="es-ES"/>
              <a:pPr>
                <a:defRPr/>
              </a:pPr>
              <a:t>20/01/2019</a:t>
            </a:fld>
            <a:endParaRPr lang="es-ES" dirty="0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14609" y="6558066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8E2DB0-3CC5-4682-BE6E-1A40FC78E17F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3878749" y="6558066"/>
            <a:ext cx="359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1400" dirty="0"/>
              <a:t>GDS</a:t>
            </a:r>
          </a:p>
        </p:txBody>
      </p:sp>
    </p:spTree>
  </p:cSld>
  <p:clrMapOvr>
    <a:masterClrMapping/>
  </p:clrMapOvr>
  <p:transition advClick="0">
    <p:pull dir="l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0" name="9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3527127" y="3000375"/>
            <a:ext cx="1188085" cy="914400"/>
          </a:xfrm>
        </p:spPr>
        <p:txBody>
          <a:bodyPr rtlCol="0">
            <a:normAutofit/>
          </a:bodyPr>
          <a:lstStyle/>
          <a:p>
            <a:pPr lvl="0"/>
            <a:endParaRPr lang="es-PE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1"/>
          </p:nvPr>
        </p:nvSpPr>
        <p:spPr>
          <a:xfrm>
            <a:off x="594043" y="6558066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AB28A6B-179C-424E-B5E9-B9B3D576C35E}" type="datetimeFigureOut">
              <a:rPr lang="es-ES"/>
              <a:pPr>
                <a:defRPr/>
              </a:pPr>
              <a:t>20/01/2019</a:t>
            </a:fld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3"/>
          </p:nvPr>
        </p:nvSpPr>
        <p:spPr>
          <a:xfrm>
            <a:off x="8514609" y="6558066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8E2DB0-3CC5-4682-BE6E-1A40FC78E17F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7" name="6 CuadroTexto"/>
          <p:cNvSpPr txBox="1"/>
          <p:nvPr userDrawn="1"/>
        </p:nvSpPr>
        <p:spPr>
          <a:xfrm>
            <a:off x="3878749" y="6558066"/>
            <a:ext cx="359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1400" dirty="0"/>
              <a:t>GDS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0" name="9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3527127" y="3000375"/>
            <a:ext cx="1188085" cy="914400"/>
          </a:xfrm>
        </p:spPr>
        <p:txBody>
          <a:bodyPr rtlCol="0">
            <a:normAutofit/>
          </a:bodyPr>
          <a:lstStyle/>
          <a:p>
            <a:pPr lvl="0"/>
            <a:endParaRPr lang="es-PE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1"/>
          </p:nvPr>
        </p:nvSpPr>
        <p:spPr>
          <a:xfrm>
            <a:off x="594043" y="6558066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AB28A6B-179C-424E-B5E9-B9B3D576C35E}" type="datetimeFigureOut">
              <a:rPr lang="es-ES"/>
              <a:pPr>
                <a:defRPr/>
              </a:pPr>
              <a:t>20/01/2019</a:t>
            </a:fld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3"/>
          </p:nvPr>
        </p:nvSpPr>
        <p:spPr>
          <a:xfrm>
            <a:off x="8514609" y="6558066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8E2DB0-3CC5-4682-BE6E-1A40FC78E17F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7" name="6 CuadroTexto"/>
          <p:cNvSpPr txBox="1"/>
          <p:nvPr userDrawn="1"/>
        </p:nvSpPr>
        <p:spPr>
          <a:xfrm>
            <a:off x="3878749" y="6558066"/>
            <a:ext cx="359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1400" dirty="0"/>
              <a:t>GDS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1066" y="2130438"/>
            <a:ext cx="10098723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82130" y="3886200"/>
            <a:ext cx="831659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>
          <a:xfrm>
            <a:off x="594043" y="6558068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AB28A6B-179C-424E-B5E9-B9B3D576C35E}" type="datetimeFigureOut">
              <a:rPr lang="es-ES">
                <a:solidFill>
                  <a:prstClr val="black"/>
                </a:solidFill>
              </a:rPr>
              <a:pPr>
                <a:defRPr/>
              </a:pPr>
              <a:t>20/01/2019</a:t>
            </a:fld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14609" y="6558068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8E2DB0-3CC5-4682-BE6E-1A40FC78E17F}" type="slidenum">
              <a:rPr lang="es-ES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advClick="0">
    <p:pull dir="l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6 CuadroTexto"/>
          <p:cNvSpPr txBox="1"/>
          <p:nvPr userDrawn="1"/>
        </p:nvSpPr>
        <p:spPr>
          <a:xfrm>
            <a:off x="8068106" y="6558068"/>
            <a:ext cx="359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s-ES" sz="14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GDS</a:t>
            </a:r>
          </a:p>
        </p:txBody>
      </p:sp>
      <p:sp>
        <p:nvSpPr>
          <p:cNvPr id="8" name="7 CuadroTexto"/>
          <p:cNvSpPr txBox="1"/>
          <p:nvPr userDrawn="1"/>
        </p:nvSpPr>
        <p:spPr>
          <a:xfrm>
            <a:off x="240723" y="6558068"/>
            <a:ext cx="359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" sz="14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 2018</a:t>
            </a:r>
          </a:p>
        </p:txBody>
      </p:sp>
    </p:spTree>
  </p:cSld>
  <p:clrMapOvr>
    <a:masterClrMapping/>
  </p:clrMapOvr>
  <p:transition advClick="0">
    <p:pull dir="l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8505" y="4406913"/>
            <a:ext cx="1009872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38505" y="2906713"/>
            <a:ext cx="1009872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>
          <a:xfrm>
            <a:off x="594043" y="6558068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AB28A6B-179C-424E-B5E9-B9B3D576C35E}" type="datetimeFigureOut">
              <a:rPr lang="es-ES">
                <a:solidFill>
                  <a:prstClr val="black"/>
                </a:solidFill>
              </a:rPr>
              <a:pPr>
                <a:defRPr/>
              </a:pPr>
              <a:t>20/01/2019</a:t>
            </a:fld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14609" y="6558068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8E2DB0-3CC5-4682-BE6E-1A40FC78E17F}" type="slidenum">
              <a:rPr lang="es-ES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3878749" y="6558068"/>
            <a:ext cx="359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1400" dirty="0">
                <a:solidFill>
                  <a:prstClr val="black"/>
                </a:solidFill>
              </a:rPr>
              <a:t>GDS</a:t>
            </a:r>
          </a:p>
        </p:txBody>
      </p:sp>
    </p:spTree>
  </p:cSld>
  <p:clrMapOvr>
    <a:masterClrMapping/>
  </p:clrMapOvr>
  <p:transition advClick="0">
    <p:pull dir="l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94044" y="1600206"/>
            <a:ext cx="5247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39432" y="1600206"/>
            <a:ext cx="5247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0"/>
          </p:nvPr>
        </p:nvSpPr>
        <p:spPr>
          <a:xfrm>
            <a:off x="594043" y="6558068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AB28A6B-179C-424E-B5E9-B9B3D576C35E}" type="datetimeFigureOut">
              <a:rPr lang="es-ES">
                <a:solidFill>
                  <a:prstClr val="black"/>
                </a:solidFill>
              </a:rPr>
              <a:pPr>
                <a:defRPr/>
              </a:pPr>
              <a:t>20/01/2019</a:t>
            </a:fld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10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14609" y="6558068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8E2DB0-3CC5-4682-BE6E-1A40FC78E17F}" type="slidenum">
              <a:rPr lang="es-ES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11" name="10 CuadroTexto"/>
          <p:cNvSpPr txBox="1"/>
          <p:nvPr userDrawn="1"/>
        </p:nvSpPr>
        <p:spPr>
          <a:xfrm>
            <a:off x="3878749" y="6558068"/>
            <a:ext cx="359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1400" dirty="0">
                <a:solidFill>
                  <a:prstClr val="black"/>
                </a:solidFill>
              </a:rPr>
              <a:t>GDS</a:t>
            </a:r>
          </a:p>
        </p:txBody>
      </p:sp>
    </p:spTree>
  </p:cSld>
  <p:clrMapOvr>
    <a:masterClrMapping/>
  </p:clrMapOvr>
  <p:transition advClick="0">
    <p:pull dir="l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94042" y="1535113"/>
            <a:ext cx="52494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94042" y="2174875"/>
            <a:ext cx="524943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035315" y="1535113"/>
            <a:ext cx="52515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035315" y="2174875"/>
            <a:ext cx="52515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10" name="Marcador de fecha 3"/>
          <p:cNvSpPr>
            <a:spLocks noGrp="1"/>
          </p:cNvSpPr>
          <p:nvPr>
            <p:ph type="dt" sz="half" idx="10"/>
          </p:nvPr>
        </p:nvSpPr>
        <p:spPr>
          <a:xfrm>
            <a:off x="594043" y="6558068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AB28A6B-179C-424E-B5E9-B9B3D576C35E}" type="datetimeFigureOut">
              <a:rPr lang="es-ES">
                <a:solidFill>
                  <a:prstClr val="black"/>
                </a:solidFill>
              </a:rPr>
              <a:pPr>
                <a:defRPr/>
              </a:pPr>
              <a:t>20/01/2019</a:t>
            </a:fld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12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14609" y="6558068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8E2DB0-3CC5-4682-BE6E-1A40FC78E17F}" type="slidenum">
              <a:rPr lang="es-ES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13" name="12 CuadroTexto"/>
          <p:cNvSpPr txBox="1"/>
          <p:nvPr userDrawn="1"/>
        </p:nvSpPr>
        <p:spPr>
          <a:xfrm>
            <a:off x="3878749" y="6558068"/>
            <a:ext cx="359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1400" dirty="0">
                <a:solidFill>
                  <a:prstClr val="black"/>
                </a:solidFill>
              </a:rPr>
              <a:t>GDS</a:t>
            </a:r>
          </a:p>
        </p:txBody>
      </p:sp>
    </p:spTree>
  </p:cSld>
  <p:clrMapOvr>
    <a:masterClrMapping/>
  </p:clrMapOvr>
  <p:transition advClick="0"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8505" y="4406915"/>
            <a:ext cx="1009872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38505" y="2906741"/>
            <a:ext cx="1009872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94043" y="6356365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BC3904A-0875-46D3-A347-1D15328A3BA3}" type="datetimeFigureOut">
              <a:rPr lang="es-ES"/>
              <a:pPr>
                <a:defRPr/>
              </a:pPr>
              <a:t>20/01/2019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59293" y="6356365"/>
            <a:ext cx="376226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14609" y="6356365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A620FC2-3589-4E8D-8BA0-22B869AA27F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10"/>
          </p:nvPr>
        </p:nvSpPr>
        <p:spPr>
          <a:xfrm>
            <a:off x="594043" y="6558068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AB28A6B-179C-424E-B5E9-B9B3D576C35E}" type="datetimeFigureOut">
              <a:rPr lang="es-ES">
                <a:solidFill>
                  <a:prstClr val="black"/>
                </a:solidFill>
              </a:rPr>
              <a:pPr>
                <a:defRPr/>
              </a:pPr>
              <a:t>20/01/2019</a:t>
            </a:fld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14609" y="6558068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8E2DB0-3CC5-4682-BE6E-1A40FC78E17F}" type="slidenum">
              <a:rPr lang="es-ES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9" name="8 CuadroTexto"/>
          <p:cNvSpPr txBox="1"/>
          <p:nvPr userDrawn="1"/>
        </p:nvSpPr>
        <p:spPr>
          <a:xfrm>
            <a:off x="3878749" y="6558068"/>
            <a:ext cx="359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1400" dirty="0">
                <a:solidFill>
                  <a:prstClr val="black"/>
                </a:solidFill>
              </a:rPr>
              <a:t>GDS</a:t>
            </a:r>
          </a:p>
        </p:txBody>
      </p:sp>
    </p:spTree>
  </p:cSld>
  <p:clrMapOvr>
    <a:masterClrMapping/>
  </p:clrMapOvr>
  <p:transition advClick="0">
    <p:pull dir="l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>
          <a:xfrm>
            <a:off x="594043" y="6558068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AB28A6B-179C-424E-B5E9-B9B3D576C35E}" type="datetimeFigureOut">
              <a:rPr lang="es-ES">
                <a:solidFill>
                  <a:prstClr val="black"/>
                </a:solidFill>
              </a:rPr>
              <a:pPr>
                <a:defRPr/>
              </a:pPr>
              <a:t>20/01/2019</a:t>
            </a:fld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14609" y="6558068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8E2DB0-3CC5-4682-BE6E-1A40FC78E17F}" type="slidenum">
              <a:rPr lang="es-ES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8" name="7 CuadroTexto"/>
          <p:cNvSpPr txBox="1"/>
          <p:nvPr userDrawn="1"/>
        </p:nvSpPr>
        <p:spPr>
          <a:xfrm>
            <a:off x="3878749" y="6558068"/>
            <a:ext cx="359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1400" dirty="0">
                <a:solidFill>
                  <a:prstClr val="black"/>
                </a:solidFill>
              </a:rPr>
              <a:t>GDS</a:t>
            </a:r>
          </a:p>
        </p:txBody>
      </p:sp>
    </p:spTree>
  </p:cSld>
  <p:clrMapOvr>
    <a:masterClrMapping/>
  </p:clrMapOvr>
  <p:transition advClick="0">
    <p:pull dir="l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4043" y="273050"/>
            <a:ext cx="390871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45082" y="273063"/>
            <a:ext cx="66417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94043" y="1435103"/>
            <a:ext cx="390871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0"/>
          </p:nvPr>
        </p:nvSpPr>
        <p:spPr>
          <a:xfrm>
            <a:off x="594043" y="6558068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AB28A6B-179C-424E-B5E9-B9B3D576C35E}" type="datetimeFigureOut">
              <a:rPr lang="es-ES">
                <a:solidFill>
                  <a:prstClr val="black"/>
                </a:solidFill>
              </a:rPr>
              <a:pPr>
                <a:defRPr/>
              </a:pPr>
              <a:t>20/01/2019</a:t>
            </a:fld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10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14609" y="6558068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8E2DB0-3CC5-4682-BE6E-1A40FC78E17F}" type="slidenum">
              <a:rPr lang="es-ES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11" name="10 CuadroTexto"/>
          <p:cNvSpPr txBox="1"/>
          <p:nvPr userDrawn="1"/>
        </p:nvSpPr>
        <p:spPr>
          <a:xfrm>
            <a:off x="3878749" y="6558068"/>
            <a:ext cx="359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1400" dirty="0">
                <a:solidFill>
                  <a:prstClr val="black"/>
                </a:solidFill>
              </a:rPr>
              <a:t>GDS</a:t>
            </a:r>
          </a:p>
        </p:txBody>
      </p:sp>
    </p:spTree>
  </p:cSld>
  <p:clrMapOvr>
    <a:masterClrMapping/>
  </p:clrMapOvr>
  <p:transition advClick="0">
    <p:pull dir="l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28730" y="4800600"/>
            <a:ext cx="71285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28730" y="612775"/>
            <a:ext cx="712851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28730" y="5367338"/>
            <a:ext cx="71285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0"/>
          </p:nvPr>
        </p:nvSpPr>
        <p:spPr>
          <a:xfrm>
            <a:off x="594043" y="6558068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AB28A6B-179C-424E-B5E9-B9B3D576C35E}" type="datetimeFigureOut">
              <a:rPr lang="es-ES">
                <a:solidFill>
                  <a:prstClr val="black"/>
                </a:solidFill>
              </a:rPr>
              <a:pPr>
                <a:defRPr/>
              </a:pPr>
              <a:t>20/01/2019</a:t>
            </a:fld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10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14609" y="6558068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8E2DB0-3CC5-4682-BE6E-1A40FC78E17F}" type="slidenum">
              <a:rPr lang="es-ES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11" name="10 CuadroTexto"/>
          <p:cNvSpPr txBox="1"/>
          <p:nvPr userDrawn="1"/>
        </p:nvSpPr>
        <p:spPr>
          <a:xfrm>
            <a:off x="3878749" y="6558068"/>
            <a:ext cx="359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1400" dirty="0">
                <a:solidFill>
                  <a:prstClr val="black"/>
                </a:solidFill>
              </a:rPr>
              <a:t>GDS</a:t>
            </a:r>
          </a:p>
        </p:txBody>
      </p:sp>
    </p:spTree>
  </p:cSld>
  <p:clrMapOvr>
    <a:masterClrMapping/>
  </p:clrMapOvr>
  <p:transition advClick="0">
    <p:pull dir="l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>
          <a:xfrm>
            <a:off x="594043" y="6558068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AB28A6B-179C-424E-B5E9-B9B3D576C35E}" type="datetimeFigureOut">
              <a:rPr lang="es-ES">
                <a:solidFill>
                  <a:prstClr val="black"/>
                </a:solidFill>
              </a:rPr>
              <a:pPr>
                <a:defRPr/>
              </a:pPr>
              <a:t>20/01/2019</a:t>
            </a:fld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14609" y="6558068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8E2DB0-3CC5-4682-BE6E-1A40FC78E17F}" type="slidenum">
              <a:rPr lang="es-ES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3878749" y="6558068"/>
            <a:ext cx="359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1400" dirty="0">
                <a:solidFill>
                  <a:prstClr val="black"/>
                </a:solidFill>
              </a:rPr>
              <a:t>GDS</a:t>
            </a:r>
          </a:p>
        </p:txBody>
      </p:sp>
    </p:spTree>
  </p:cSld>
  <p:clrMapOvr>
    <a:masterClrMapping/>
  </p:clrMapOvr>
  <p:transition advClick="0">
    <p:pull dir="l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13616" y="274651"/>
            <a:ext cx="2673191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94042" y="274651"/>
            <a:ext cx="782156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>
          <a:xfrm>
            <a:off x="594043" y="6558068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AB28A6B-179C-424E-B5E9-B9B3D576C35E}" type="datetimeFigureOut">
              <a:rPr lang="es-ES">
                <a:solidFill>
                  <a:prstClr val="black"/>
                </a:solidFill>
              </a:rPr>
              <a:pPr>
                <a:defRPr/>
              </a:pPr>
              <a:t>20/01/2019</a:t>
            </a:fld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14609" y="6558068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8E2DB0-3CC5-4682-BE6E-1A40FC78E17F}" type="slidenum">
              <a:rPr lang="es-ES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3878749" y="6558068"/>
            <a:ext cx="359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1400" dirty="0">
                <a:solidFill>
                  <a:prstClr val="black"/>
                </a:solidFill>
              </a:rPr>
              <a:t>GDS</a:t>
            </a:r>
          </a:p>
        </p:txBody>
      </p:sp>
    </p:spTree>
  </p:cSld>
  <p:clrMapOvr>
    <a:masterClrMapping/>
  </p:clrMapOvr>
  <p:transition advClick="0">
    <p:pull dir="l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0" name="9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3527127" y="3000375"/>
            <a:ext cx="1188085" cy="914400"/>
          </a:xfrm>
        </p:spPr>
        <p:txBody>
          <a:bodyPr rtlCol="0">
            <a:normAutofit/>
          </a:bodyPr>
          <a:lstStyle/>
          <a:p>
            <a:pPr lvl="0"/>
            <a:endParaRPr lang="es-PE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1"/>
          </p:nvPr>
        </p:nvSpPr>
        <p:spPr>
          <a:xfrm>
            <a:off x="594043" y="6558068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AB28A6B-179C-424E-B5E9-B9B3D576C35E}" type="datetimeFigureOut">
              <a:rPr lang="es-ES">
                <a:solidFill>
                  <a:prstClr val="black"/>
                </a:solidFill>
              </a:rPr>
              <a:pPr>
                <a:defRPr/>
              </a:pPr>
              <a:t>20/01/2019</a:t>
            </a:fld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3"/>
          </p:nvPr>
        </p:nvSpPr>
        <p:spPr>
          <a:xfrm>
            <a:off x="8514609" y="6558068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8E2DB0-3CC5-4682-BE6E-1A40FC78E17F}" type="slidenum">
              <a:rPr lang="es-ES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7" name="6 CuadroTexto"/>
          <p:cNvSpPr txBox="1"/>
          <p:nvPr userDrawn="1"/>
        </p:nvSpPr>
        <p:spPr>
          <a:xfrm>
            <a:off x="3878749" y="6558068"/>
            <a:ext cx="359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1400" dirty="0">
                <a:solidFill>
                  <a:prstClr val="black"/>
                </a:solidFill>
              </a:rPr>
              <a:t>GDS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0" name="9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3527127" y="3000375"/>
            <a:ext cx="1188085" cy="914400"/>
          </a:xfrm>
        </p:spPr>
        <p:txBody>
          <a:bodyPr rtlCol="0">
            <a:normAutofit/>
          </a:bodyPr>
          <a:lstStyle/>
          <a:p>
            <a:pPr lvl="0"/>
            <a:endParaRPr lang="es-PE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1"/>
          </p:nvPr>
        </p:nvSpPr>
        <p:spPr>
          <a:xfrm>
            <a:off x="594043" y="6558068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AB28A6B-179C-424E-B5E9-B9B3D576C35E}" type="datetimeFigureOut">
              <a:rPr lang="es-ES">
                <a:solidFill>
                  <a:prstClr val="black"/>
                </a:solidFill>
              </a:rPr>
              <a:pPr>
                <a:defRPr/>
              </a:pPr>
              <a:t>20/01/2019</a:t>
            </a:fld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3"/>
          </p:nvPr>
        </p:nvSpPr>
        <p:spPr>
          <a:xfrm>
            <a:off x="8514609" y="6558068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8E2DB0-3CC5-4682-BE6E-1A40FC78E17F}" type="slidenum">
              <a:rPr lang="es-ES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7" name="6 CuadroTexto"/>
          <p:cNvSpPr txBox="1"/>
          <p:nvPr userDrawn="1"/>
        </p:nvSpPr>
        <p:spPr>
          <a:xfrm>
            <a:off x="3878749" y="6558068"/>
            <a:ext cx="359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sz="1400" dirty="0">
                <a:solidFill>
                  <a:prstClr val="black"/>
                </a:solidFill>
              </a:rPr>
              <a:t>GDS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94044" y="1600225"/>
            <a:ext cx="5247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39435" y="1600225"/>
            <a:ext cx="5247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94043" y="6356365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BD05AD9-791A-40D5-ABC2-33BE2DE22DCE}" type="datetimeFigureOut">
              <a:rPr lang="es-ES"/>
              <a:pPr>
                <a:defRPr/>
              </a:pPr>
              <a:t>20/01/2019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59293" y="6356365"/>
            <a:ext cx="376226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514609" y="6356365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3056EBE-6980-4587-A99A-D0521A6709A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94042" y="1535113"/>
            <a:ext cx="52494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94042" y="2174896"/>
            <a:ext cx="524943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035325" y="1535113"/>
            <a:ext cx="52515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035325" y="2174896"/>
            <a:ext cx="52515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594043" y="6356365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E2675EA-4839-4FA5-B3BC-E8A829E625A5}" type="datetimeFigureOut">
              <a:rPr lang="es-ES"/>
              <a:pPr>
                <a:defRPr/>
              </a:pPr>
              <a:t>20/01/2019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4059293" y="6356365"/>
            <a:ext cx="376226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514609" y="6356365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FE8AD77-1FC7-4DA4-A3D5-E5AE7A099A0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594043" y="6356365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3D82CED-AE42-4D71-9BE1-28F7FB56D86C}" type="datetimeFigureOut">
              <a:rPr lang="es-ES"/>
              <a:pPr>
                <a:defRPr/>
              </a:pPr>
              <a:t>20/01/2019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059293" y="6356365"/>
            <a:ext cx="376226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514609" y="6356365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9639EBB-B1C6-487D-8EEE-619B131AFDB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594043" y="6356365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9051551-E320-43E9-BE1E-AD9291E4A0FF}" type="datetimeFigureOut">
              <a:rPr lang="es-ES"/>
              <a:pPr>
                <a:defRPr/>
              </a:pPr>
              <a:t>20/01/2019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59293" y="6356365"/>
            <a:ext cx="376226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514609" y="6356365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D31DF5E-5582-41D1-A2D3-DEDAFF4C3AA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4043" y="273050"/>
            <a:ext cx="390871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45085" y="273086"/>
            <a:ext cx="66417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94043" y="1435123"/>
            <a:ext cx="390871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94043" y="6356365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7C10655-27C6-4943-98B7-DA3FD9B5C5FD}" type="datetimeFigureOut">
              <a:rPr lang="es-ES"/>
              <a:pPr>
                <a:defRPr/>
              </a:pPr>
              <a:t>20/01/2019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59293" y="6356365"/>
            <a:ext cx="376226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514609" y="6356365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E4196BD-AAA6-4508-B5C9-19B361136FD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28730" y="4800621"/>
            <a:ext cx="71285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28730" y="612796"/>
            <a:ext cx="712851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28730" y="5367338"/>
            <a:ext cx="71285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94043" y="6356365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A0A2630-39DD-46E8-80B2-8CB4C240C949}" type="datetimeFigureOut">
              <a:rPr lang="es-ES"/>
              <a:pPr>
                <a:defRPr/>
              </a:pPr>
              <a:t>20/01/2019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59293" y="6356365"/>
            <a:ext cx="376226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514609" y="6356365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B3E1D0C-683A-45BB-86F0-C811F289684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594042" y="274638"/>
            <a:ext cx="7491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Clic para editar título</a:t>
            </a:r>
            <a:endParaRPr lang="es-ES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594045" y="1762146"/>
            <a:ext cx="10692765" cy="436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57188" indent="-357188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594042" y="274638"/>
            <a:ext cx="7491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Clic para editar título</a:t>
            </a:r>
            <a:endParaRPr lang="es-ES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594045" y="1762125"/>
            <a:ext cx="10692765" cy="436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594043" y="6558066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AB28A6B-179C-424E-B5E9-B9B3D576C35E}" type="datetimeFigureOut">
              <a:rPr lang="es-ES"/>
              <a:pPr>
                <a:defRPr/>
              </a:pPr>
              <a:t>20/01/2019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59293" y="6571513"/>
            <a:ext cx="376226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600">
                <a:latin typeface="+mn-lt"/>
                <a:cs typeface="+mn-cs"/>
              </a:defRPr>
            </a:lvl1pPr>
          </a:lstStyle>
          <a:p>
            <a:pPr algn="ctr">
              <a:defRPr/>
            </a:pPr>
            <a:r>
              <a:rPr lang="es-ES" dirty="0"/>
              <a:t>@GDS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514609" y="6558066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8E2DB0-3CC5-4682-BE6E-1A40FC78E17F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</p:sldLayoutIdLst>
  <p:transition advClick="0">
    <p:pull dir="lu"/>
  </p:transition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57188" indent="-357188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594042" y="274638"/>
            <a:ext cx="7491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Clic para editar título</a:t>
            </a:r>
            <a:endParaRPr lang="es-ES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594045" y="1762125"/>
            <a:ext cx="10692765" cy="436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594043" y="6558068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AB28A6B-179C-424E-B5E9-B9B3D576C35E}" type="datetimeFigureOut">
              <a:rPr lang="es-ES">
                <a:solidFill>
                  <a:prstClr val="black"/>
                </a:solidFill>
              </a:rPr>
              <a:pPr>
                <a:defRPr/>
              </a:pPr>
              <a:t>20/01/2019</a:t>
            </a:fld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59293" y="6571515"/>
            <a:ext cx="376226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600">
                <a:latin typeface="+mn-lt"/>
                <a:cs typeface="+mn-cs"/>
              </a:defRPr>
            </a:lvl1pPr>
          </a:lstStyle>
          <a:p>
            <a:pPr algn="ctr">
              <a:defRPr/>
            </a:pPr>
            <a:r>
              <a:rPr lang="es-ES" dirty="0">
                <a:solidFill>
                  <a:prstClr val="black"/>
                </a:solidFill>
              </a:rPr>
              <a:t>@GDS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514609" y="6558068"/>
            <a:ext cx="277219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8E2DB0-3CC5-4682-BE6E-1A40FC78E17F}" type="slidenum">
              <a:rPr lang="es-ES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es-ES" dirty="0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</p:sldLayoutIdLst>
  <p:transition advClick="0">
    <p:pull dir="lu"/>
  </p:transition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/>
          <a:ea typeface="+mj-ea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57188" indent="-357188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w_2015_carat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8085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37500" y="2876888"/>
            <a:ext cx="8712623" cy="1243859"/>
          </a:xfrm>
        </p:spPr>
        <p:txBody>
          <a:bodyPr>
            <a:noAutofit/>
          </a:bodyPr>
          <a:lstStyle/>
          <a:p>
            <a:pPr algn="ctr" eaLnBrk="0" hangingPunct="0"/>
            <a:r>
              <a:rPr lang="es-PE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División de Desarrollo de Sistemas Administrativos</a:t>
            </a:r>
            <a:br>
              <a:rPr lang="es-PE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br>
              <a:rPr lang="es-PE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br>
              <a:rPr lang="es-PE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br>
              <a:rPr lang="es-PE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endParaRPr lang="es-PE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9196656" y="6008890"/>
            <a:ext cx="1255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Enero 2019</a:t>
            </a:r>
            <a:endParaRPr lang="es-P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4" name="AutoShape 2" descr="Resultado de imagen para check"/>
          <p:cNvSpPr>
            <a:spLocks noChangeAspect="1" noChangeArrowheads="1"/>
          </p:cNvSpPr>
          <p:nvPr/>
        </p:nvSpPr>
        <p:spPr bwMode="auto">
          <a:xfrm>
            <a:off x="202140" y="-144463"/>
            <a:ext cx="396028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336029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Pases que generaron impacto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121555"/>
              </p:ext>
            </p:extLst>
          </p:nvPr>
        </p:nvGraphicFramePr>
        <p:xfrm>
          <a:off x="266844" y="2126722"/>
          <a:ext cx="11331598" cy="3425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4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5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06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PASE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DESCRIPCIÓN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RESP.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MODULO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SUBSISTEMA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774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latin typeface="+mj-lt"/>
                        </a:rPr>
                        <a:t>PAS20181U230100043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+mj-lt"/>
                        </a:rPr>
                        <a:t>M_SNADE430-4 - INCORPORAR EL USO DE UN WS PARA VALIDAR EL SISTEMA PENSIONARIO EN EL T-REGISTRO - TRANSFERENCIA INCONSISTENCIAS A ONP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b="1" dirty="0">
                          <a:latin typeface="+mj-lt"/>
                        </a:rPr>
                        <a:t>AD38</a:t>
                      </a:r>
                      <a:endParaRPr lang="es-ES" sz="14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DECLARACIÓN Y PAGO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044102</a:t>
                      </a:r>
                    </a:p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TRABAJADORES PENSIONISTAS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latin typeface="+mj-lt"/>
                        </a:rPr>
                        <a:t>PAS20181U230100045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+mj-lt"/>
                        </a:rPr>
                        <a:t>059P1T18 MANTENIM. AL PROCESO DE TRANSFERENCIA DE INGRESOS POR RTA DE 4TA Y 5TA CATEG RAP421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b="1" dirty="0">
                          <a:latin typeface="+mj-lt"/>
                        </a:rPr>
                        <a:t>N661</a:t>
                      </a:r>
                      <a:endParaRPr lang="es-ES" sz="14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ESSALUD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101001</a:t>
                      </a:r>
                    </a:p>
                    <a:p>
                      <a:pPr algn="l" fontAlgn="t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ESSALUD NOVEDADES SEMANAL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latin typeface="+mj-lt"/>
                        </a:rPr>
                        <a:t>PAS20181U230100066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+mj-lt"/>
                        </a:rPr>
                        <a:t>041P1T18 082P3T18  MANTENIM. ACREDITACIÓN POR LATENCIA  CONTINUIDAD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b="1" dirty="0">
                          <a:latin typeface="+mj-lt"/>
                        </a:rPr>
                        <a:t>QV26</a:t>
                      </a:r>
                      <a:endParaRPr lang="es-ES" sz="14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ESSALUD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100203</a:t>
                      </a:r>
                    </a:p>
                    <a:p>
                      <a:pPr algn="l" fontAlgn="t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ESSALUD MODULO DE ACREDITACION POR LATENCIA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latin typeface="+mj-lt"/>
                        </a:rPr>
                        <a:t>PAS20181U230100075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+mj-lt"/>
                        </a:rPr>
                        <a:t>NETI ONP REGISTRO DE EMPLEADOR Y AFILIADOS Y/O ASEGURADOS - MIGRACIÓN DE CAMPOS ONP A BD PLANILLA</a:t>
                      </a:r>
                      <a:r>
                        <a:rPr lang="es-ES" sz="1400" baseline="0" dirty="0">
                          <a:latin typeface="+mj-lt"/>
                        </a:rPr>
                        <a:t> PR</a:t>
                      </a:r>
                      <a:r>
                        <a:rPr lang="es-ES" sz="1400" dirty="0">
                          <a:latin typeface="+mj-lt"/>
                        </a:rPr>
                        <a:t>OCESO DIARIO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b="1" dirty="0">
                          <a:latin typeface="+mj-lt"/>
                        </a:rPr>
                        <a:t>RU04</a:t>
                      </a:r>
                      <a:endParaRPr lang="es-ES" sz="14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ESSALUD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103407</a:t>
                      </a:r>
                    </a:p>
                    <a:p>
                      <a:pPr algn="l" fontAlgn="t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MOD. REG. ASEGURAD. AFILIAD. DERECHOHABIENTES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889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90EBD-DE78-4A1F-8B20-E07EFA9D8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Supervisión 2 – SIGA: Procesos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A8998C-C0AE-4094-B569-59B650242A78}"/>
              </a:ext>
            </a:extLst>
          </p:cNvPr>
          <p:cNvSpPr txBox="1">
            <a:spLocks/>
          </p:cNvSpPr>
          <p:nvPr/>
        </p:nvSpPr>
        <p:spPr>
          <a:xfrm>
            <a:off x="594045" y="1693685"/>
            <a:ext cx="10692765" cy="4571277"/>
          </a:xfrm>
          <a:prstGeom prst="rect">
            <a:avLst/>
          </a:prstGeom>
        </p:spPr>
        <p:txBody>
          <a:bodyPr/>
          <a:lstStyle>
            <a:lvl1pPr marL="357188" indent="-3571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s-PE" dirty="0"/>
              <a:t>El SIGA es un ERP que da soporte a los procesos administrativos de una entidad publica, en el 2018 nuestra supervisión tenia a cargo los siguientes procesos:</a:t>
            </a:r>
          </a:p>
          <a:p>
            <a:pPr lvl="1"/>
            <a:endParaRPr lang="es-PE" dirty="0"/>
          </a:p>
          <a:p>
            <a:pPr lvl="1"/>
            <a:r>
              <a:rPr lang="es-PE" dirty="0"/>
              <a:t>Finanzas.</a:t>
            </a:r>
          </a:p>
          <a:p>
            <a:pPr marL="457200" lvl="1" indent="0">
              <a:buNone/>
            </a:pPr>
            <a:endParaRPr lang="es-PE" dirty="0"/>
          </a:p>
          <a:p>
            <a:pPr lvl="1"/>
            <a:r>
              <a:rPr lang="es-PE" dirty="0"/>
              <a:t>Gestión Administrativa.</a:t>
            </a:r>
          </a:p>
          <a:p>
            <a:pPr marL="457200" lvl="1" indent="0">
              <a:buNone/>
            </a:pPr>
            <a:endParaRPr lang="es-PE" dirty="0"/>
          </a:p>
          <a:p>
            <a:pPr lvl="1"/>
            <a:r>
              <a:rPr lang="es-PE" dirty="0"/>
              <a:t>Recursos Humanos.</a:t>
            </a:r>
          </a:p>
          <a:p>
            <a:pPr marL="457200" lvl="1" indent="0">
              <a:buNone/>
            </a:pPr>
            <a:endParaRPr lang="es-PE" dirty="0"/>
          </a:p>
          <a:p>
            <a:pPr lvl="1"/>
            <a:r>
              <a:rPr lang="es-PE" dirty="0"/>
              <a:t>Gestión Patrimonial.</a:t>
            </a:r>
          </a:p>
        </p:txBody>
      </p:sp>
    </p:spTree>
    <p:extLst>
      <p:ext uri="{BB962C8B-B14F-4D97-AF65-F5344CB8AC3E}">
        <p14:creationId xmlns:p14="http://schemas.microsoft.com/office/powerpoint/2010/main" val="59065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7D6A4-851F-4DB7-877B-3C3631C78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11C222-942A-4E8A-A17D-FCD174E3B750}"/>
              </a:ext>
            </a:extLst>
          </p:cNvPr>
          <p:cNvSpPr txBox="1">
            <a:spLocks/>
          </p:cNvSpPr>
          <p:nvPr/>
        </p:nvSpPr>
        <p:spPr>
          <a:xfrm>
            <a:off x="594045" y="1762145"/>
            <a:ext cx="10692765" cy="4571277"/>
          </a:xfrm>
          <a:prstGeom prst="rect">
            <a:avLst/>
          </a:prstGeom>
        </p:spPr>
        <p:txBody>
          <a:bodyPr/>
          <a:lstStyle>
            <a:lvl1pPr marL="357188" indent="-3571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Cantidad de trabajadores por la supervisión 2: 13</a:t>
            </a:r>
          </a:p>
          <a:p>
            <a:r>
              <a:rPr lang="es-PE" dirty="0"/>
              <a:t>Pases realizados por la supervisión: 68</a:t>
            </a:r>
          </a:p>
          <a:p>
            <a:r>
              <a:rPr lang="es-PE" dirty="0"/>
              <a:t>Pases por proceso:</a:t>
            </a:r>
          </a:p>
          <a:p>
            <a:pPr marL="0" indent="0">
              <a:buFont typeface="Arial" charset="0"/>
              <a:buNone/>
            </a:pPr>
            <a:endParaRPr lang="es-PE" dirty="0"/>
          </a:p>
          <a:p>
            <a:pPr marL="0" indent="0">
              <a:buFont typeface="Arial" charset="0"/>
              <a:buNone/>
            </a:pPr>
            <a:endParaRPr lang="es-PE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A1F1868-76FE-46C8-BADB-39ECCE421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346310"/>
              </p:ext>
            </p:extLst>
          </p:nvPr>
        </p:nvGraphicFramePr>
        <p:xfrm>
          <a:off x="4339810" y="2947668"/>
          <a:ext cx="46887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Pases por proceso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Cant</a:t>
                      </a:r>
                      <a:r>
                        <a:rPr lang="es-PE" dirty="0"/>
                        <a:t>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Finanzas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Administrativo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6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Patrimonio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01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RRHH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57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Otros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323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98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58D7D-E8BD-4A90-9D84-04A82F0E3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Supervisión 2 – SIGA: Finanzas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4B3941-46F5-4CF5-A84F-E05DCDC89FC7}"/>
              </a:ext>
            </a:extLst>
          </p:cNvPr>
          <p:cNvSpPr txBox="1">
            <a:spLocks/>
          </p:cNvSpPr>
          <p:nvPr/>
        </p:nvSpPr>
        <p:spPr>
          <a:xfrm>
            <a:off x="594042" y="1688798"/>
            <a:ext cx="10692765" cy="4571277"/>
          </a:xfrm>
          <a:prstGeom prst="rect">
            <a:avLst/>
          </a:prstGeom>
        </p:spPr>
        <p:txBody>
          <a:bodyPr/>
          <a:lstStyle>
            <a:lvl1pPr marL="357188" indent="-3571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s-PE" dirty="0"/>
              <a:t>Los módulos de SIGA – Finanzas son:</a:t>
            </a:r>
          </a:p>
          <a:p>
            <a:pPr marL="457200" lvl="1" indent="0">
              <a:buNone/>
            </a:pPr>
            <a:endParaRPr lang="es-PE" dirty="0"/>
          </a:p>
          <a:p>
            <a:pPr lvl="1"/>
            <a:r>
              <a:rPr lang="es-PE" dirty="0"/>
              <a:t>Bandeja Única de Firma Electrónica</a:t>
            </a:r>
          </a:p>
          <a:p>
            <a:pPr marL="457200" lvl="1" indent="0">
              <a:buNone/>
            </a:pPr>
            <a:endParaRPr lang="es-PE" dirty="0"/>
          </a:p>
          <a:p>
            <a:pPr lvl="2"/>
            <a:r>
              <a:rPr lang="es-PE" dirty="0"/>
              <a:t>Funcionalidad: Modulo Intranet que permite firmar y aprobar en forma integrada los documentos y formatos asociados a los procesos del SIGA. </a:t>
            </a:r>
          </a:p>
          <a:p>
            <a:pPr lvl="2"/>
            <a:r>
              <a:rPr lang="es-PE" dirty="0"/>
              <a:t>Plataforma: Java, requiere modificaciones sobre los módulos </a:t>
            </a:r>
            <a:r>
              <a:rPr lang="es-PE" dirty="0" err="1"/>
              <a:t>power</a:t>
            </a:r>
            <a:r>
              <a:rPr lang="es-PE" dirty="0"/>
              <a:t> </a:t>
            </a:r>
            <a:r>
              <a:rPr lang="es-PE" dirty="0" err="1"/>
              <a:t>builder</a:t>
            </a:r>
            <a:r>
              <a:rPr lang="es-PE" dirty="0"/>
              <a:t> a ser incluidos en el BUFE.</a:t>
            </a:r>
          </a:p>
          <a:p>
            <a:pPr lvl="2"/>
            <a:r>
              <a:rPr lang="es-PE" dirty="0"/>
              <a:t>Nueva implementación del 2018, actualmente contempla la firma de planillas electrónicas, a futuro </a:t>
            </a:r>
            <a:r>
              <a:rPr lang="es-PE" dirty="0" err="1"/>
              <a:t>extendible</a:t>
            </a:r>
            <a:r>
              <a:rPr lang="es-PE" dirty="0"/>
              <a:t> de acuerdo a necesidad.</a:t>
            </a:r>
          </a:p>
          <a:p>
            <a:pPr lvl="2"/>
            <a:r>
              <a:rPr lang="es-PE" dirty="0"/>
              <a:t>Pase de implantación: PAS20181U230200116.</a:t>
            </a:r>
          </a:p>
          <a:p>
            <a:pPr marL="914400" lvl="2" indent="0">
              <a:buNone/>
            </a:pPr>
            <a:endParaRPr lang="es-PE" dirty="0"/>
          </a:p>
          <a:p>
            <a:pPr lvl="2"/>
            <a:endParaRPr lang="es-PE" dirty="0"/>
          </a:p>
          <a:p>
            <a:pPr lvl="2"/>
            <a:endParaRPr lang="es-PE" dirty="0"/>
          </a:p>
          <a:p>
            <a:pPr lvl="1"/>
            <a:endParaRPr lang="es-PE" dirty="0"/>
          </a:p>
          <a:p>
            <a:pPr marL="457200" lvl="1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57748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8F104-6AF9-43B9-A94D-FCCCB6AE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Supervisión 2 – SIGA: Finanzas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63C9BD-6CD1-48C3-A1D9-8832F8CE390A}"/>
              </a:ext>
            </a:extLst>
          </p:cNvPr>
          <p:cNvSpPr txBox="1">
            <a:spLocks/>
          </p:cNvSpPr>
          <p:nvPr/>
        </p:nvSpPr>
        <p:spPr>
          <a:xfrm>
            <a:off x="594042" y="1688798"/>
            <a:ext cx="10692765" cy="4571277"/>
          </a:xfrm>
          <a:prstGeom prst="rect">
            <a:avLst/>
          </a:prstGeom>
        </p:spPr>
        <p:txBody>
          <a:bodyPr/>
          <a:lstStyle>
            <a:lvl1pPr marL="357188" indent="-3571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PE" dirty="0"/>
              <a:t>Gestión de Tipo de Cambio Web.</a:t>
            </a:r>
          </a:p>
          <a:p>
            <a:pPr marL="457200" lvl="1" indent="0">
              <a:buNone/>
            </a:pPr>
            <a:endParaRPr lang="es-PE" dirty="0"/>
          </a:p>
          <a:p>
            <a:pPr lvl="2"/>
            <a:r>
              <a:rPr lang="es-PE" dirty="0"/>
              <a:t>Funcionalidad: Modulo Intranet que permite registrar el tipo de cambio para el portal institucional de Internet, los procesos tributarios, y los procesos administrativos de la institución.</a:t>
            </a:r>
          </a:p>
          <a:p>
            <a:pPr lvl="2"/>
            <a:r>
              <a:rPr lang="es-PE" dirty="0"/>
              <a:t>Plataforma: Java.</a:t>
            </a:r>
          </a:p>
          <a:p>
            <a:pPr lvl="2"/>
            <a:r>
              <a:rPr lang="es-PE" dirty="0"/>
              <a:t>Nueva implementación del 2018, además de registrar el tipo de cambio en forma unificada, se resolvió una observación de vulnerabilidad por parte de OCI.</a:t>
            </a:r>
          </a:p>
          <a:p>
            <a:pPr lvl="2"/>
            <a:r>
              <a:rPr lang="es-PE" dirty="0"/>
              <a:t>Pase de implantación: PAS20181U230200103.</a:t>
            </a:r>
          </a:p>
          <a:p>
            <a:pPr marL="914400" lvl="2" indent="0">
              <a:buNone/>
            </a:pPr>
            <a:endParaRPr lang="es-PE" dirty="0"/>
          </a:p>
          <a:p>
            <a:pPr lvl="2"/>
            <a:endParaRPr lang="es-PE" dirty="0"/>
          </a:p>
          <a:p>
            <a:pPr lvl="2"/>
            <a:endParaRPr lang="es-PE" dirty="0"/>
          </a:p>
          <a:p>
            <a:pPr lvl="1"/>
            <a:endParaRPr lang="es-PE" dirty="0"/>
          </a:p>
          <a:p>
            <a:pPr marL="457200" lvl="1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31733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9D1EB-D99C-430F-AAEA-1C0ADF68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Supervisión 2 – SIGA: Finanzas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3070BD-B47F-405C-9B00-4E6B55F049B9}"/>
              </a:ext>
            </a:extLst>
          </p:cNvPr>
          <p:cNvSpPr txBox="1">
            <a:spLocks/>
          </p:cNvSpPr>
          <p:nvPr/>
        </p:nvSpPr>
        <p:spPr>
          <a:xfrm>
            <a:off x="474314" y="1478529"/>
            <a:ext cx="10933682" cy="5200992"/>
          </a:xfrm>
          <a:prstGeom prst="rect">
            <a:avLst/>
          </a:prstGeom>
        </p:spPr>
        <p:txBody>
          <a:bodyPr/>
          <a:lstStyle>
            <a:lvl1pPr marL="357188" indent="-3571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PE" dirty="0"/>
              <a:t>Modulo Web de Caja Chica – Registro de Solicitud Recibo Provisional.</a:t>
            </a:r>
          </a:p>
          <a:p>
            <a:pPr lvl="2"/>
            <a:r>
              <a:rPr lang="es-PE" sz="1800" dirty="0"/>
              <a:t>Funcionalidad: Modulo Intranet que permite registrar y aprobar una solicitud de recibo provisional por parte de todas las áreas de la SUNAT.</a:t>
            </a:r>
          </a:p>
          <a:p>
            <a:pPr lvl="2"/>
            <a:r>
              <a:rPr lang="es-PE" sz="1800" dirty="0"/>
              <a:t>Plataforma: Java.</a:t>
            </a:r>
          </a:p>
          <a:p>
            <a:pPr lvl="2"/>
            <a:r>
              <a:rPr lang="es-PE" sz="1800" dirty="0"/>
              <a:t>Nueva implementación del 2018, redujo carga de trabajo de la división de tesorería.</a:t>
            </a:r>
          </a:p>
          <a:p>
            <a:pPr lvl="2"/>
            <a:r>
              <a:rPr lang="es-PE" sz="1800" dirty="0"/>
              <a:t>Pase de implantación: PAS20181U230200049.</a:t>
            </a:r>
          </a:p>
          <a:p>
            <a:pPr lvl="2"/>
            <a:endParaRPr lang="es-PE" dirty="0"/>
          </a:p>
          <a:p>
            <a:pPr lvl="1"/>
            <a:r>
              <a:rPr lang="es-PE" dirty="0"/>
              <a:t>Modulo Web de Caja Chica – Registro de Solicitud Recibo Provisional.</a:t>
            </a:r>
          </a:p>
          <a:p>
            <a:pPr lvl="2"/>
            <a:r>
              <a:rPr lang="es-PE" sz="1800" dirty="0"/>
              <a:t>Funcionalidad: Modulo que permite la gestión de la caja chica, pagos y registro de documentos asociados, arqueos de caja, rendición de documentos.</a:t>
            </a:r>
          </a:p>
          <a:p>
            <a:pPr lvl="2"/>
            <a:r>
              <a:rPr lang="es-PE" sz="1800" dirty="0"/>
              <a:t>Plataforma: </a:t>
            </a:r>
            <a:r>
              <a:rPr lang="es-PE" sz="1800" dirty="0" err="1"/>
              <a:t>Power</a:t>
            </a:r>
            <a:r>
              <a:rPr lang="es-PE" sz="1800" dirty="0"/>
              <a:t> </a:t>
            </a:r>
            <a:r>
              <a:rPr lang="es-PE" sz="1800" dirty="0" err="1"/>
              <a:t>Builder</a:t>
            </a:r>
            <a:r>
              <a:rPr lang="es-PE" sz="1800" dirty="0"/>
              <a:t>.</a:t>
            </a:r>
          </a:p>
          <a:p>
            <a:pPr lvl="2"/>
            <a:r>
              <a:rPr lang="es-PE" sz="1800" dirty="0"/>
              <a:t>En el 2018 se adecuo el módulo por la implantación del modulo de caja chica web, además se modifico para permitir entrega de dinero a usuarios imposibilitados de apersonarse a caja.</a:t>
            </a:r>
          </a:p>
          <a:p>
            <a:pPr lvl="2"/>
            <a:r>
              <a:rPr lang="es-PE" sz="1800" dirty="0"/>
              <a:t>Pases de mejoras: PAS20181U230200050, PAS20181U230200084.</a:t>
            </a:r>
          </a:p>
          <a:p>
            <a:pPr marL="914400" lvl="2" indent="0">
              <a:buNone/>
            </a:pPr>
            <a:endParaRPr lang="es-PE" dirty="0"/>
          </a:p>
          <a:p>
            <a:pPr lvl="2"/>
            <a:endParaRPr lang="es-PE" dirty="0"/>
          </a:p>
          <a:p>
            <a:pPr lvl="1"/>
            <a:endParaRPr lang="es-PE" dirty="0"/>
          </a:p>
          <a:p>
            <a:pPr marL="457200" lvl="1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78928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F79C7-548B-408F-AADC-841A0828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Supervisión 2 – SIGA: Finanzas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D1DACB-2C44-435E-B47D-CB9FA6F14AC7}"/>
              </a:ext>
            </a:extLst>
          </p:cNvPr>
          <p:cNvSpPr txBox="1">
            <a:spLocks/>
          </p:cNvSpPr>
          <p:nvPr/>
        </p:nvSpPr>
        <p:spPr>
          <a:xfrm>
            <a:off x="484094" y="1351396"/>
            <a:ext cx="10860334" cy="4571277"/>
          </a:xfrm>
          <a:prstGeom prst="rect">
            <a:avLst/>
          </a:prstGeom>
        </p:spPr>
        <p:txBody>
          <a:bodyPr/>
          <a:lstStyle>
            <a:lvl1pPr marL="357188" indent="-3571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PE" dirty="0"/>
              <a:t>Modulo de Presupuesto.</a:t>
            </a:r>
          </a:p>
          <a:p>
            <a:pPr lvl="2"/>
            <a:r>
              <a:rPr lang="es-PE" dirty="0"/>
              <a:t>Definiciones previas:</a:t>
            </a:r>
          </a:p>
          <a:p>
            <a:pPr lvl="3"/>
            <a:r>
              <a:rPr lang="es-PE" dirty="0"/>
              <a:t>Certificado de crédito de presupuesto (CCP), documento necesario para la atención de cualquier gasto, reserva el presupuesto para dicha atención, es previo a la aprobación del compromiso anual, es autorizado por el jefe de división de formulación presupuestal. </a:t>
            </a:r>
          </a:p>
          <a:p>
            <a:pPr lvl="4"/>
            <a:r>
              <a:rPr lang="es-PE" dirty="0"/>
              <a:t>Su importe es modificable en el tiempo (Adenda de contratos, reposiciones de caja chica, etc.).  Los cambios generan registros de ampliación o rebaja de gasto. </a:t>
            </a:r>
          </a:p>
          <a:p>
            <a:pPr lvl="3"/>
            <a:r>
              <a:rPr lang="es-PE" dirty="0"/>
              <a:t>Compromiso anual (CA), documento necesario previo a la ejecución de cualquier gasto, pasa por la revisión del sectorista de presupuesto.</a:t>
            </a:r>
          </a:p>
          <a:p>
            <a:pPr lvl="4"/>
            <a:r>
              <a:rPr lang="es-PE" dirty="0"/>
              <a:t>Igual que la CCP también puede tener modificaciones de gasto.</a:t>
            </a:r>
          </a:p>
          <a:p>
            <a:pPr lvl="3"/>
            <a:r>
              <a:rPr lang="es-PE" dirty="0"/>
              <a:t>Programación de años futuros (PAF), monto presupuestado para los 3 años siguientes al ejercicio, es necesario para la atención de los procesos PAAC (Programación anual de adquisiciones y contrataciones), contratos, atenciones directas ( 8 UIT ) y adendas.</a:t>
            </a:r>
          </a:p>
          <a:p>
            <a:pPr lvl="4"/>
            <a:r>
              <a:rPr lang="es-PE" dirty="0"/>
              <a:t>Debe ser firmado y aprobado por el Jefe de División de Formulación Presupuestal y de ser necesario por el gerente e Intendente de Finanzas, es anexo de la solicitud de CCP y ambos se aprueban de manera conjunta.</a:t>
            </a:r>
          </a:p>
          <a:p>
            <a:pPr lvl="2"/>
            <a:endParaRPr lang="es-PE" dirty="0"/>
          </a:p>
          <a:p>
            <a:pPr lvl="1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84046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C1B98-41B6-4EBF-A356-BC952A0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Supervisión 2 – SIGA: Finanzas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850FCF-3900-44A8-AC8E-EC632CAD0908}"/>
              </a:ext>
            </a:extLst>
          </p:cNvPr>
          <p:cNvSpPr txBox="1">
            <a:spLocks/>
          </p:cNvSpPr>
          <p:nvPr/>
        </p:nvSpPr>
        <p:spPr>
          <a:xfrm>
            <a:off x="484094" y="1351396"/>
            <a:ext cx="10860334" cy="4571277"/>
          </a:xfrm>
          <a:prstGeom prst="rect">
            <a:avLst/>
          </a:prstGeom>
        </p:spPr>
        <p:txBody>
          <a:bodyPr/>
          <a:lstStyle>
            <a:lvl1pPr marL="357188" indent="-3571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PE" dirty="0"/>
              <a:t>Modulo de Presupuesto.</a:t>
            </a:r>
          </a:p>
          <a:p>
            <a:pPr lvl="2"/>
            <a:r>
              <a:rPr lang="es-PE" sz="1600" dirty="0"/>
              <a:t>Funcionalidad: Modulo que permite gestionar, generar, firmar y aprobar los documentos relacionados al presupuesto CCP, PAF, CA.</a:t>
            </a:r>
          </a:p>
          <a:p>
            <a:pPr lvl="2"/>
            <a:r>
              <a:rPr lang="es-PE" sz="1600" dirty="0"/>
              <a:t>Plataforma: </a:t>
            </a:r>
            <a:r>
              <a:rPr lang="es-PE" sz="1600" dirty="0" err="1"/>
              <a:t>Power</a:t>
            </a:r>
            <a:r>
              <a:rPr lang="es-PE" sz="1600" dirty="0"/>
              <a:t> </a:t>
            </a:r>
            <a:r>
              <a:rPr lang="es-PE" sz="1600" dirty="0" err="1"/>
              <a:t>Builder</a:t>
            </a:r>
            <a:r>
              <a:rPr lang="es-PE" sz="1600" dirty="0"/>
              <a:t>.</a:t>
            </a:r>
          </a:p>
          <a:p>
            <a:pPr lvl="2"/>
            <a:r>
              <a:rPr lang="es-PE" sz="1600" dirty="0"/>
              <a:t>En el 2018, se mejoro:</a:t>
            </a:r>
          </a:p>
          <a:p>
            <a:pPr lvl="3"/>
            <a:r>
              <a:rPr lang="es-PE" sz="1600" dirty="0"/>
              <a:t>CCP y CA:</a:t>
            </a:r>
          </a:p>
          <a:p>
            <a:pPr lvl="4"/>
            <a:r>
              <a:rPr lang="es-PE" sz="1600" dirty="0"/>
              <a:t>Permitir la asignación automática,  asignación de documentos asociados a otro sectorista, y la configuración de sectoristas por UUOO. </a:t>
            </a:r>
          </a:p>
          <a:p>
            <a:pPr lvl="4"/>
            <a:r>
              <a:rPr lang="es-PE" sz="1600" dirty="0"/>
              <a:t>Notificación cuando se aprueba una solicitud CCP, notificación al sectorista CA, cuando se genera un CCP con carácter de urgencia.</a:t>
            </a:r>
          </a:p>
          <a:p>
            <a:pPr lvl="4"/>
            <a:r>
              <a:rPr lang="es-PE" sz="1600" dirty="0"/>
              <a:t>Verificación presupuestal del compromiso SIGA y SIAF antes de la aprobación de un CA.</a:t>
            </a:r>
          </a:p>
          <a:p>
            <a:pPr lvl="3"/>
            <a:r>
              <a:rPr lang="es-PE" sz="1600" dirty="0"/>
              <a:t>PAF:</a:t>
            </a:r>
          </a:p>
          <a:p>
            <a:pPr lvl="4"/>
            <a:r>
              <a:rPr lang="es-PE" sz="1600" dirty="0"/>
              <a:t>Permitir la carga de información (clasificador de gasto y años ) de marco para el PAF para los 3 años siguientes al ejercicio actual.</a:t>
            </a:r>
          </a:p>
          <a:p>
            <a:pPr lvl="4"/>
            <a:r>
              <a:rPr lang="es-PE" sz="1600" dirty="0"/>
              <a:t>Autorización de PAF con firma electrónica por parte de Jefe de División, Gerente o Intendente de Finanzas (de ser necesario), y emisión automática del formato firmado.</a:t>
            </a:r>
          </a:p>
          <a:p>
            <a:pPr lvl="4"/>
            <a:r>
              <a:rPr lang="es-PE" sz="1600" dirty="0"/>
              <a:t>Control de saldos por clasificador de gasto, no se puede aprobar un PAF si no hay saldo, reporte de saldos de PAF.</a:t>
            </a:r>
          </a:p>
          <a:p>
            <a:pPr marL="2743200" lvl="6" indent="0">
              <a:buNone/>
            </a:pPr>
            <a:endParaRPr lang="es-PE" sz="1600" dirty="0"/>
          </a:p>
          <a:p>
            <a:pPr lvl="6"/>
            <a:endParaRPr lang="es-PE" sz="1600" dirty="0"/>
          </a:p>
          <a:p>
            <a:pPr lvl="6"/>
            <a:endParaRPr lang="es-PE" sz="1600" dirty="0"/>
          </a:p>
          <a:p>
            <a:pPr lvl="1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03584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9B77F-8C5E-4B18-82DF-05705EC3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Supervisión 2 – SIGA: Finanzas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CCF0CF-D42A-4250-BCA2-61E58D34F154}"/>
              </a:ext>
            </a:extLst>
          </p:cNvPr>
          <p:cNvSpPr txBox="1">
            <a:spLocks/>
          </p:cNvSpPr>
          <p:nvPr/>
        </p:nvSpPr>
        <p:spPr>
          <a:xfrm>
            <a:off x="484094" y="1351396"/>
            <a:ext cx="10860334" cy="4571277"/>
          </a:xfrm>
          <a:prstGeom prst="rect">
            <a:avLst/>
          </a:prstGeom>
        </p:spPr>
        <p:txBody>
          <a:bodyPr/>
          <a:lstStyle>
            <a:lvl1pPr marL="357188" indent="-3571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PE" dirty="0"/>
              <a:t>Modulo de Presupuesto.</a:t>
            </a:r>
          </a:p>
          <a:p>
            <a:pPr lvl="2"/>
            <a:endParaRPr lang="es-PE" dirty="0"/>
          </a:p>
          <a:p>
            <a:pPr lvl="2"/>
            <a:r>
              <a:rPr lang="es-PE" dirty="0"/>
              <a:t>Pases de mejoras: </a:t>
            </a:r>
          </a:p>
          <a:p>
            <a:pPr lvl="3"/>
            <a:r>
              <a:rPr lang="es-PE" sz="2000" dirty="0"/>
              <a:t>CCP y CA: </a:t>
            </a:r>
            <a:r>
              <a:rPr lang="es-ES" sz="2000" dirty="0"/>
              <a:t>PAS20181U230200121, PAS20181U230200124, PAS20181U230200126</a:t>
            </a:r>
            <a:endParaRPr lang="es-PE" sz="2000" dirty="0"/>
          </a:p>
          <a:p>
            <a:pPr lvl="3"/>
            <a:r>
              <a:rPr lang="es-PE" sz="2000" dirty="0"/>
              <a:t>PAF: PAS20181U230200057, PAS20181U230200071, </a:t>
            </a:r>
            <a:r>
              <a:rPr lang="es-ES" sz="2000" dirty="0"/>
              <a:t>PAS20181U230200089</a:t>
            </a:r>
            <a:endParaRPr lang="es-PE" sz="2000" dirty="0"/>
          </a:p>
          <a:p>
            <a:pPr lvl="3"/>
            <a:endParaRPr lang="es-PE" dirty="0"/>
          </a:p>
          <a:p>
            <a:pPr lvl="1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05658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417C2-B4FD-4672-B735-547C198C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Supervisión 2 – SIGA: Finanzas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9B2DEE-4117-4BEF-B529-A8BBAB15976C}"/>
              </a:ext>
            </a:extLst>
          </p:cNvPr>
          <p:cNvSpPr txBox="1">
            <a:spLocks/>
          </p:cNvSpPr>
          <p:nvPr/>
        </p:nvSpPr>
        <p:spPr>
          <a:xfrm>
            <a:off x="594042" y="1688798"/>
            <a:ext cx="10692765" cy="4571277"/>
          </a:xfrm>
          <a:prstGeom prst="rect">
            <a:avLst/>
          </a:prstGeom>
        </p:spPr>
        <p:txBody>
          <a:bodyPr/>
          <a:lstStyle>
            <a:lvl1pPr marL="357188" indent="-3571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PE" dirty="0"/>
              <a:t>Modulo de Giros.</a:t>
            </a:r>
          </a:p>
          <a:p>
            <a:pPr marL="457200" lvl="1" indent="0">
              <a:buNone/>
            </a:pPr>
            <a:endParaRPr lang="es-PE" dirty="0"/>
          </a:p>
          <a:p>
            <a:pPr lvl="2"/>
            <a:r>
              <a:rPr lang="es-PE" dirty="0"/>
              <a:t>Funcionalidad: Modulo que permite la gestión de giros, generar los documentos de giros, generar certificados de retención, y autorización de los giros con firma electrónica.</a:t>
            </a:r>
          </a:p>
          <a:p>
            <a:pPr lvl="2"/>
            <a:endParaRPr lang="es-PE" dirty="0"/>
          </a:p>
          <a:p>
            <a:pPr lvl="2"/>
            <a:r>
              <a:rPr lang="es-PE" dirty="0"/>
              <a:t>Plataforma: </a:t>
            </a:r>
            <a:r>
              <a:rPr lang="es-PE" dirty="0" err="1"/>
              <a:t>Power</a:t>
            </a:r>
            <a:r>
              <a:rPr lang="es-PE" dirty="0"/>
              <a:t> </a:t>
            </a:r>
            <a:r>
              <a:rPr lang="es-PE" dirty="0" err="1"/>
              <a:t>Builder</a:t>
            </a:r>
            <a:r>
              <a:rPr lang="es-PE" dirty="0"/>
              <a:t>.</a:t>
            </a:r>
          </a:p>
          <a:p>
            <a:pPr lvl="2"/>
            <a:endParaRPr lang="es-PE" dirty="0"/>
          </a:p>
          <a:p>
            <a:pPr lvl="2"/>
            <a:r>
              <a:rPr lang="es-PE" dirty="0"/>
              <a:t>En el 2018 se implemento el esquema de </a:t>
            </a:r>
            <a:r>
              <a:rPr lang="es-PE" dirty="0" err="1"/>
              <a:t>telebanking</a:t>
            </a:r>
            <a:r>
              <a:rPr lang="es-PE" dirty="0"/>
              <a:t> de Scotiabank, agilizando así el pago a proveedores.</a:t>
            </a:r>
          </a:p>
          <a:p>
            <a:pPr lvl="2"/>
            <a:endParaRPr lang="es-PE" dirty="0"/>
          </a:p>
          <a:p>
            <a:pPr lvl="2"/>
            <a:r>
              <a:rPr lang="es-PE" dirty="0"/>
              <a:t>Pase de mejoras: PAS20181U230200094.</a:t>
            </a:r>
          </a:p>
          <a:p>
            <a:pPr marL="914400" lvl="2" indent="0">
              <a:buNone/>
            </a:pPr>
            <a:endParaRPr lang="es-PE" dirty="0"/>
          </a:p>
          <a:p>
            <a:pPr lvl="2"/>
            <a:endParaRPr lang="es-PE" dirty="0"/>
          </a:p>
          <a:p>
            <a:pPr lvl="2"/>
            <a:endParaRPr lang="es-PE" dirty="0"/>
          </a:p>
          <a:p>
            <a:pPr lvl="1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9779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7291" y="657272"/>
            <a:ext cx="8732998" cy="765268"/>
          </a:xfrm>
        </p:spPr>
        <p:txBody>
          <a:bodyPr/>
          <a:lstStyle/>
          <a:p>
            <a:r>
              <a:rPr lang="es-PE" sz="2800" dirty="0"/>
              <a:t>División de Desarrollo de Sistemas Administrativos</a:t>
            </a:r>
            <a:br>
              <a:rPr lang="es-PE" sz="2800" dirty="0"/>
            </a:br>
            <a:endParaRPr lang="es-PE" sz="2800" dirty="0"/>
          </a:p>
        </p:txBody>
      </p:sp>
      <p:sp>
        <p:nvSpPr>
          <p:cNvPr id="2050" name="AutoShape 2" descr="data:image/png;base64,iVBORw0KGgoAAAANSUhEUgAAApkAAAK/CAYAAAAiWtZ5AAAgAElEQVR4Xu3WMREAAAgDMerfNCZ+DAI65Bh+5wgQIECAAAECBAjEAov3zBEgQIAAAQIECBA4kekJ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1C5GasAAAXdSURBVA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KBB3b9AsDRvm+k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2052" name="AutoShape 4" descr="data:image/png;base64,iVBORw0KGgoAAAANSUhEUgAAApkAAAK/CAYAAAAiWtZ5AAAgAElEQVR4Xu3WMREAAAgDMerfNCZ+DAI65Bh+5wgQIECAAAECBAjEAov3zBEgQIAAAQIECBA4kekJ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1C5GasAAAXdSURBVA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IBkZmTGiRAgAABAgQIEBCZfoAAAQIECBAgQCAXEJk5qUECBAgQIECAAAGR6QcIECBAgAABAgRyAZGZkxokQIAAAQIECBAQmX6AAAECBAgQIEAgFxCZOalBAgQIECBAgAABkekHCBAgQIAAAQIEcgGRmZMaJECAAAECBAgQEJl+gAABAgQIECBAIBcQmTmpQQIECBAgQIAAAZHpBwgQIECAAAECBHKBB3b9AsDRvm+k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C7BEA0D-25E1-415C-AEEF-FFB06D21C1AB}"/>
              </a:ext>
            </a:extLst>
          </p:cNvPr>
          <p:cNvSpPr txBox="1"/>
          <p:nvPr/>
        </p:nvSpPr>
        <p:spPr>
          <a:xfrm>
            <a:off x="5325579" y="1831490"/>
            <a:ext cx="91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INDICE</a:t>
            </a:r>
          </a:p>
        </p:txBody>
      </p:sp>
    </p:spTree>
  </p:cSld>
  <p:clrMapOvr>
    <a:masterClrMapping/>
  </p:clrMapOvr>
  <p:transition advClick="0">
    <p:pull dir="l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B3301-A236-4840-A998-B32E7FB4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Supervisión 2 – SIGA: Finanzas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54753F-C785-474C-A3E9-12302721B98C}"/>
              </a:ext>
            </a:extLst>
          </p:cNvPr>
          <p:cNvSpPr txBox="1">
            <a:spLocks/>
          </p:cNvSpPr>
          <p:nvPr/>
        </p:nvSpPr>
        <p:spPr>
          <a:xfrm>
            <a:off x="594042" y="1532318"/>
            <a:ext cx="10692765" cy="4571277"/>
          </a:xfrm>
          <a:prstGeom prst="rect">
            <a:avLst/>
          </a:prstGeom>
        </p:spPr>
        <p:txBody>
          <a:bodyPr/>
          <a:lstStyle>
            <a:lvl1pPr marL="357188" indent="-3571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PE" dirty="0"/>
              <a:t>Modulo de Pagos.</a:t>
            </a:r>
          </a:p>
          <a:p>
            <a:pPr marL="457200" lvl="1" indent="0">
              <a:buNone/>
            </a:pPr>
            <a:endParaRPr lang="es-PE" dirty="0"/>
          </a:p>
          <a:p>
            <a:pPr lvl="2"/>
            <a:r>
              <a:rPr lang="es-PE" dirty="0"/>
              <a:t>Funcionalidad: Modulo que permite la gestión de pagos, de acuerdo a los giros generados, confirmación y autorización de pagos, administración de detracciones.</a:t>
            </a:r>
          </a:p>
          <a:p>
            <a:pPr marL="914400" lvl="2" indent="0">
              <a:buNone/>
            </a:pPr>
            <a:endParaRPr lang="es-PE" dirty="0"/>
          </a:p>
          <a:p>
            <a:pPr lvl="2"/>
            <a:r>
              <a:rPr lang="es-PE" dirty="0"/>
              <a:t>Plataforma: </a:t>
            </a:r>
            <a:r>
              <a:rPr lang="es-PE" dirty="0" err="1"/>
              <a:t>Power</a:t>
            </a:r>
            <a:r>
              <a:rPr lang="es-PE" dirty="0"/>
              <a:t> </a:t>
            </a:r>
            <a:r>
              <a:rPr lang="es-PE" dirty="0" err="1"/>
              <a:t>Builder</a:t>
            </a:r>
            <a:r>
              <a:rPr lang="es-PE" dirty="0"/>
              <a:t>.</a:t>
            </a:r>
          </a:p>
          <a:p>
            <a:pPr lvl="2"/>
            <a:endParaRPr lang="es-PE" dirty="0"/>
          </a:p>
          <a:p>
            <a:pPr lvl="2"/>
            <a:r>
              <a:rPr lang="es-PE" dirty="0"/>
              <a:t>En el 2018 se implemento el esquema de </a:t>
            </a:r>
            <a:r>
              <a:rPr lang="es-PE" dirty="0" err="1"/>
              <a:t>telebanking</a:t>
            </a:r>
            <a:r>
              <a:rPr lang="es-PE" dirty="0"/>
              <a:t> de Scotiabank, se adecuo los archivos a enviar a entidades financieras, también se implemento el registro del </a:t>
            </a:r>
            <a:r>
              <a:rPr lang="es-PE" dirty="0" err="1"/>
              <a:t>voucher</a:t>
            </a:r>
            <a:r>
              <a:rPr lang="es-PE" dirty="0"/>
              <a:t> de deposito por parte de la supervisión de pagos, descargando de trabajo a la supervisión de ingresos y generando transparencia sobre dichos documentos.</a:t>
            </a:r>
          </a:p>
          <a:p>
            <a:pPr lvl="2"/>
            <a:endParaRPr lang="es-PE" dirty="0"/>
          </a:p>
          <a:p>
            <a:pPr lvl="2"/>
            <a:r>
              <a:rPr lang="es-PE" dirty="0"/>
              <a:t>Pases de mejoras: </a:t>
            </a:r>
            <a:r>
              <a:rPr lang="en-US" dirty="0"/>
              <a:t>PAS20181U230200064, </a:t>
            </a:r>
            <a:r>
              <a:rPr lang="es-PE" dirty="0"/>
              <a:t>PAS20181U230200079.</a:t>
            </a:r>
          </a:p>
          <a:p>
            <a:pPr marL="914400" lvl="2" indent="0">
              <a:buNone/>
            </a:pPr>
            <a:endParaRPr lang="es-PE" dirty="0"/>
          </a:p>
          <a:p>
            <a:pPr lvl="2"/>
            <a:endParaRPr lang="es-PE" dirty="0"/>
          </a:p>
          <a:p>
            <a:pPr lvl="2"/>
            <a:endParaRPr lang="es-PE" dirty="0"/>
          </a:p>
          <a:p>
            <a:pPr lvl="1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23765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91F73-9A2F-446E-9F60-A9328C12E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Supervisión 2 – SIGA: Finanzas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716DAD-E16B-48D6-BD21-D28863AD7545}"/>
              </a:ext>
            </a:extLst>
          </p:cNvPr>
          <p:cNvSpPr txBox="1">
            <a:spLocks/>
          </p:cNvSpPr>
          <p:nvPr/>
        </p:nvSpPr>
        <p:spPr>
          <a:xfrm>
            <a:off x="594042" y="1532318"/>
            <a:ext cx="10692765" cy="4571277"/>
          </a:xfrm>
          <a:prstGeom prst="rect">
            <a:avLst/>
          </a:prstGeom>
        </p:spPr>
        <p:txBody>
          <a:bodyPr/>
          <a:lstStyle>
            <a:lvl1pPr marL="357188" indent="-3571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PE" dirty="0"/>
              <a:t>Modulo de Ingresos.</a:t>
            </a:r>
          </a:p>
          <a:p>
            <a:pPr marL="457200" lvl="1" indent="0">
              <a:buNone/>
            </a:pPr>
            <a:endParaRPr lang="es-PE" dirty="0"/>
          </a:p>
          <a:p>
            <a:pPr lvl="2"/>
            <a:r>
              <a:rPr lang="es-PE" dirty="0"/>
              <a:t>Funcionalidad: Modulo que permite la gestión de ingresos no tributarios, emisión de recibos de ingreso a caja y pólizas de adjudicación.</a:t>
            </a:r>
          </a:p>
          <a:p>
            <a:pPr marL="914400" lvl="2" indent="0">
              <a:buNone/>
            </a:pPr>
            <a:endParaRPr lang="es-PE" dirty="0"/>
          </a:p>
          <a:p>
            <a:pPr lvl="2"/>
            <a:r>
              <a:rPr lang="es-PE" dirty="0"/>
              <a:t>Plataforma: </a:t>
            </a:r>
            <a:r>
              <a:rPr lang="es-PE" dirty="0" err="1"/>
              <a:t>Power</a:t>
            </a:r>
            <a:r>
              <a:rPr lang="es-PE" dirty="0"/>
              <a:t> </a:t>
            </a:r>
            <a:r>
              <a:rPr lang="es-PE" dirty="0" err="1"/>
              <a:t>Builder</a:t>
            </a:r>
            <a:r>
              <a:rPr lang="es-PE" dirty="0"/>
              <a:t>.</a:t>
            </a:r>
          </a:p>
          <a:p>
            <a:pPr lvl="2"/>
            <a:endParaRPr lang="es-PE" dirty="0"/>
          </a:p>
          <a:p>
            <a:pPr lvl="2"/>
            <a:r>
              <a:rPr lang="es-PE" dirty="0"/>
              <a:t>En el 2018 se implemento la g</a:t>
            </a:r>
            <a:r>
              <a:rPr lang="es-ES" dirty="0" err="1"/>
              <a:t>eneración</a:t>
            </a:r>
            <a:r>
              <a:rPr lang="es-ES" dirty="0"/>
              <a:t> automática de los comprobantes  de Ingreso RIC y nota de debito, relacionado a los </a:t>
            </a:r>
            <a:r>
              <a:rPr lang="es-ES" dirty="0" err="1"/>
              <a:t>Voucher</a:t>
            </a:r>
            <a:r>
              <a:rPr lang="es-ES" dirty="0"/>
              <a:t> de ingreso registrados en pagos, además de la </a:t>
            </a:r>
            <a:r>
              <a:rPr lang="es-PE" dirty="0"/>
              <a:t>actualización de las nota de debito de acuerdo  a los datos a declarados.</a:t>
            </a:r>
          </a:p>
          <a:p>
            <a:pPr lvl="2"/>
            <a:endParaRPr lang="es-PE" dirty="0"/>
          </a:p>
          <a:p>
            <a:pPr lvl="2"/>
            <a:r>
              <a:rPr lang="es-PE" dirty="0"/>
              <a:t>Pase de mejoras: </a:t>
            </a:r>
            <a:r>
              <a:rPr lang="es-ES" dirty="0"/>
              <a:t>PAS20181U230200065</a:t>
            </a:r>
            <a:r>
              <a:rPr lang="es-PE" dirty="0"/>
              <a:t>.</a:t>
            </a:r>
          </a:p>
          <a:p>
            <a:pPr marL="914400" lvl="2" indent="0">
              <a:buNone/>
            </a:pPr>
            <a:endParaRPr lang="es-PE" dirty="0"/>
          </a:p>
          <a:p>
            <a:pPr lvl="2"/>
            <a:endParaRPr lang="es-PE" dirty="0"/>
          </a:p>
          <a:p>
            <a:pPr lvl="2"/>
            <a:endParaRPr lang="es-PE" dirty="0"/>
          </a:p>
          <a:p>
            <a:pPr lvl="1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83984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60DF5-C1AD-4FB4-8472-01E41CAC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Supervisión 2 – SIGA: Finanzas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F9EE7C6-6B1B-40B4-8EF5-3890D91B1996}"/>
              </a:ext>
            </a:extLst>
          </p:cNvPr>
          <p:cNvSpPr txBox="1">
            <a:spLocks/>
          </p:cNvSpPr>
          <p:nvPr/>
        </p:nvSpPr>
        <p:spPr>
          <a:xfrm>
            <a:off x="594042" y="1478532"/>
            <a:ext cx="10692765" cy="4800022"/>
          </a:xfrm>
          <a:prstGeom prst="rect">
            <a:avLst/>
          </a:prstGeom>
        </p:spPr>
        <p:txBody>
          <a:bodyPr/>
          <a:lstStyle>
            <a:lvl1pPr marL="357188" indent="-3571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PE" dirty="0"/>
              <a:t>Modulo Web de Movilidad</a:t>
            </a:r>
          </a:p>
          <a:p>
            <a:pPr lvl="2"/>
            <a:r>
              <a:rPr lang="es-PE" dirty="0"/>
              <a:t>Funcionalidad: Modulo Intranet que permite la gestión del registro, autorización de movilidad.</a:t>
            </a:r>
          </a:p>
          <a:p>
            <a:pPr lvl="2"/>
            <a:r>
              <a:rPr lang="es-PE" dirty="0"/>
              <a:t>Plataforma: Java.</a:t>
            </a:r>
          </a:p>
          <a:p>
            <a:pPr lvl="2"/>
            <a:r>
              <a:rPr lang="es-PE" dirty="0"/>
              <a:t>No se han realizado cambios significativos en 2018.</a:t>
            </a:r>
          </a:p>
          <a:p>
            <a:pPr lvl="2"/>
            <a:endParaRPr lang="es-PE" dirty="0"/>
          </a:p>
          <a:p>
            <a:pPr lvl="1"/>
            <a:r>
              <a:rPr lang="es-PE" dirty="0"/>
              <a:t>Modulo Web de Viáticos</a:t>
            </a:r>
          </a:p>
          <a:p>
            <a:pPr lvl="2"/>
            <a:r>
              <a:rPr lang="es-PE" dirty="0"/>
              <a:t>Funcionalidad: Modulo Intranet que permite la gestión del registro, autorización y rendición de viáticos.</a:t>
            </a:r>
          </a:p>
          <a:p>
            <a:pPr lvl="2"/>
            <a:r>
              <a:rPr lang="es-PE" dirty="0"/>
              <a:t>Plataforma: Java.</a:t>
            </a:r>
          </a:p>
          <a:p>
            <a:pPr lvl="2"/>
            <a:r>
              <a:rPr lang="es-PE" dirty="0"/>
              <a:t>En el 2018, se adecuo el calculo de tarifa asignada para superintendentes interinos y superintendentes adjuntos.</a:t>
            </a:r>
          </a:p>
          <a:p>
            <a:pPr lvl="2"/>
            <a:r>
              <a:rPr lang="es-PE" dirty="0"/>
              <a:t>Pase de mejoras: PAS20181U230200127.</a:t>
            </a:r>
          </a:p>
          <a:p>
            <a:pPr lvl="2"/>
            <a:endParaRPr lang="es-PE" dirty="0"/>
          </a:p>
          <a:p>
            <a:pPr marL="914400" lvl="2" indent="0">
              <a:buNone/>
            </a:pPr>
            <a:endParaRPr lang="es-PE" dirty="0"/>
          </a:p>
          <a:p>
            <a:pPr lvl="2"/>
            <a:endParaRPr lang="es-PE" dirty="0"/>
          </a:p>
          <a:p>
            <a:pPr lvl="2"/>
            <a:endParaRPr lang="es-PE" dirty="0"/>
          </a:p>
          <a:p>
            <a:pPr lvl="1"/>
            <a:endParaRPr lang="es-PE" dirty="0"/>
          </a:p>
          <a:p>
            <a:pPr marL="457200" lvl="1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9211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888C1-DDF2-46CF-93BB-C6377F15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Supervisión 2 – SIGA: Patrimonio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224182-47D3-427F-B857-0BF11F8C6621}"/>
              </a:ext>
            </a:extLst>
          </p:cNvPr>
          <p:cNvSpPr txBox="1">
            <a:spLocks/>
          </p:cNvSpPr>
          <p:nvPr/>
        </p:nvSpPr>
        <p:spPr>
          <a:xfrm>
            <a:off x="594042" y="1688798"/>
            <a:ext cx="10692765" cy="4571277"/>
          </a:xfrm>
          <a:prstGeom prst="rect">
            <a:avLst/>
          </a:prstGeom>
        </p:spPr>
        <p:txBody>
          <a:bodyPr/>
          <a:lstStyle>
            <a:lvl1pPr marL="357188" indent="-3571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PE" dirty="0"/>
              <a:t>Modulo de Altas.</a:t>
            </a:r>
          </a:p>
          <a:p>
            <a:pPr marL="457200" lvl="1" indent="0">
              <a:buNone/>
            </a:pPr>
            <a:endParaRPr lang="es-PE" dirty="0"/>
          </a:p>
          <a:p>
            <a:pPr lvl="2"/>
            <a:r>
              <a:rPr lang="es-PE" dirty="0"/>
              <a:t>Funcionalidad:</a:t>
            </a:r>
          </a:p>
          <a:p>
            <a:pPr lvl="2"/>
            <a:r>
              <a:rPr lang="es-PE" dirty="0"/>
              <a:t>Plataforma:</a:t>
            </a:r>
          </a:p>
          <a:p>
            <a:pPr lvl="2"/>
            <a:r>
              <a:rPr lang="es-PE" dirty="0"/>
              <a:t>Nueva implementación del 2018.</a:t>
            </a:r>
          </a:p>
          <a:p>
            <a:pPr lvl="2"/>
            <a:r>
              <a:rPr lang="es-PE" dirty="0"/>
              <a:t>Pase de implantación:</a:t>
            </a:r>
          </a:p>
          <a:p>
            <a:pPr marL="914400" lvl="2" indent="0">
              <a:buNone/>
            </a:pPr>
            <a:endParaRPr lang="es-PE" dirty="0"/>
          </a:p>
          <a:p>
            <a:pPr lvl="2"/>
            <a:endParaRPr lang="es-PE" dirty="0"/>
          </a:p>
          <a:p>
            <a:pPr lvl="2"/>
            <a:endParaRPr lang="es-PE" dirty="0"/>
          </a:p>
          <a:p>
            <a:pPr lvl="1"/>
            <a:endParaRPr lang="es-PE" dirty="0"/>
          </a:p>
          <a:p>
            <a:pPr marL="457200" lvl="1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10836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334DE-6EC0-4155-A070-34C7D683C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106B82A-CB7C-4876-A0AB-7D3A88B786F5}"/>
              </a:ext>
            </a:extLst>
          </p:cNvPr>
          <p:cNvSpPr txBox="1">
            <a:spLocks/>
          </p:cNvSpPr>
          <p:nvPr/>
        </p:nvSpPr>
        <p:spPr>
          <a:xfrm>
            <a:off x="594042" y="1688798"/>
            <a:ext cx="10692765" cy="4571277"/>
          </a:xfrm>
          <a:prstGeom prst="rect">
            <a:avLst/>
          </a:prstGeom>
        </p:spPr>
        <p:txBody>
          <a:bodyPr/>
          <a:lstStyle>
            <a:lvl1pPr marL="357188" indent="-3571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PE" dirty="0"/>
              <a:t>Modulo de Bajas.</a:t>
            </a:r>
          </a:p>
          <a:p>
            <a:pPr marL="457200" lvl="1" indent="0">
              <a:buNone/>
            </a:pPr>
            <a:endParaRPr lang="es-PE" dirty="0"/>
          </a:p>
          <a:p>
            <a:pPr lvl="2"/>
            <a:r>
              <a:rPr lang="es-PE" dirty="0"/>
              <a:t>Funcionalidad:</a:t>
            </a:r>
          </a:p>
          <a:p>
            <a:pPr lvl="2"/>
            <a:r>
              <a:rPr lang="es-PE" dirty="0"/>
              <a:t>Plataforma:</a:t>
            </a:r>
          </a:p>
          <a:p>
            <a:pPr lvl="2"/>
            <a:r>
              <a:rPr lang="es-PE" dirty="0"/>
              <a:t>Nueva implementación del 2018.</a:t>
            </a:r>
          </a:p>
          <a:p>
            <a:pPr lvl="2"/>
            <a:r>
              <a:rPr lang="es-PE" dirty="0"/>
              <a:t>Pase de implantación:</a:t>
            </a:r>
          </a:p>
          <a:p>
            <a:pPr marL="914400" lvl="2" indent="0">
              <a:buNone/>
            </a:pPr>
            <a:endParaRPr lang="es-PE" dirty="0"/>
          </a:p>
          <a:p>
            <a:pPr lvl="2"/>
            <a:endParaRPr lang="es-PE" dirty="0"/>
          </a:p>
          <a:p>
            <a:pPr lvl="2"/>
            <a:endParaRPr lang="es-PE" dirty="0"/>
          </a:p>
          <a:p>
            <a:pPr lvl="1"/>
            <a:endParaRPr lang="es-PE" dirty="0"/>
          </a:p>
          <a:p>
            <a:pPr marL="457200" lvl="1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24891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2505C-95AE-4738-8BAE-73C70B65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C56740-7A8F-46C3-81E4-133D45643D1B}"/>
              </a:ext>
            </a:extLst>
          </p:cNvPr>
          <p:cNvSpPr txBox="1">
            <a:spLocks/>
          </p:cNvSpPr>
          <p:nvPr/>
        </p:nvSpPr>
        <p:spPr>
          <a:xfrm>
            <a:off x="594042" y="1688798"/>
            <a:ext cx="10692765" cy="4571277"/>
          </a:xfrm>
          <a:prstGeom prst="rect">
            <a:avLst/>
          </a:prstGeom>
        </p:spPr>
        <p:txBody>
          <a:bodyPr/>
          <a:lstStyle>
            <a:lvl1pPr marL="357188" indent="-3571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PE" dirty="0"/>
              <a:t>Modulo de Siniestros.</a:t>
            </a:r>
          </a:p>
          <a:p>
            <a:pPr marL="457200" lvl="1" indent="0">
              <a:buNone/>
            </a:pPr>
            <a:endParaRPr lang="es-PE" dirty="0"/>
          </a:p>
          <a:p>
            <a:pPr lvl="2"/>
            <a:r>
              <a:rPr lang="es-PE" dirty="0"/>
              <a:t>Funcionalidad:</a:t>
            </a:r>
          </a:p>
          <a:p>
            <a:pPr lvl="2"/>
            <a:r>
              <a:rPr lang="es-PE" dirty="0"/>
              <a:t>Plataforma:</a:t>
            </a:r>
          </a:p>
          <a:p>
            <a:pPr lvl="2"/>
            <a:r>
              <a:rPr lang="es-PE" dirty="0"/>
              <a:t>Nueva implementación del 2018.</a:t>
            </a:r>
          </a:p>
          <a:p>
            <a:pPr lvl="2"/>
            <a:r>
              <a:rPr lang="es-PE" dirty="0"/>
              <a:t>Pase de implantación:</a:t>
            </a:r>
          </a:p>
          <a:p>
            <a:pPr marL="914400" lvl="2" indent="0">
              <a:buNone/>
            </a:pPr>
            <a:endParaRPr lang="es-PE" dirty="0"/>
          </a:p>
          <a:p>
            <a:pPr lvl="2"/>
            <a:endParaRPr lang="es-PE" dirty="0"/>
          </a:p>
          <a:p>
            <a:pPr lvl="2"/>
            <a:endParaRPr lang="es-PE" dirty="0"/>
          </a:p>
          <a:p>
            <a:pPr lvl="1"/>
            <a:endParaRPr lang="es-PE" dirty="0"/>
          </a:p>
          <a:p>
            <a:pPr marL="457200" lvl="1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03940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81F41-7406-45E0-BEAD-6E66DD98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5AFBB8-3DBA-4AD2-AD75-B510F7114EEF}"/>
              </a:ext>
            </a:extLst>
          </p:cNvPr>
          <p:cNvSpPr txBox="1">
            <a:spLocks/>
          </p:cNvSpPr>
          <p:nvPr/>
        </p:nvSpPr>
        <p:spPr>
          <a:xfrm>
            <a:off x="594042" y="1688798"/>
            <a:ext cx="10692765" cy="4571277"/>
          </a:xfrm>
          <a:prstGeom prst="rect">
            <a:avLst/>
          </a:prstGeom>
        </p:spPr>
        <p:txBody>
          <a:bodyPr/>
          <a:lstStyle>
            <a:lvl1pPr marL="357188" indent="-3571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PE" dirty="0"/>
              <a:t>Modulo de Inventarios.</a:t>
            </a:r>
          </a:p>
          <a:p>
            <a:pPr marL="457200" lvl="1" indent="0">
              <a:buNone/>
            </a:pPr>
            <a:endParaRPr lang="es-PE" dirty="0"/>
          </a:p>
          <a:p>
            <a:pPr lvl="2"/>
            <a:r>
              <a:rPr lang="es-PE" dirty="0"/>
              <a:t>Funcionalidad:</a:t>
            </a:r>
          </a:p>
          <a:p>
            <a:pPr lvl="2"/>
            <a:r>
              <a:rPr lang="es-PE" dirty="0"/>
              <a:t>Plataforma:</a:t>
            </a:r>
          </a:p>
          <a:p>
            <a:pPr lvl="2"/>
            <a:r>
              <a:rPr lang="es-PE" dirty="0"/>
              <a:t>Nueva implementación del 2018.</a:t>
            </a:r>
          </a:p>
          <a:p>
            <a:pPr lvl="2"/>
            <a:r>
              <a:rPr lang="es-PE" dirty="0"/>
              <a:t>Pase de implantación:</a:t>
            </a:r>
          </a:p>
          <a:p>
            <a:pPr marL="914400" lvl="2" indent="0">
              <a:buNone/>
            </a:pPr>
            <a:endParaRPr lang="es-PE" dirty="0"/>
          </a:p>
          <a:p>
            <a:pPr lvl="2"/>
            <a:endParaRPr lang="es-PE" dirty="0"/>
          </a:p>
          <a:p>
            <a:pPr lvl="2"/>
            <a:endParaRPr lang="es-PE" dirty="0"/>
          </a:p>
          <a:p>
            <a:pPr lvl="1"/>
            <a:endParaRPr lang="es-PE" dirty="0"/>
          </a:p>
          <a:p>
            <a:pPr marL="457200" lvl="1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95898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BA889-60D9-4C0B-AEFB-4310EB51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Supervisión 2 – SIGA: Oportunidades de Mejora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4F5253-AACB-4EAD-9B95-00F81AC942BA}"/>
              </a:ext>
            </a:extLst>
          </p:cNvPr>
          <p:cNvSpPr txBox="1">
            <a:spLocks/>
          </p:cNvSpPr>
          <p:nvPr/>
        </p:nvSpPr>
        <p:spPr>
          <a:xfrm>
            <a:off x="594042" y="1688798"/>
            <a:ext cx="10692765" cy="4571277"/>
          </a:xfrm>
          <a:prstGeom prst="rect">
            <a:avLst/>
          </a:prstGeom>
        </p:spPr>
        <p:txBody>
          <a:bodyPr/>
          <a:lstStyle>
            <a:lvl1pPr marL="357188" indent="-3571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PE" dirty="0"/>
              <a:t>Buscar herramientas, métodos y plantillas que nos permitan obtener requerimientos mas claros por parte de los usuarios.</a:t>
            </a:r>
          </a:p>
          <a:p>
            <a:pPr marL="457200" lvl="1" indent="0">
              <a:buNone/>
            </a:pPr>
            <a:endParaRPr lang="es-PE" dirty="0"/>
          </a:p>
          <a:p>
            <a:pPr lvl="1"/>
            <a:r>
              <a:rPr lang="es-PE" dirty="0"/>
              <a:t>Buscar de difundir el conocimiento y experiencias adquiridas por compañeros de la división con respecto a metodologías agiles e ingeniería de procesos.</a:t>
            </a:r>
          </a:p>
          <a:p>
            <a:pPr marL="914400" lvl="2" indent="0">
              <a:buNone/>
            </a:pPr>
            <a:endParaRPr lang="es-PE" dirty="0"/>
          </a:p>
          <a:p>
            <a:pPr lvl="2"/>
            <a:endParaRPr lang="es-PE" dirty="0"/>
          </a:p>
          <a:p>
            <a:pPr lvl="2"/>
            <a:endParaRPr lang="es-PE" dirty="0"/>
          </a:p>
          <a:p>
            <a:pPr lvl="1"/>
            <a:endParaRPr lang="es-PE" dirty="0"/>
          </a:p>
          <a:p>
            <a:pPr marL="457200" lvl="1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5282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b="6536"/>
          <a:stretch/>
        </p:blipFill>
        <p:spPr>
          <a:xfrm>
            <a:off x="268998" y="1282416"/>
            <a:ext cx="11342857" cy="52111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954956" y="2468562"/>
            <a:ext cx="7199697" cy="1169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EC5F48E-C8F6-4545-9C7C-846430525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042" y="407160"/>
            <a:ext cx="7357262" cy="755650"/>
          </a:xfrm>
        </p:spPr>
        <p:txBody>
          <a:bodyPr/>
          <a:lstStyle/>
          <a:p>
            <a:r>
              <a:rPr lang="es-PE" sz="2400" dirty="0"/>
              <a:t>División de Desarrollo de Sistemas Administrativos: Gestión de Sistemas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3950444821"/>
      </p:ext>
    </p:extLst>
  </p:cSld>
  <p:clrMapOvr>
    <a:masterClrMapping/>
  </p:clrMapOvr>
  <p:transition advClick="0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4954" t="1780" r="7388" b="7229"/>
          <a:stretch/>
        </p:blipFill>
        <p:spPr>
          <a:xfrm>
            <a:off x="821635" y="1510748"/>
            <a:ext cx="9939130" cy="4837043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22184C1E-1A7B-4EDC-9CC1-46B934979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042" y="407160"/>
            <a:ext cx="7357262" cy="755650"/>
          </a:xfrm>
        </p:spPr>
        <p:txBody>
          <a:bodyPr/>
          <a:lstStyle/>
          <a:p>
            <a:r>
              <a:rPr lang="es-PE" sz="2400" dirty="0"/>
              <a:t>División de Desarrollo de Sistemas Administrativos: Soporte de Servicios Informáticos</a:t>
            </a:r>
          </a:p>
        </p:txBody>
      </p:sp>
    </p:spTree>
    <p:extLst>
      <p:ext uri="{BB962C8B-B14F-4D97-AF65-F5344CB8AC3E}">
        <p14:creationId xmlns:p14="http://schemas.microsoft.com/office/powerpoint/2010/main" val="4007494580"/>
      </p:ext>
    </p:extLst>
  </p:cSld>
  <p:clrMapOvr>
    <a:masterClrMapping/>
  </p:clrMapOvr>
  <p:transition advClick="0">
    <p:pull dir="l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450" r="2834" b="7270"/>
          <a:stretch/>
        </p:blipFill>
        <p:spPr>
          <a:xfrm>
            <a:off x="437323" y="1400076"/>
            <a:ext cx="10849487" cy="4726087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76F213B3-EF9C-432E-984E-0C9697D05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3" y="407160"/>
            <a:ext cx="7898294" cy="755650"/>
          </a:xfrm>
        </p:spPr>
        <p:txBody>
          <a:bodyPr/>
          <a:lstStyle/>
          <a:p>
            <a:r>
              <a:rPr lang="es-PE" sz="2400" dirty="0"/>
              <a:t>División de Desarrollo de Sistemas Administrativos: Desarrollo y Mantenimiento de Sistemas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1732544731"/>
      </p:ext>
    </p:extLst>
  </p:cSld>
  <p:clrMapOvr>
    <a:masterClrMapping/>
  </p:clrMapOvr>
  <p:transition advClick="0">
    <p:pull dir="l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Rectángulo redondeado"/>
          <p:cNvSpPr/>
          <p:nvPr/>
        </p:nvSpPr>
        <p:spPr>
          <a:xfrm>
            <a:off x="5984876" y="4608391"/>
            <a:ext cx="1930702" cy="7721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/>
              <a:t>Atención a Incidentes</a:t>
            </a:r>
          </a:p>
        </p:txBody>
      </p:sp>
      <p:sp>
        <p:nvSpPr>
          <p:cNvPr id="40" name="39 Rectángulo redondeado"/>
          <p:cNvSpPr/>
          <p:nvPr/>
        </p:nvSpPr>
        <p:spPr>
          <a:xfrm>
            <a:off x="4005966" y="2868340"/>
            <a:ext cx="1227372" cy="35500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/>
              <a:t>ESSALUD</a:t>
            </a:r>
          </a:p>
        </p:txBody>
      </p:sp>
      <p:sp>
        <p:nvSpPr>
          <p:cNvPr id="39" name="39 Rectángulo redondeado"/>
          <p:cNvSpPr/>
          <p:nvPr/>
        </p:nvSpPr>
        <p:spPr>
          <a:xfrm>
            <a:off x="5362326" y="2868339"/>
            <a:ext cx="1227372" cy="35500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>
                <a:solidFill>
                  <a:schemeClr val="bg1"/>
                </a:solidFill>
              </a:rPr>
              <a:t>ONP</a:t>
            </a:r>
          </a:p>
        </p:txBody>
      </p:sp>
      <p:sp>
        <p:nvSpPr>
          <p:cNvPr id="41" name="29 Rectángulo redondeado"/>
          <p:cNvSpPr/>
          <p:nvPr/>
        </p:nvSpPr>
        <p:spPr>
          <a:xfrm>
            <a:off x="4005964" y="3386458"/>
            <a:ext cx="1896361" cy="46314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b="1" dirty="0"/>
              <a:t>NEGOCIO</a:t>
            </a:r>
          </a:p>
        </p:txBody>
      </p:sp>
      <p:sp>
        <p:nvSpPr>
          <p:cNvPr id="68" name="29 Rectángulo redondeado"/>
          <p:cNvSpPr/>
          <p:nvPr/>
        </p:nvSpPr>
        <p:spPr>
          <a:xfrm>
            <a:off x="5984876" y="3386458"/>
            <a:ext cx="1930702" cy="46314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b="1" dirty="0"/>
              <a:t>HELP DESK</a:t>
            </a:r>
          </a:p>
        </p:txBody>
      </p:sp>
      <p:sp>
        <p:nvSpPr>
          <p:cNvPr id="69" name="32 Rectángulo redondeado"/>
          <p:cNvSpPr/>
          <p:nvPr/>
        </p:nvSpPr>
        <p:spPr>
          <a:xfrm>
            <a:off x="4005966" y="4608391"/>
            <a:ext cx="1896359" cy="7721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/>
              <a:t>Diseño y Desarrollo de Productos y Servicios Tributarios</a:t>
            </a:r>
          </a:p>
        </p:txBody>
      </p:sp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1542" y="274638"/>
            <a:ext cx="8732998" cy="1143000"/>
          </a:xfrm>
        </p:spPr>
        <p:txBody>
          <a:bodyPr/>
          <a:lstStyle/>
          <a:p>
            <a:r>
              <a:rPr lang="es-PE" sz="2800" dirty="0"/>
              <a:t>División de Desarrollo de Sistemas Administrativos</a:t>
            </a:r>
            <a:br>
              <a:rPr lang="es-PE" sz="2800" dirty="0"/>
            </a:br>
            <a:r>
              <a:rPr lang="es-PE" sz="2800" dirty="0" err="1"/>
              <a:t>Macroprocesos</a:t>
            </a:r>
            <a:r>
              <a:rPr lang="es-PE" sz="2800" dirty="0"/>
              <a:t> que atendemos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B4341AB1-E043-4D88-908D-07CAF60543E5}"/>
              </a:ext>
            </a:extLst>
          </p:cNvPr>
          <p:cNvSpPr txBox="1"/>
          <p:nvPr/>
        </p:nvSpPr>
        <p:spPr>
          <a:xfrm>
            <a:off x="5412206" y="1708045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Ejemplo</a:t>
            </a:r>
            <a:r>
              <a:rPr lang="en-US" sz="2000" b="1" dirty="0"/>
              <a:t>:</a:t>
            </a:r>
          </a:p>
        </p:txBody>
      </p:sp>
      <p:sp>
        <p:nvSpPr>
          <p:cNvPr id="15" name="39 Rectángulo redondeado"/>
          <p:cNvSpPr/>
          <p:nvPr/>
        </p:nvSpPr>
        <p:spPr>
          <a:xfrm>
            <a:off x="6688206" y="2868339"/>
            <a:ext cx="1227372" cy="35500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>
                <a:solidFill>
                  <a:schemeClr val="bg1"/>
                </a:solidFill>
              </a:rPr>
              <a:t>MINTRA</a:t>
            </a:r>
          </a:p>
        </p:txBody>
      </p:sp>
      <p:sp>
        <p:nvSpPr>
          <p:cNvPr id="21" name="39 Rectángulo redondeado"/>
          <p:cNvSpPr/>
          <p:nvPr/>
        </p:nvSpPr>
        <p:spPr>
          <a:xfrm>
            <a:off x="4004360" y="2346975"/>
            <a:ext cx="3911218" cy="355003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b="1" dirty="0"/>
              <a:t>ENTIDADES</a:t>
            </a:r>
          </a:p>
        </p:txBody>
      </p:sp>
      <p:sp>
        <p:nvSpPr>
          <p:cNvPr id="22" name="29 Rectángulo redondeado"/>
          <p:cNvSpPr/>
          <p:nvPr/>
        </p:nvSpPr>
        <p:spPr>
          <a:xfrm>
            <a:off x="5984876" y="4001998"/>
            <a:ext cx="1930702" cy="46314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b="1" dirty="0"/>
              <a:t>SAU</a:t>
            </a:r>
          </a:p>
        </p:txBody>
      </p:sp>
      <p:sp>
        <p:nvSpPr>
          <p:cNvPr id="25" name="29 Rectángulo redondeado"/>
          <p:cNvSpPr/>
          <p:nvPr/>
        </p:nvSpPr>
        <p:spPr>
          <a:xfrm>
            <a:off x="4005965" y="4001998"/>
            <a:ext cx="1896360" cy="46314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b="1" dirty="0"/>
              <a:t>RIN</a:t>
            </a:r>
          </a:p>
        </p:txBody>
      </p:sp>
    </p:spTree>
    <p:extLst>
      <p:ext uri="{BB962C8B-B14F-4D97-AF65-F5344CB8AC3E}">
        <p14:creationId xmlns:p14="http://schemas.microsoft.com/office/powerpoint/2010/main" val="1912772643"/>
      </p:ext>
    </p:extLst>
  </p:cSld>
  <p:clrMapOvr>
    <a:masterClrMapping/>
  </p:clrMapOvr>
  <p:transition advClick="0">
    <p:pull dir="l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4042" y="274638"/>
            <a:ext cx="8021924" cy="1143000"/>
          </a:xfrm>
        </p:spPr>
        <p:txBody>
          <a:bodyPr/>
          <a:lstStyle/>
          <a:p>
            <a:r>
              <a:rPr lang="es-PE" sz="2400" dirty="0"/>
              <a:t>División de Desarrollo de Sistemas Administrativos</a:t>
            </a:r>
            <a:br>
              <a:rPr lang="es-PE" sz="2400" dirty="0"/>
            </a:br>
            <a:r>
              <a:rPr lang="es-PE" sz="2400" dirty="0"/>
              <a:t>Estadísticas División 1: 2018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4045" y="1762145"/>
            <a:ext cx="10692765" cy="4571277"/>
          </a:xfrm>
        </p:spPr>
        <p:txBody>
          <a:bodyPr/>
          <a:lstStyle/>
          <a:p>
            <a:r>
              <a:rPr lang="es-PE" dirty="0"/>
              <a:t>Cantidad de trabajadores por la División 1: 9</a:t>
            </a:r>
          </a:p>
          <a:p>
            <a:r>
              <a:rPr lang="es-PE" dirty="0"/>
              <a:t>Pases realizados por la División: 70</a:t>
            </a:r>
          </a:p>
          <a:p>
            <a:r>
              <a:rPr lang="es-PE" dirty="0"/>
              <a:t>Tipos de pases: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  <a:p>
            <a:endParaRPr lang="es-PE" dirty="0"/>
          </a:p>
          <a:p>
            <a:r>
              <a:rPr lang="es-PE" dirty="0"/>
              <a:t>Módulos afectados: 2 </a:t>
            </a:r>
          </a:p>
          <a:p>
            <a:pPr lvl="1"/>
            <a:endParaRPr lang="es-PE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83933"/>
              </p:ext>
            </p:extLst>
          </p:nvPr>
        </p:nvGraphicFramePr>
        <p:xfrm>
          <a:off x="4496344" y="2756965"/>
          <a:ext cx="4651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Tipos de pase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Cant</a:t>
                      </a:r>
                      <a:r>
                        <a:rPr lang="es-PE" dirty="0"/>
                        <a:t>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Mantenimiento</a:t>
                      </a:r>
                      <a:r>
                        <a:rPr lang="es-PE" baseline="0" dirty="0"/>
                        <a:t> Perfectivo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18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Mantenimiento Correctivo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Mantenimiento Evolutivo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Nueva Funcionalidad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6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879309"/>
              </p:ext>
            </p:extLst>
          </p:nvPr>
        </p:nvGraphicFramePr>
        <p:xfrm>
          <a:off x="5145247" y="4955672"/>
          <a:ext cx="33538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Módulos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Cant</a:t>
                      </a:r>
                      <a:r>
                        <a:rPr lang="es-PE" dirty="0"/>
                        <a:t>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ESSALUD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25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DECLARACIÓN Y PAGO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45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94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Cantidad de Pases realizados el 2018</a:t>
            </a: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315080"/>
              </p:ext>
            </p:extLst>
          </p:nvPr>
        </p:nvGraphicFramePr>
        <p:xfrm>
          <a:off x="279132" y="1771049"/>
          <a:ext cx="11319309" cy="4716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844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Tipos de pase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862724"/>
              </p:ext>
            </p:extLst>
          </p:nvPr>
        </p:nvGraphicFramePr>
        <p:xfrm>
          <a:off x="7110939" y="3087511"/>
          <a:ext cx="403966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0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Tipo de Pase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Cantidad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Mantenimiento Correctivo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Mantenimiento Perfectivo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18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Mantenimiento Evolutivo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Nueva Funcionalidad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6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755425"/>
              </p:ext>
            </p:extLst>
          </p:nvPr>
        </p:nvGraphicFramePr>
        <p:xfrm>
          <a:off x="279399" y="2044700"/>
          <a:ext cx="6667501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59827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r">
          <a:defRPr sz="1000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5DB689BE2A3244CAE37BEE0C684CFFC" ma:contentTypeVersion="0" ma:contentTypeDescription="Crear nuevo documento." ma:contentTypeScope="" ma:versionID="108a039f955d76c449e85b41bb93455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ba8a198e9bb40c3eeca6d0bd41257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A34CEA-227D-4642-967A-6CC2489447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3F047A-B6A7-46C4-857C-F7A50F46619E}">
  <ds:schemaRefs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83CB766-DDD3-4632-AFD8-8411B80B4A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22936</TotalTime>
  <Words>1669</Words>
  <Application>Microsoft Office PowerPoint</Application>
  <PresentationFormat>Personalizado</PresentationFormat>
  <Paragraphs>294</Paragraphs>
  <Slides>27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Calibri</vt:lpstr>
      <vt:lpstr>Tema de Office</vt:lpstr>
      <vt:lpstr>2_Tema de Office</vt:lpstr>
      <vt:lpstr>3_Tema de Office</vt:lpstr>
      <vt:lpstr>División de Desarrollo de Sistemas Administrativos    </vt:lpstr>
      <vt:lpstr>División de Desarrollo de Sistemas Administrativos </vt:lpstr>
      <vt:lpstr>División de Desarrollo de Sistemas Administrativos: Gestión de Sistemas de Información</vt:lpstr>
      <vt:lpstr>División de Desarrollo de Sistemas Administrativos: Soporte de Servicios Informáticos</vt:lpstr>
      <vt:lpstr>División de Desarrollo de Sistemas Administrativos: Desarrollo y Mantenimiento de Sistemas de Información</vt:lpstr>
      <vt:lpstr>División de Desarrollo de Sistemas Administrativos Macroprocesos que atendemos</vt:lpstr>
      <vt:lpstr>División de Desarrollo de Sistemas Administrativos Estadísticas División 1: 2018</vt:lpstr>
      <vt:lpstr>Cantidad de Pases realizados el 2018</vt:lpstr>
      <vt:lpstr>Tipos de pase</vt:lpstr>
      <vt:lpstr>Pases que generaron impacto</vt:lpstr>
      <vt:lpstr>Supervisión 2 – SIGA: Procesos</vt:lpstr>
      <vt:lpstr>Presentación de PowerPoint</vt:lpstr>
      <vt:lpstr>Supervisión 2 – SIGA: Finanzas</vt:lpstr>
      <vt:lpstr>Supervisión 2 – SIGA: Finanzas</vt:lpstr>
      <vt:lpstr>Supervisión 2 – SIGA: Finanzas</vt:lpstr>
      <vt:lpstr>Supervisión 2 – SIGA: Finanzas</vt:lpstr>
      <vt:lpstr>Supervisión 2 – SIGA: Finanzas</vt:lpstr>
      <vt:lpstr>Supervisión 2 – SIGA: Finanzas</vt:lpstr>
      <vt:lpstr>Supervisión 2 – SIGA: Finanzas</vt:lpstr>
      <vt:lpstr>Supervisión 2 – SIGA: Finanzas</vt:lpstr>
      <vt:lpstr>Supervisión 2 – SIGA: Finanzas</vt:lpstr>
      <vt:lpstr>Supervisión 2 – SIGA: Finanzas</vt:lpstr>
      <vt:lpstr>Supervisión 2 – SIGA: Patrimonio</vt:lpstr>
      <vt:lpstr>Presentación de PowerPoint</vt:lpstr>
      <vt:lpstr>Presentación de PowerPoint</vt:lpstr>
      <vt:lpstr>Presentación de PowerPoint</vt:lpstr>
      <vt:lpstr>Supervisión 2 – SIGA: Oportunidades de Mejora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Raúl León</dc:creator>
  <cp:lastModifiedBy>Juan Mario Cortez Rochabrun</cp:lastModifiedBy>
  <cp:revision>1246</cp:revision>
  <cp:lastPrinted>2016-01-26T01:31:22Z</cp:lastPrinted>
  <dcterms:created xsi:type="dcterms:W3CDTF">2015-01-26T20:46:22Z</dcterms:created>
  <dcterms:modified xsi:type="dcterms:W3CDTF">2019-01-21T05:38:54Z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0x010100F5DB689BE2A3244CAE37BEE0C684CFFC</vt:lpwstr>
  </property>
</Properties>
</file>