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71" r:id="rId6"/>
    <p:sldId id="277" r:id="rId7"/>
    <p:sldId id="288" r:id="rId8"/>
    <p:sldId id="291" r:id="rId9"/>
    <p:sldId id="294" r:id="rId10"/>
    <p:sldId id="293" r:id="rId11"/>
    <p:sldId id="292" r:id="rId12"/>
    <p:sldId id="295" r:id="rId13"/>
    <p:sldId id="278" r:id="rId14"/>
    <p:sldId id="281" r:id="rId15"/>
    <p:sldId id="280" r:id="rId16"/>
    <p:sldId id="296" r:id="rId17"/>
    <p:sldId id="282" r:id="rId18"/>
    <p:sldId id="297" r:id="rId19"/>
    <p:sldId id="283" r:id="rId20"/>
    <p:sldId id="298" r:id="rId21"/>
    <p:sldId id="287" r:id="rId22"/>
    <p:sldId id="299" r:id="rId23"/>
    <p:sldId id="272" r:id="rId24"/>
    <p:sldId id="269" r:id="rId25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1A"/>
    <a:srgbClr val="CDCD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00" autoAdjust="0"/>
  </p:normalViewPr>
  <p:slideViewPr>
    <p:cSldViewPr snapToGrid="0" snapToObjects="1">
      <p:cViewPr varScale="1">
        <p:scale>
          <a:sx n="85" d="100"/>
          <a:sy n="85" d="100"/>
        </p:scale>
        <p:origin x="-78" y="-23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DF1-2F30-41B2-B41C-37E7BEE505EF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3 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es Placeholder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5 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7279-47F4-4862-837D-520E2032EA5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3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solidFill>
                  <a:schemeClr val="tx2">
                    <a:lumMod val="75000"/>
                  </a:schemeClr>
                </a:solidFill>
              </a:rPr>
              <a:t>Por favor, antes de empezar a elaborar tu presentación, copia y abre el siguiente</a:t>
            </a:r>
            <a:r>
              <a:rPr lang="es-PE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2">
                    <a:lumMod val="75000"/>
                  </a:schemeClr>
                </a:solidFill>
              </a:rPr>
              <a:t>enlace en tu navegador, para conocer las consideraciones a tener en cuenta:</a:t>
            </a:r>
            <a:br>
              <a:rPr lang="es-PE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PE" sz="1400" b="1" baseline="0" dirty="0" smtClean="0">
                <a:solidFill>
                  <a:srgbClr val="0070C0"/>
                </a:solidFill>
              </a:rPr>
              <a:t>http://bit.ly/consideraciones_powerpoint</a:t>
            </a:r>
            <a:r>
              <a:rPr lang="es-PE" sz="1400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s-PE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310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37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6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72" y="228865"/>
            <a:ext cx="5765800" cy="9525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94814"/>
            <a:ext cx="8229600" cy="3636698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50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67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04/02/2019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576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68438"/>
            <a:ext cx="8229600" cy="363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B0F0"/>
        </a:buClr>
        <a:buSzPct val="120000"/>
        <a:buFont typeface="Webdings" pitchFamily="18" charset="2"/>
        <a:buChar char="4"/>
        <a:tabLst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1pPr>
      <a:lvl2pPr marL="447675" indent="-174625" algn="l" defTabSz="457200" rtl="0" eaLnBrk="1" latinLnBrk="0" hangingPunct="1">
        <a:spcBef>
          <a:spcPct val="20000"/>
        </a:spcBef>
        <a:buClr>
          <a:srgbClr val="00B0F0"/>
        </a:buClr>
        <a:buSzPct val="90000"/>
        <a:buFont typeface="Arial" pitchFamily="34" charset="0"/>
        <a:buChar char="●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623888" indent="-176213" algn="l" defTabSz="457200" rtl="0" eaLnBrk="1" latinLnBrk="0" hangingPunct="1">
        <a:spcBef>
          <a:spcPct val="20000"/>
        </a:spcBef>
        <a:buClr>
          <a:srgbClr val="00B0F0"/>
        </a:buClr>
        <a:buSzPct val="125000"/>
        <a:buFont typeface="Wingdings" pitchFamily="2" charset="2"/>
        <a:buChar char="§"/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ierNy4n7PSAhUJ6iYKHROACP8QjRwIBw&amp;url=https://ingenieriasofwarehugovenegas.wordpress.com/2016/05/02/analisis-del-proyecto-de-software/&amp;bvm=bv.148073327,d.cGc&amp;psig=AFQjCNFII_7BZfaxYBZxqY4Gew5VTG3onQ&amp;ust=14883868796659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j9jouHorPSAhVFSSYKHdm3CNYQjRwIBw&amp;url=https://www.entrevistadetrabajo.org/las-preguntas-abiertas-en-la-entrevista-de-trabajo.html&amp;bvm=bv.148073327,d.cGc&amp;psig=AFQjCNHKBPt-P9RFbr8QHp0jP702pJ1LSQ&amp;ust=148838749751089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6723" y="1593130"/>
            <a:ext cx="5479165" cy="643764"/>
          </a:xfrm>
        </p:spPr>
        <p:txBody>
          <a:bodyPr>
            <a:normAutofit/>
          </a:bodyPr>
          <a:lstStyle/>
          <a:p>
            <a:r>
              <a:rPr lang="es-PE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Desarrollo de Sistemas - </a:t>
            </a:r>
            <a:r>
              <a:rPr lang="es-PE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Procesos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6724" y="2376272"/>
            <a:ext cx="4888212" cy="10663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 - División de Desarrollo de Sistemas Administrativos</a:t>
            </a:r>
          </a:p>
          <a:p>
            <a:pPr algn="l"/>
            <a:endParaRPr lang="es-PE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s-PE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Febrero 2019</a:t>
            </a:r>
            <a:endParaRPr lang="es-PE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s-PE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59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s-PE" sz="2000" b="1" kern="1200" dirty="0" smtClean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Requisitos del MPN</a:t>
            </a:r>
            <a:endParaRPr lang="es-PE" sz="2000" b="1" kern="1200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 smtClean="0"/>
              <a:t>Historia de Usuario</a:t>
            </a:r>
            <a:endParaRPr lang="es-ES" dirty="0" smtClean="0"/>
          </a:p>
          <a:p>
            <a:pPr lvl="1"/>
            <a:r>
              <a:rPr lang="es-PE" dirty="0" smtClean="0"/>
              <a:t>Modelo Propuesto, Diagrama de Actividades, Ficha de Determinación</a:t>
            </a:r>
          </a:p>
          <a:p>
            <a:pPr lvl="1"/>
            <a:endParaRPr lang="es-ES" dirty="0" smtClean="0"/>
          </a:p>
          <a:p>
            <a:pPr lvl="0"/>
            <a:r>
              <a:rPr lang="es-PE" dirty="0" smtClean="0"/>
              <a:t>Desarrollo Detallado  </a:t>
            </a:r>
            <a:r>
              <a:rPr lang="es-PE" b="1" dirty="0" smtClean="0"/>
              <a:t>( a Implementar)</a:t>
            </a:r>
            <a:endParaRPr lang="es-ES" dirty="0" smtClean="0"/>
          </a:p>
          <a:p>
            <a:pPr lvl="1"/>
            <a:r>
              <a:rPr lang="es-PE" dirty="0" smtClean="0"/>
              <a:t>Flujo de Actividad</a:t>
            </a:r>
            <a:endParaRPr lang="es-ES" dirty="0" smtClean="0"/>
          </a:p>
          <a:p>
            <a:pPr lvl="1"/>
            <a:r>
              <a:rPr lang="es-PE" dirty="0" smtClean="0"/>
              <a:t>Regla de Negocio</a:t>
            </a:r>
            <a:endParaRPr lang="es-ES" dirty="0" smtClean="0"/>
          </a:p>
          <a:p>
            <a:pPr lvl="1"/>
            <a:r>
              <a:rPr lang="es-PE" dirty="0" smtClean="0"/>
              <a:t>Formato Detallado</a:t>
            </a:r>
            <a:endParaRPr lang="es-ES" dirty="0" smtClean="0"/>
          </a:p>
          <a:p>
            <a:pPr lvl="1"/>
            <a:r>
              <a:rPr lang="es-PE" dirty="0" smtClean="0"/>
              <a:t>Características</a:t>
            </a:r>
            <a:r>
              <a:rPr lang="es-PE" b="1" dirty="0" smtClean="0"/>
              <a:t> </a:t>
            </a:r>
            <a:r>
              <a:rPr lang="es-PE" dirty="0" smtClean="0"/>
              <a:t>del Proceso </a:t>
            </a:r>
          </a:p>
          <a:p>
            <a:pPr lvl="1"/>
            <a:endParaRPr lang="es-ES" dirty="0" smtClean="0"/>
          </a:p>
          <a:p>
            <a:pPr lvl="0"/>
            <a:r>
              <a:rPr lang="es-PE" dirty="0" smtClean="0"/>
              <a:t>Requerimientos Informáticos (RIN)</a:t>
            </a:r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 Desarrollo Detallado 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Objetivo.- Conocer la Actividad para </a:t>
            </a:r>
            <a:r>
              <a:rPr lang="es-ES" dirty="0" smtClean="0"/>
              <a:t>medirlo</a:t>
            </a:r>
          </a:p>
          <a:p>
            <a:r>
              <a:rPr lang="es-ES" dirty="0" smtClean="0"/>
              <a:t>Especificación </a:t>
            </a:r>
            <a:r>
              <a:rPr lang="es-ES" dirty="0" smtClean="0"/>
              <a:t>de la actividad </a:t>
            </a:r>
            <a:endParaRPr lang="es-ES" dirty="0" smtClean="0"/>
          </a:p>
          <a:p>
            <a:pPr lvl="1"/>
            <a:r>
              <a:rPr lang="es-ES" dirty="0" smtClean="0"/>
              <a:t>Única</a:t>
            </a:r>
          </a:p>
          <a:p>
            <a:pPr lvl="1"/>
            <a:r>
              <a:rPr lang="es-ES" dirty="0" smtClean="0"/>
              <a:t>Correcta</a:t>
            </a:r>
          </a:p>
          <a:p>
            <a:pPr lvl="1"/>
            <a:r>
              <a:rPr lang="es-ES" dirty="0" smtClean="0"/>
              <a:t>Completa</a:t>
            </a:r>
          </a:p>
          <a:p>
            <a:pPr lvl="1"/>
            <a:r>
              <a:rPr lang="es-ES" dirty="0" smtClean="0"/>
              <a:t>Consistente</a:t>
            </a:r>
          </a:p>
          <a:p>
            <a:pPr lvl="1"/>
            <a:r>
              <a:rPr lang="es-ES" dirty="0" smtClean="0"/>
              <a:t>Sin ambigüedad</a:t>
            </a:r>
          </a:p>
          <a:p>
            <a:pPr lvl="1"/>
            <a:r>
              <a:rPr lang="es-PE" dirty="0" smtClean="0"/>
              <a:t>Probado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PE" dirty="0" smtClean="0"/>
              <a:t>El </a:t>
            </a:r>
            <a:r>
              <a:rPr lang="es-PE" dirty="0" smtClean="0"/>
              <a:t>especialista </a:t>
            </a:r>
            <a:r>
              <a:rPr lang="es-PE" dirty="0" smtClean="0"/>
              <a:t>realiza el análisis detallado del proceso.</a:t>
            </a:r>
            <a:endParaRPr lang="es-PE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Flujo de la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Objetivo.- Conocer </a:t>
            </a:r>
            <a:r>
              <a:rPr lang="es-PE" dirty="0" smtClean="0"/>
              <a:t>el número y la secuencia de pasos de la </a:t>
            </a:r>
            <a:r>
              <a:rPr lang="es-PE" dirty="0" smtClean="0"/>
              <a:t>actividad en orden lógico. </a:t>
            </a:r>
            <a:endParaRPr lang="es-PE" dirty="0" smtClean="0"/>
          </a:p>
          <a:p>
            <a:r>
              <a:rPr lang="es-PE" dirty="0" smtClean="0"/>
              <a:t>Secuencia </a:t>
            </a:r>
            <a:r>
              <a:rPr lang="es-PE" dirty="0" smtClean="0"/>
              <a:t>de </a:t>
            </a:r>
            <a:r>
              <a:rPr lang="es-PE" dirty="0" smtClean="0"/>
              <a:t>Pasos:</a:t>
            </a:r>
          </a:p>
          <a:p>
            <a:pPr lvl="1"/>
            <a:r>
              <a:rPr lang="es-PE" dirty="0" smtClean="0"/>
              <a:t>Inicio </a:t>
            </a:r>
            <a:r>
              <a:rPr lang="es-PE" dirty="0" smtClean="0"/>
              <a:t>en el Paso 1</a:t>
            </a:r>
          </a:p>
          <a:p>
            <a:pPr lvl="1"/>
            <a:r>
              <a:rPr lang="es-PE" dirty="0" smtClean="0"/>
              <a:t>El paso </a:t>
            </a:r>
            <a:r>
              <a:rPr lang="es-PE" dirty="0" smtClean="0"/>
              <a:t>sólo </a:t>
            </a:r>
            <a:r>
              <a:rPr lang="es-PE" dirty="0" smtClean="0"/>
              <a:t>describe su acción</a:t>
            </a:r>
          </a:p>
          <a:p>
            <a:pPr lvl="1"/>
            <a:r>
              <a:rPr lang="es-PE" dirty="0" smtClean="0"/>
              <a:t>El Paso siguiente es consecuencia de la acción del Paso actual</a:t>
            </a:r>
          </a:p>
          <a:p>
            <a:pPr lvl="1"/>
            <a:r>
              <a:rPr lang="es-PE" dirty="0" smtClean="0"/>
              <a:t>Fin en </a:t>
            </a:r>
            <a:r>
              <a:rPr lang="es-PE" dirty="0" smtClean="0"/>
              <a:t>el último Paso de la secuencia</a:t>
            </a:r>
          </a:p>
          <a:p>
            <a:endParaRPr lang="es-PE" dirty="0" smtClean="0"/>
          </a:p>
          <a:p>
            <a:r>
              <a:rPr lang="es-PE" dirty="0" smtClean="0"/>
              <a:t>El especialista </a:t>
            </a:r>
            <a:r>
              <a:rPr lang="es-PE" dirty="0" smtClean="0"/>
              <a:t>prueba </a:t>
            </a:r>
            <a:r>
              <a:rPr lang="es-PE" dirty="0" smtClean="0"/>
              <a:t>que se </a:t>
            </a:r>
            <a:r>
              <a:rPr lang="es-PE" dirty="0" smtClean="0"/>
              <a:t>cumpla.</a:t>
            </a:r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Flujo de la </a:t>
            </a:r>
            <a:r>
              <a:rPr lang="es-ES" dirty="0" smtClean="0"/>
              <a:t>actividad -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846428" y="2546189"/>
            <a:ext cx="7840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 presenta al cajero automático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número de cuenta y clave de usuario"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un número de cuenta y la clave de usuario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muestra las opciones y solicita "seleccione atención a realizar"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selecciona la opción "retiro de cuenta"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cantidad a retirar"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la cantidad a retirar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entrega el dinero y la boleta,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responde "retire su dinero y boleta, hasta luego"</a:t>
            </a:r>
            <a:endParaRPr lang="es-ES" dirty="0"/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09600" y="1349298"/>
            <a:ext cx="8229600" cy="393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Obtener el Caso de éxito principal de</a:t>
            </a:r>
            <a:r>
              <a:rPr kumimoji="0" lang="es-PE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la actividad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kumimoji="0" lang="es-P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Obtener los Casos alternativos al principal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lang="es-PE" sz="1600" dirty="0" smtClean="0">
                <a:latin typeface="Arial"/>
                <a:cs typeface="Arial"/>
              </a:rPr>
              <a:t>Caso Principal opción “Retiro de dinero de Cajero Automático”.</a:t>
            </a:r>
            <a:endParaRPr kumimoji="0" lang="es-P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7675" marR="0" lvl="1" indent="-1746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90000"/>
              <a:buFont typeface="Arial" pitchFamily="34" charset="0"/>
              <a:buChar char="●"/>
              <a:tabLst/>
              <a:defRPr/>
            </a:pPr>
            <a:endParaRPr kumimoji="0" lang="es-P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7675" marR="0" lvl="1" indent="-1746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90000"/>
              <a:buFont typeface="Arial" pitchFamily="34" charset="0"/>
              <a:buChar char="●"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La Regla de Negocio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Condición a cumplir por el proceso</a:t>
            </a:r>
          </a:p>
          <a:p>
            <a:r>
              <a:rPr lang="es-PE" dirty="0" smtClean="0"/>
              <a:t>Único y propio de un Proceso</a:t>
            </a:r>
          </a:p>
          <a:p>
            <a:r>
              <a:rPr lang="es-PE" dirty="0" smtClean="0"/>
              <a:t>Especifico para cada caso de aplicación.</a:t>
            </a:r>
          </a:p>
          <a:p>
            <a:r>
              <a:rPr lang="es-PE" dirty="0" smtClean="0"/>
              <a:t>Consistente ante reglas similares y contradictorias</a:t>
            </a:r>
          </a:p>
          <a:p>
            <a:r>
              <a:rPr lang="es-PE" dirty="0" smtClean="0"/>
              <a:t>Probado en todos sus casos</a:t>
            </a:r>
          </a:p>
          <a:p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MPN - La Regla de </a:t>
            </a:r>
            <a:r>
              <a:rPr lang="es-ES" dirty="0" smtClean="0"/>
              <a:t>Negocio - Ejemplo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cuenta del ahorrista es activa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clave de usuario del ahorrista es válida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cantidad del dinero en la cuenta del ahorrista es mayor que la cantidad a retirar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cantidad del dinero en </a:t>
            </a:r>
            <a:r>
              <a:rPr lang="es-PE" dirty="0" smtClean="0"/>
              <a:t>el cajero es </a:t>
            </a:r>
            <a:r>
              <a:rPr lang="es-PE" dirty="0" smtClean="0"/>
              <a:t>mayor que la cantidad a retirar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boleta se encuentra disponible. 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cantidad del dinero en la cuenta del ahorrista es mayor a cero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smtClean="0"/>
              <a:t>La cantidad del dinero en </a:t>
            </a:r>
            <a:r>
              <a:rPr lang="es-PE" dirty="0" smtClean="0"/>
              <a:t>el cajero </a:t>
            </a:r>
            <a:r>
              <a:rPr lang="es-PE" dirty="0" smtClean="0"/>
              <a:t>es mayor a cero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MPN - Formatos Detallados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Formato para recibir información / Formato de Salida de Información</a:t>
            </a:r>
          </a:p>
          <a:p>
            <a:r>
              <a:rPr lang="es-PE" dirty="0" smtClean="0"/>
              <a:t>Identificación del Formato</a:t>
            </a:r>
          </a:p>
          <a:p>
            <a:r>
              <a:rPr lang="es-PE" dirty="0" smtClean="0"/>
              <a:t>Nombre del Formato</a:t>
            </a:r>
          </a:p>
          <a:p>
            <a:r>
              <a:rPr lang="es-PE" dirty="0" smtClean="0"/>
              <a:t>Descripción del Formato</a:t>
            </a:r>
          </a:p>
          <a:p>
            <a:r>
              <a:rPr lang="es-PE" dirty="0" smtClean="0"/>
              <a:t>Descripción de atributos</a:t>
            </a:r>
          </a:p>
          <a:p>
            <a:pPr lvl="1"/>
            <a:r>
              <a:rPr lang="es-PE" dirty="0" smtClean="0"/>
              <a:t>Nombre</a:t>
            </a:r>
          </a:p>
          <a:p>
            <a:pPr lvl="1"/>
            <a:r>
              <a:rPr lang="es-PE" dirty="0" smtClean="0"/>
              <a:t>Descripción</a:t>
            </a:r>
          </a:p>
          <a:p>
            <a:pPr lvl="1"/>
            <a:r>
              <a:rPr lang="es-PE" dirty="0" smtClean="0"/>
              <a:t>Valores permitidos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MPN - Formatos </a:t>
            </a:r>
            <a:r>
              <a:rPr lang="es-PE" dirty="0" smtClean="0"/>
              <a:t>Detallados - ejemplo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Formato para recibir información / Formato de Salida de Información</a:t>
            </a:r>
          </a:p>
          <a:p>
            <a:r>
              <a:rPr lang="es-PE" dirty="0" smtClean="0"/>
              <a:t>Identificación del Formato</a:t>
            </a:r>
          </a:p>
          <a:p>
            <a:r>
              <a:rPr lang="es-PE" dirty="0" smtClean="0"/>
              <a:t>Nombre del Formato</a:t>
            </a:r>
          </a:p>
          <a:p>
            <a:r>
              <a:rPr lang="es-PE" dirty="0" smtClean="0"/>
              <a:t>Descripción del Formato</a:t>
            </a:r>
          </a:p>
          <a:p>
            <a:r>
              <a:rPr lang="es-PE" dirty="0" smtClean="0"/>
              <a:t>Descripción de atributos</a:t>
            </a:r>
          </a:p>
          <a:p>
            <a:pPr lvl="1"/>
            <a:r>
              <a:rPr lang="es-PE" dirty="0" smtClean="0"/>
              <a:t>Nombre</a:t>
            </a:r>
          </a:p>
          <a:p>
            <a:pPr lvl="1"/>
            <a:r>
              <a:rPr lang="es-PE" dirty="0" smtClean="0"/>
              <a:t>Descripción</a:t>
            </a:r>
          </a:p>
          <a:p>
            <a:pPr lvl="1"/>
            <a:r>
              <a:rPr lang="es-PE" dirty="0" smtClean="0"/>
              <a:t>Valores permitidos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del Proceso: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dirty="0" smtClean="0"/>
              <a:t>Indicadores de: </a:t>
            </a:r>
          </a:p>
          <a:p>
            <a:pPr lvl="1"/>
            <a:r>
              <a:rPr lang="es-PE" dirty="0" smtClean="0"/>
              <a:t>Cantidad de ítems a procesar</a:t>
            </a:r>
          </a:p>
          <a:p>
            <a:pPr lvl="1"/>
            <a:r>
              <a:rPr lang="es-PE" dirty="0" smtClean="0"/>
              <a:t>Tipos de usuario</a:t>
            </a:r>
          </a:p>
          <a:p>
            <a:pPr lvl="1"/>
            <a:r>
              <a:rPr lang="es-PE" dirty="0" smtClean="0"/>
              <a:t>Cantidad de usuarios</a:t>
            </a:r>
          </a:p>
          <a:p>
            <a:pPr lvl="1"/>
            <a:r>
              <a:rPr lang="es-PE" dirty="0" smtClean="0"/>
              <a:t>Tiempo de respuesta</a:t>
            </a:r>
          </a:p>
          <a:p>
            <a:pPr lvl="1"/>
            <a:r>
              <a:rPr lang="es-PE" dirty="0" smtClean="0"/>
              <a:t>Seguridad requerida</a:t>
            </a:r>
          </a:p>
          <a:p>
            <a:pPr lvl="1"/>
            <a:r>
              <a:rPr lang="es-PE" dirty="0" smtClean="0"/>
              <a:t>Ubicación de usuarios</a:t>
            </a:r>
          </a:p>
          <a:p>
            <a:pPr lvl="1"/>
            <a:r>
              <a:rPr lang="es-PE" dirty="0" smtClean="0"/>
              <a:t>Alcance geográfico</a:t>
            </a:r>
          </a:p>
          <a:p>
            <a:pPr lvl="1"/>
            <a:r>
              <a:rPr lang="es-PE" dirty="0" smtClean="0"/>
              <a:t>Interacción con terceros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Características del </a:t>
            </a:r>
            <a:r>
              <a:rPr lang="es-PE" dirty="0" smtClean="0"/>
              <a:t>Proceso - ejemplo:</a:t>
            </a:r>
            <a:endParaRPr lang="es-PE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PE" dirty="0" smtClean="0"/>
              <a:t>Indicadores de: </a:t>
            </a:r>
          </a:p>
          <a:p>
            <a:pPr lvl="1"/>
            <a:r>
              <a:rPr lang="es-PE" dirty="0" smtClean="0"/>
              <a:t>Cantidad de ítems a procesar</a:t>
            </a:r>
          </a:p>
          <a:p>
            <a:pPr lvl="1"/>
            <a:r>
              <a:rPr lang="es-PE" dirty="0" smtClean="0"/>
              <a:t>Tipos de usuario</a:t>
            </a:r>
          </a:p>
          <a:p>
            <a:pPr lvl="1"/>
            <a:r>
              <a:rPr lang="es-PE" dirty="0" smtClean="0"/>
              <a:t>Cantidad de usuarios</a:t>
            </a:r>
          </a:p>
          <a:p>
            <a:pPr lvl="1"/>
            <a:r>
              <a:rPr lang="es-PE" dirty="0" smtClean="0"/>
              <a:t>Tiempo de respuesta</a:t>
            </a:r>
          </a:p>
          <a:p>
            <a:pPr lvl="1"/>
            <a:r>
              <a:rPr lang="es-PE" dirty="0" smtClean="0"/>
              <a:t>Seguridad requerida</a:t>
            </a:r>
          </a:p>
          <a:p>
            <a:pPr lvl="1"/>
            <a:r>
              <a:rPr lang="es-PE" dirty="0" smtClean="0"/>
              <a:t>Ubicación de usuarios</a:t>
            </a:r>
          </a:p>
          <a:p>
            <a:pPr lvl="1"/>
            <a:r>
              <a:rPr lang="es-PE" dirty="0" smtClean="0"/>
              <a:t>Alcance geográfico</a:t>
            </a:r>
          </a:p>
          <a:p>
            <a:pPr lvl="1"/>
            <a:r>
              <a:rPr lang="es-PE" dirty="0" smtClean="0"/>
              <a:t>Interacción con terceros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150" y="1181365"/>
            <a:ext cx="29146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072" y="3893866"/>
            <a:ext cx="64674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Contenido: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Requisitos del Desarrollo de Sistemas </a:t>
            </a:r>
          </a:p>
          <a:p>
            <a:pPr lvl="1"/>
            <a:r>
              <a:rPr lang="es-PE" dirty="0" smtClean="0"/>
              <a:t>Requisitos de la Documentación </a:t>
            </a:r>
          </a:p>
          <a:p>
            <a:pPr lvl="2"/>
            <a:r>
              <a:rPr lang="es-PE" dirty="0" smtClean="0"/>
              <a:t>Objetivos</a:t>
            </a:r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Modelo de Procesos de negocio (MPN)</a:t>
            </a:r>
          </a:p>
          <a:p>
            <a:pPr lvl="2"/>
            <a:r>
              <a:rPr lang="es-PE" dirty="0" smtClean="0"/>
              <a:t>Requisitos</a:t>
            </a:r>
          </a:p>
          <a:p>
            <a:pPr lvl="1"/>
            <a:endParaRPr lang="es-PE" dirty="0" smtClean="0"/>
          </a:p>
          <a:p>
            <a:pPr lvl="1"/>
            <a:r>
              <a:rPr lang="es-PE" dirty="0" smtClean="0"/>
              <a:t>Formato de Definición de Sistemas (F2)</a:t>
            </a:r>
          </a:p>
          <a:p>
            <a:pPr lvl="2"/>
            <a:r>
              <a:rPr lang="es-PE" dirty="0" smtClean="0"/>
              <a:t>Requisitos</a:t>
            </a:r>
          </a:p>
          <a:p>
            <a:pPr lvl="1"/>
            <a:endParaRPr lang="es-PE" dirty="0" smtClean="0"/>
          </a:p>
          <a:p>
            <a:endParaRPr lang="es-PE" dirty="0"/>
          </a:p>
        </p:txBody>
      </p:sp>
      <p:pic>
        <p:nvPicPr>
          <p:cNvPr id="5" name="Picture 2" descr="Resultado de imagen para entregables de un proyect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6743" y="2041395"/>
            <a:ext cx="2962275" cy="2962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Preguntas?</a:t>
            </a:r>
            <a:endParaRPr lang="es-PE" dirty="0"/>
          </a:p>
        </p:txBody>
      </p:sp>
      <p:sp>
        <p:nvSpPr>
          <p:cNvPr id="4" name="AutoShape 2" descr="Resultado de imagen para pregu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Resultado de imagen para pregunt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6" descr="Resultado de imagen para pregun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8" descr="Resultado de imagen para pregun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098" name="Picture 2" descr="Resultado de imagen para Preguntas?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2550" y="1839912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013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072" y="3154493"/>
            <a:ext cx="8308728" cy="674557"/>
          </a:xfrm>
        </p:spPr>
        <p:txBody>
          <a:bodyPr>
            <a:normAutofit/>
          </a:bodyPr>
          <a:lstStyle/>
          <a:p>
            <a:pPr algn="ctr">
              <a:buClr>
                <a:srgbClr val="009EE0"/>
              </a:buClr>
            </a:pPr>
            <a:r>
              <a:rPr lang="es-PE" sz="2000" dirty="0" smtClean="0"/>
              <a:t>Gracias!</a:t>
            </a:r>
            <a:endParaRPr lang="es-PE" sz="16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 la Documentación: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 smtClean="0"/>
              <a:t>Fácil de registrar</a:t>
            </a:r>
            <a:endParaRPr lang="es-ES" dirty="0" smtClean="0"/>
          </a:p>
          <a:p>
            <a:pPr lvl="0"/>
            <a:r>
              <a:rPr lang="es-PE" dirty="0" smtClean="0"/>
              <a:t>Fácil de leer</a:t>
            </a:r>
            <a:endParaRPr lang="es-ES" dirty="0" smtClean="0"/>
          </a:p>
          <a:p>
            <a:pPr lvl="0"/>
            <a:r>
              <a:rPr lang="es-PE" dirty="0" smtClean="0"/>
              <a:t>Fácil de modificar</a:t>
            </a:r>
            <a:endParaRPr lang="es-ES" dirty="0" smtClean="0"/>
          </a:p>
          <a:p>
            <a:endParaRPr lang="es-PE" dirty="0" smtClean="0"/>
          </a:p>
          <a:p>
            <a:endParaRPr lang="es-ES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2"/>
            <a:endParaRPr lang="es-PE" dirty="0" smtClean="0"/>
          </a:p>
          <a:p>
            <a:pPr lvl="1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registrar: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Uso de ayudas</a:t>
            </a:r>
          </a:p>
          <a:p>
            <a:r>
              <a:rPr lang="es-PE" dirty="0" smtClean="0"/>
              <a:t>Ubicación predeterminada</a:t>
            </a:r>
          </a:p>
          <a:p>
            <a:r>
              <a:rPr lang="es-PE" dirty="0" smtClean="0"/>
              <a:t>Una sola vez</a:t>
            </a:r>
            <a:endParaRPr lang="es-E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2994" y="1382084"/>
            <a:ext cx="4890275" cy="38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Leer: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Usar:</a:t>
            </a:r>
            <a:endParaRPr lang="es-ES" dirty="0" smtClean="0"/>
          </a:p>
          <a:p>
            <a:pPr lvl="1"/>
            <a:r>
              <a:rPr lang="es-PE" dirty="0" smtClean="0"/>
              <a:t>Selección de Ideas Principales, uso </a:t>
            </a:r>
            <a:r>
              <a:rPr lang="es-PE" dirty="0" smtClean="0"/>
              <a:t>común para los usuarios</a:t>
            </a:r>
            <a:endParaRPr lang="es-ES" dirty="0" smtClean="0"/>
          </a:p>
          <a:p>
            <a:pPr lvl="1"/>
            <a:r>
              <a:rPr lang="es-ES" dirty="0" smtClean="0"/>
              <a:t>Frases cortas: una línea, sujeto </a:t>
            </a:r>
            <a:r>
              <a:rPr lang="es-ES" dirty="0" smtClean="0"/>
              <a:t>más verbo más </a:t>
            </a:r>
            <a:r>
              <a:rPr lang="es-ES" dirty="0" smtClean="0"/>
              <a:t>complementos</a:t>
            </a:r>
          </a:p>
          <a:p>
            <a:pPr lvl="1"/>
            <a:r>
              <a:rPr lang="es-PE" dirty="0" smtClean="0"/>
              <a:t>Alinear a la izquierda, ordenar en secuencia lógica 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Evitar:</a:t>
            </a:r>
          </a:p>
          <a:p>
            <a:pPr lvl="1"/>
            <a:r>
              <a:rPr lang="es-ES" dirty="0" smtClean="0"/>
              <a:t>Oraciones impersonales, pasivas, </a:t>
            </a:r>
          </a:p>
          <a:p>
            <a:pPr lvl="1"/>
            <a:r>
              <a:rPr lang="es-ES" dirty="0" smtClean="0"/>
              <a:t>El subjuntivo, signos poco habituales, tecnicismos y acrónimos</a:t>
            </a:r>
          </a:p>
          <a:p>
            <a:pPr lvl="1"/>
            <a:r>
              <a:rPr lang="es-PE" dirty="0" smtClean="0"/>
              <a:t>Asumir conocimiento previo</a:t>
            </a:r>
          </a:p>
          <a:p>
            <a:pPr lvl="1"/>
            <a:r>
              <a:rPr lang="es-PE" dirty="0" smtClean="0"/>
              <a:t>Imágenes poco claras, contrastes ilegibles.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Leer – Ejemplos: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Leer – Ejemplos: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 presenta al cajero automático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número de cuenta y clave de usuario"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un número de cuenta y la clave de usuario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muestra las opciones y solicita "seleccione atención a realizar"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selecciona la opción "retiro de cuenta"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solicita "ingrese cantidad a retirar"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ahorrista ingresa la cantidad a retirar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entrega el dinero y la boleta,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 smtClean="0"/>
              <a:t>El cajero responde "retire su dinero y boleta, hasta luego"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Modificar: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Documento fácil de registrar y fácil  de leer</a:t>
            </a:r>
          </a:p>
          <a:p>
            <a:r>
              <a:rPr lang="es-PE" dirty="0" smtClean="0"/>
              <a:t>Control de Cambios</a:t>
            </a:r>
          </a:p>
          <a:p>
            <a:pPr lvl="1"/>
            <a:r>
              <a:rPr lang="es-PE" dirty="0" smtClean="0"/>
              <a:t>Quien, cuando, que, donde</a:t>
            </a:r>
          </a:p>
          <a:p>
            <a:pPr lvl="1"/>
            <a:endParaRPr lang="es-PE" dirty="0" smtClean="0"/>
          </a:p>
          <a:p>
            <a:r>
              <a:rPr lang="es-PE" dirty="0" smtClean="0"/>
              <a:t>Control de Versiones</a:t>
            </a:r>
          </a:p>
          <a:p>
            <a:pPr lvl="1"/>
            <a:r>
              <a:rPr lang="es-PE" dirty="0" smtClean="0"/>
              <a:t>Guardar la versión actual, Generar la versión Nueva</a:t>
            </a:r>
          </a:p>
          <a:p>
            <a:pPr lvl="1"/>
            <a:endParaRPr lang="es-PE" dirty="0" smtClean="0"/>
          </a:p>
          <a:p>
            <a:r>
              <a:rPr lang="es-PE" dirty="0" smtClean="0"/>
              <a:t>Comunicación a los Interesados</a:t>
            </a:r>
          </a:p>
          <a:p>
            <a:pPr lvl="1"/>
            <a:endParaRPr lang="es-PE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 smtClean="0"/>
              <a:t>Fácil de </a:t>
            </a:r>
            <a:r>
              <a:rPr lang="es-PE" dirty="0" smtClean="0"/>
              <a:t>Modificar - ejemplo:</a:t>
            </a:r>
            <a:endParaRPr lang="es-ES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Documento fácil de registrar y fácil  de leer</a:t>
            </a:r>
          </a:p>
          <a:p>
            <a:pPr lvl="1"/>
            <a:endParaRPr lang="es-PE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2332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C57D42E5CD8B45BF6EA414B87F138F" ma:contentTypeVersion="0" ma:contentTypeDescription="Crear nuevo documento." ma:contentTypeScope="" ma:versionID="b39d9b34af1b90dd72ca12ac7deffd0c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7ED7C54-85C9-4AC0-AD98-FC542214DBA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790E25-1A69-47E0-8843-B8D7D53C4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A943D3-8A87-4033-9403-CC8C8F1A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15592</TotalTime>
  <Words>850</Words>
  <Application>Microsoft Office PowerPoint</Application>
  <PresentationFormat>Presentación en pantalla (16:10)</PresentationFormat>
  <Paragraphs>223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Desarrollo de Sistemas - Procesos</vt:lpstr>
      <vt:lpstr>Contenido:</vt:lpstr>
      <vt:lpstr>Objetivos de la Documentación:</vt:lpstr>
      <vt:lpstr>Fácil de registrar:</vt:lpstr>
      <vt:lpstr>Fácil de Leer:</vt:lpstr>
      <vt:lpstr>Fácil de Leer – Ejemplos:</vt:lpstr>
      <vt:lpstr>Fácil de Leer – Ejemplos:</vt:lpstr>
      <vt:lpstr>Fácil de Modificar:</vt:lpstr>
      <vt:lpstr>Fácil de Modificar - ejemplo:</vt:lpstr>
      <vt:lpstr>Requisitos del MPN</vt:lpstr>
      <vt:lpstr>MPN -  Desarrollo Detallado </vt:lpstr>
      <vt:lpstr>MPN - Flujo de la actividad</vt:lpstr>
      <vt:lpstr>MPN - Flujo de la actividad - ejemplo</vt:lpstr>
      <vt:lpstr>MPN - La Regla de Negocio</vt:lpstr>
      <vt:lpstr>MPN - La Regla de Negocio - Ejemplo</vt:lpstr>
      <vt:lpstr>MPN - Formatos Detallados</vt:lpstr>
      <vt:lpstr>MPN - Formatos Detallados - ejemplo</vt:lpstr>
      <vt:lpstr>Características del Proceso:</vt:lpstr>
      <vt:lpstr>Características del Proceso - ejemplo:</vt:lpstr>
      <vt:lpstr>Preguntas?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phuarache</cp:lastModifiedBy>
  <cp:revision>659</cp:revision>
  <dcterms:created xsi:type="dcterms:W3CDTF">2015-01-26T20:46:22Z</dcterms:created>
  <dcterms:modified xsi:type="dcterms:W3CDTF">2019-02-08T21:42:52Z</dcterms:modified>
</cp:coreProperties>
</file>