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8" r:id="rId5"/>
    <p:sldId id="259" r:id="rId6"/>
    <p:sldId id="263" r:id="rId7"/>
    <p:sldId id="264" r:id="rId8"/>
    <p:sldId id="266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129E-111C-A70D-C500-8B2E298BF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8CA3AF-4511-309A-F1A7-01A9CA89D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EC0088-7E38-354A-E2CB-ADA40942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429D8E-C135-F7B3-7EB7-C56852D3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634EB-3D8F-6D11-4FA4-7AB7FD62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73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E58E9-48FB-B948-E42B-1B402BF3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8E5657-B883-FF04-CDA5-67893CDF6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BEA38-ABDF-006C-25F3-E1467E08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265C1-A9C7-D143-1F4F-11C3B0C5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EEEEE0-6F6D-D3CA-86D8-AF5FC24B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20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28097A-6DFD-01EF-D7AB-E59FB7610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719656-0C70-0F7C-1670-AA5D73DCA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AFA905-6C0D-D013-1824-34B170E1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D2142-96FB-8CC3-38AE-CE187DD8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2A64E-1871-6734-1B36-33F59441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3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7BAD0-AED9-2B87-646E-077DAFEB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05C490-13B9-358B-BAB3-DE383BDCF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A0688-F632-C198-19D6-9E3D4187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DAB6F-28B0-A2E3-7551-B387C362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836D8-3227-B1B8-1BDC-B19F0090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46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5BEB9-5D14-94F6-E8BC-54C21EF4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76BADA-9C94-9AE5-2070-7B9146EC8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3A76D-4175-D1E3-F384-BD13988E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F612D-4CC6-774D-F17F-B834FE3B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F2A9B-4727-2961-33B8-ECB0571F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65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57E2E-DF1E-F6DE-A4CB-CA1FF9F4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4E314-EC06-79E3-F053-818D841EA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25634E-25A9-3A38-5DB5-D9C14D253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DC9331-B6B6-4E84-2D9A-58B206DE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5ED634-57AF-EA9B-EA4C-3271B10D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96229B-7680-F92D-AF90-0A43C3A8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76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7658D-4D3A-359B-E239-87BB4624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3ABD67-2370-FE40-E176-E7AC774E7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196576-FA76-F4A5-9031-8CCDD276B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C987C8-3E8D-E8B4-E07B-00172D1F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4E0D92-D0B4-44B3-5AA6-521A299A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444759-FD2B-F566-ECE3-1D73A0E9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33C83E-7C80-CE14-DC30-51908893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D7C21C-2054-B245-4FB4-40611E14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16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15C96-FC0B-6CB3-60A1-3801C9BF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5599B7-FB90-7F49-1AAA-59ED40FE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1CAB0F-86F4-C4FE-0479-E6A36304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0C496D-2E9D-F0BC-A5F6-502B064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52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5B706D-A8C9-0233-105F-6B71ACF3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28BA06-97DD-92F3-E523-ED5EC743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047B6E-8831-5FF3-497E-B915DDD7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72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506F-B1D5-FE03-4E96-81C99274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A560FD-8641-315D-3AD5-8C8378B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AE9406-EA3C-3D30-6A85-C8BAE6761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A4AD64-4A73-3224-1E9A-E8660811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45BB1D-EBA3-1D30-054C-7885E77A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13776B-77E0-C47A-BB0E-54F6B63B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85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BE01F-12C0-075B-6724-1BACA17C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B73435-C5CF-26B8-C644-CCFD8D42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9C2D8F-E3BB-2F16-6BD8-46A8FABCE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D41B37-97EF-7A32-3B07-9D153524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04C900-E502-7080-1615-15AD0E2C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5C0BA8-DDB7-FFB4-320E-F390F2A7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6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9EA54F-7CAF-64A5-3C02-9766B889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2B1550-40D9-EE83-0667-90722F9D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EF4033-6FC5-D478-060A-BCF05E64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775D-BD5A-4DEF-92C5-B28EB30B144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9926F3-D1FD-DD54-9C6A-5BF77E6F3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0270E-DE53-4708-D14D-A75AC4A4B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94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ior, pequeño, tabla, viejo&#10;&#10;Descripción generada automáticamente">
            <a:extLst>
              <a:ext uri="{FF2B5EF4-FFF2-40B4-BE49-F238E27FC236}">
                <a16:creationId xmlns:a16="http://schemas.microsoft.com/office/drawing/2014/main" id="{78830D9E-330B-C5A0-A1E4-1784F58CF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26AD099-6190-EF0E-874C-7FB8526720F5}"/>
              </a:ext>
            </a:extLst>
          </p:cNvPr>
          <p:cNvSpPr txBox="1">
            <a:spLocks/>
          </p:cNvSpPr>
          <p:nvPr/>
        </p:nvSpPr>
        <p:spPr>
          <a:xfrm>
            <a:off x="1524000" y="30056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500" b="1">
                <a:latin typeface="Agency FB" panose="020B0503020202020204" pitchFamily="34" charset="0"/>
              </a:rPr>
              <a:t>THOR´S GYM</a:t>
            </a:r>
            <a:endParaRPr lang="es-ES" sz="11500" b="1" dirty="0">
              <a:latin typeface="Agency FB" panose="020B0503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1A3B105-A277-E388-5A48-E0CF32F35F32}"/>
              </a:ext>
            </a:extLst>
          </p:cNvPr>
          <p:cNvSpPr txBox="1">
            <a:spLocks/>
          </p:cNvSpPr>
          <p:nvPr/>
        </p:nvSpPr>
        <p:spPr>
          <a:xfrm>
            <a:off x="1745848" y="1944545"/>
            <a:ext cx="9026324" cy="112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latin typeface="ISOCT2" panose="00000400000000000000" pitchFamily="2" charset="0"/>
                <a:cs typeface="ISOCT2" panose="00000400000000000000" pitchFamily="2" charset="0"/>
              </a:rPr>
              <a:t>expansión</a:t>
            </a:r>
            <a:endParaRPr lang="es-ES" sz="4400" b="1" dirty="0">
              <a:latin typeface="ISOCT2" panose="00000400000000000000" pitchFamily="2" charset="0"/>
              <a:cs typeface="ISOCT2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9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ior, pequeño, tabla, viejo&#10;&#10;Descripción generada automáticamente">
            <a:extLst>
              <a:ext uri="{FF2B5EF4-FFF2-40B4-BE49-F238E27FC236}">
                <a16:creationId xmlns:a16="http://schemas.microsoft.com/office/drawing/2014/main" id="{78830D9E-330B-C5A0-A1E4-1784F58CF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2CDEC38-C534-1422-92DC-0F47022B7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70" y="1230051"/>
            <a:ext cx="6886406" cy="5322598"/>
          </a:xfrm>
          <a:prstGeom prst="rect">
            <a:avLst/>
          </a:prstGeom>
        </p:spPr>
      </p:pic>
      <p:sp>
        <p:nvSpPr>
          <p:cNvPr id="4" name="Subtítulo 11">
            <a:extLst>
              <a:ext uri="{FF2B5EF4-FFF2-40B4-BE49-F238E27FC236}">
                <a16:creationId xmlns:a16="http://schemas.microsoft.com/office/drawing/2014/main" id="{B8F057AB-BC6D-ACFC-A0A6-45E122D20424}"/>
              </a:ext>
            </a:extLst>
          </p:cNvPr>
          <p:cNvSpPr txBox="1">
            <a:spLocks/>
          </p:cNvSpPr>
          <p:nvPr/>
        </p:nvSpPr>
        <p:spPr>
          <a:xfrm>
            <a:off x="3763700" y="305002"/>
            <a:ext cx="4664598" cy="113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/>
              <a:t>Otros factores </a:t>
            </a:r>
            <a:endParaRPr lang="es-ES" sz="4400" dirty="0"/>
          </a:p>
        </p:txBody>
      </p:sp>
      <p:sp>
        <p:nvSpPr>
          <p:cNvPr id="5" name="Subtítulo 11">
            <a:extLst>
              <a:ext uri="{FF2B5EF4-FFF2-40B4-BE49-F238E27FC236}">
                <a16:creationId xmlns:a16="http://schemas.microsoft.com/office/drawing/2014/main" id="{AAD3D4BC-9FB5-3BBF-51A3-415B4DEF18FB}"/>
              </a:ext>
            </a:extLst>
          </p:cNvPr>
          <p:cNvSpPr txBox="1">
            <a:spLocks/>
          </p:cNvSpPr>
          <p:nvPr/>
        </p:nvSpPr>
        <p:spPr>
          <a:xfrm>
            <a:off x="436752" y="1435261"/>
            <a:ext cx="4664598" cy="436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Edades de los socios</a:t>
            </a:r>
          </a:p>
          <a:p>
            <a:pPr lvl="1"/>
            <a:r>
              <a:rPr lang="es-ES" dirty="0"/>
              <a:t>Mayoría &lt;30 años</a:t>
            </a:r>
          </a:p>
          <a:p>
            <a:pPr lvl="1"/>
            <a:r>
              <a:rPr lang="es-ES" dirty="0"/>
              <a:t>La edad no es significativa</a:t>
            </a:r>
          </a:p>
        </p:txBody>
      </p:sp>
    </p:spTree>
    <p:extLst>
      <p:ext uri="{BB962C8B-B14F-4D97-AF65-F5344CB8AC3E}">
        <p14:creationId xmlns:p14="http://schemas.microsoft.com/office/powerpoint/2010/main" val="112678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estructuras metálicas, cerradura, caja, cámara&#10;&#10;Descripción generada automáticamente">
            <a:extLst>
              <a:ext uri="{FF2B5EF4-FFF2-40B4-BE49-F238E27FC236}">
                <a16:creationId xmlns:a16="http://schemas.microsoft.com/office/drawing/2014/main" id="{B71EEEE3-221D-88C4-B550-FFE82E473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Subtítulo 11">
            <a:extLst>
              <a:ext uri="{FF2B5EF4-FFF2-40B4-BE49-F238E27FC236}">
                <a16:creationId xmlns:a16="http://schemas.microsoft.com/office/drawing/2014/main" id="{2A2CF2CC-7B88-B401-19BE-660EB028B1E8}"/>
              </a:ext>
            </a:extLst>
          </p:cNvPr>
          <p:cNvSpPr txBox="1">
            <a:spLocks/>
          </p:cNvSpPr>
          <p:nvPr/>
        </p:nvSpPr>
        <p:spPr>
          <a:xfrm>
            <a:off x="3763700" y="305002"/>
            <a:ext cx="4664598" cy="113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/>
              <a:t>Conclusión</a:t>
            </a:r>
            <a:endParaRPr lang="es-ES" sz="4400" dirty="0"/>
          </a:p>
        </p:txBody>
      </p:sp>
      <p:sp>
        <p:nvSpPr>
          <p:cNvPr id="7" name="Subtítulo 11">
            <a:extLst>
              <a:ext uri="{FF2B5EF4-FFF2-40B4-BE49-F238E27FC236}">
                <a16:creationId xmlns:a16="http://schemas.microsoft.com/office/drawing/2014/main" id="{3308BF5B-5964-B63F-3D16-762029A16693}"/>
              </a:ext>
            </a:extLst>
          </p:cNvPr>
          <p:cNvSpPr txBox="1">
            <a:spLocks/>
          </p:cNvSpPr>
          <p:nvPr/>
        </p:nvSpPr>
        <p:spPr>
          <a:xfrm>
            <a:off x="2126655" y="1647665"/>
            <a:ext cx="4664598" cy="436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Mas socios de la clase 4, más maquinas de correr y clases</a:t>
            </a:r>
          </a:p>
          <a:p>
            <a:endParaRPr lang="es-ES" dirty="0"/>
          </a:p>
          <a:p>
            <a:r>
              <a:rPr lang="es-ES" dirty="0"/>
              <a:t>Agrupar las clases 2 y 3 por semejanza </a:t>
            </a:r>
          </a:p>
          <a:p>
            <a:endParaRPr lang="es-ES" dirty="0"/>
          </a:p>
          <a:p>
            <a:r>
              <a:rPr lang="es-ES" dirty="0"/>
              <a:t>La mayoría de nuestros socios van a ser menores de 30 años</a:t>
            </a:r>
          </a:p>
        </p:txBody>
      </p:sp>
    </p:spTree>
    <p:extLst>
      <p:ext uri="{BB962C8B-B14F-4D97-AF65-F5344CB8AC3E}">
        <p14:creationId xmlns:p14="http://schemas.microsoft.com/office/powerpoint/2010/main" val="300993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interior, tabla, par, reloj&#10;&#10;Descripción generada automáticamente">
            <a:extLst>
              <a:ext uri="{FF2B5EF4-FFF2-40B4-BE49-F238E27FC236}">
                <a16:creationId xmlns:a16="http://schemas.microsoft.com/office/drawing/2014/main" id="{442D289C-EF53-D08E-138A-3574D8D03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9E53D0-2EA1-E984-4523-965DECFF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95" y="1638338"/>
            <a:ext cx="9247208" cy="4507817"/>
          </a:xfrm>
        </p:spPr>
        <p:txBody>
          <a:bodyPr/>
          <a:lstStyle/>
          <a:p>
            <a:pPr algn="ctr"/>
            <a:r>
              <a:rPr lang="es-ES" dirty="0"/>
              <a:t>El gimnasio THOR´GYM quiere lanzarse a expandir el número de locales y para ello quiere contar con la tecnología para andar sobre seguro.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A074E8B-7452-378B-FDA3-FDC0CBF32EAB}"/>
              </a:ext>
            </a:extLst>
          </p:cNvPr>
          <p:cNvSpPr txBox="1">
            <a:spLocks/>
          </p:cNvSpPr>
          <p:nvPr/>
        </p:nvSpPr>
        <p:spPr>
          <a:xfrm>
            <a:off x="4803493" y="6146156"/>
            <a:ext cx="2585013" cy="711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>
                <a:latin typeface="Agency FB" panose="020B0503020202020204" pitchFamily="34" charset="0"/>
              </a:rPr>
              <a:t>THOR´S GYM</a:t>
            </a:r>
            <a:endParaRPr lang="es-ES" sz="4000" b="1" dirty="0">
              <a:latin typeface="Agency FB" panose="020B0503020202020204" pitchFamily="34" charset="0"/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DDCC58B7-7599-E9C2-0515-09D1D3AE7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44" y="520861"/>
            <a:ext cx="1816601" cy="18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2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estructuras metálicas, cerradura, caja, cámara&#10;&#10;Descripción generada automáticamente">
            <a:extLst>
              <a:ext uri="{FF2B5EF4-FFF2-40B4-BE49-F238E27FC236}">
                <a16:creationId xmlns:a16="http://schemas.microsoft.com/office/drawing/2014/main" id="{622ACC89-3EB3-8ED2-768D-8BA514BD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628CC5-B4B4-CDF6-C87C-4472466C8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3493" y="6146156"/>
            <a:ext cx="2585013" cy="711843"/>
          </a:xfrm>
        </p:spPr>
        <p:txBody>
          <a:bodyPr anchor="t">
            <a:noAutofit/>
          </a:bodyPr>
          <a:lstStyle/>
          <a:p>
            <a:r>
              <a:rPr lang="es-ES" sz="4000" b="1" dirty="0">
                <a:latin typeface="Agency FB" panose="020B0503020202020204" pitchFamily="34" charset="0"/>
              </a:rPr>
              <a:t>THOR´S GYM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BD1FF5-8729-2FCD-8381-26481EA34B62}"/>
              </a:ext>
            </a:extLst>
          </p:cNvPr>
          <p:cNvSpPr txBox="1"/>
          <p:nvPr/>
        </p:nvSpPr>
        <p:spPr>
          <a:xfrm>
            <a:off x="1888602" y="284270"/>
            <a:ext cx="84147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/>
              <a:t>Requisitos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Optimizar numero de monitores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Mantener los mismos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Ajustar la superficie necesaria para las instalaciones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Comprar o vender maquinas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Calcular el número de actividades diarias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0ADE9D-F9D6-5B64-97ED-A8B680789755}"/>
              </a:ext>
            </a:extLst>
          </p:cNvPr>
          <p:cNvSpPr txBox="1"/>
          <p:nvPr/>
        </p:nvSpPr>
        <p:spPr>
          <a:xfrm>
            <a:off x="1714981" y="3246079"/>
            <a:ext cx="87620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¿Cómo vamos a hacerlo?</a:t>
            </a:r>
          </a:p>
          <a:p>
            <a:pPr algn="ctr"/>
            <a:endParaRPr lang="es-ES" sz="3200" b="1" dirty="0"/>
          </a:p>
          <a:p>
            <a:pPr algn="ctr"/>
            <a:r>
              <a:rPr lang="es-ES" sz="2800" dirty="0"/>
              <a:t>Utilizando un modelo de Machine </a:t>
            </a:r>
            <a:r>
              <a:rPr lang="es-ES" sz="2800" dirty="0" err="1"/>
              <a:t>Learning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F6FEDBDA-5A4B-5DEB-2639-7D42FE1F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631" y="4841858"/>
            <a:ext cx="1770622" cy="17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1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ior, estructuras metálicas, tabla, pequeño&#10;&#10;Descripción generada automáticamente">
            <a:extLst>
              <a:ext uri="{FF2B5EF4-FFF2-40B4-BE49-F238E27FC236}">
                <a16:creationId xmlns:a16="http://schemas.microsoft.com/office/drawing/2014/main" id="{AAC7D3ED-34EE-8797-5012-9497E305E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F886B8C-4383-C336-40CF-D831C081621C}"/>
              </a:ext>
            </a:extLst>
          </p:cNvPr>
          <p:cNvSpPr txBox="1">
            <a:spLocks/>
          </p:cNvSpPr>
          <p:nvPr/>
        </p:nvSpPr>
        <p:spPr>
          <a:xfrm>
            <a:off x="4803493" y="6146156"/>
            <a:ext cx="2585013" cy="711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>
                <a:latin typeface="Agency FB" panose="020B0503020202020204" pitchFamily="34" charset="0"/>
              </a:rPr>
              <a:t>THOR´S GYM</a:t>
            </a:r>
            <a:endParaRPr lang="es-ES" sz="4000" b="1" dirty="0">
              <a:latin typeface="Agency FB" panose="020B0503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6307ED-40D0-C650-4DF9-02D60FAE9947}"/>
              </a:ext>
            </a:extLst>
          </p:cNvPr>
          <p:cNvSpPr txBox="1"/>
          <p:nvPr/>
        </p:nvSpPr>
        <p:spPr>
          <a:xfrm>
            <a:off x="2529373" y="181718"/>
            <a:ext cx="841479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/>
              <a:t>Los Datos</a:t>
            </a:r>
          </a:p>
          <a:p>
            <a:pPr algn="ctr"/>
            <a:endParaRPr lang="es-E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Altura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Presión arterial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Porcentaje de grasa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Número de abdominales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Flexibilidad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Salto longitud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6455EB2F-38D0-9BAA-88B2-89D5B0E99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40" y="2249843"/>
            <a:ext cx="2106287" cy="21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1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Marcador de contenido 32" descr="Imagen que contiene interior, tabla, par, reloj&#10;&#10;Descripción generada automáticamente">
            <a:extLst>
              <a:ext uri="{FF2B5EF4-FFF2-40B4-BE49-F238E27FC236}">
                <a16:creationId xmlns:a16="http://schemas.microsoft.com/office/drawing/2014/main" id="{97F82AC3-1650-C3AB-07BA-A5C021F8E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6236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A9B5EF-3120-443B-84C9-66E8A86D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416" y="31764"/>
            <a:ext cx="5938152" cy="1325563"/>
          </a:xfrm>
        </p:spPr>
        <p:txBody>
          <a:bodyPr>
            <a:normAutofit/>
          </a:bodyPr>
          <a:lstStyle/>
          <a:p>
            <a:r>
              <a:rPr lang="es-ES" sz="4800" b="1" dirty="0"/>
              <a:t>Clasificación de clientes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2D53E4-960B-8093-D265-C6C609B0B17E}"/>
              </a:ext>
            </a:extLst>
          </p:cNvPr>
          <p:cNvSpPr txBox="1">
            <a:spLocks/>
          </p:cNvSpPr>
          <p:nvPr/>
        </p:nvSpPr>
        <p:spPr>
          <a:xfrm>
            <a:off x="4803493" y="6146156"/>
            <a:ext cx="2585013" cy="711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>
                <a:latin typeface="Agency FB" panose="020B0503020202020204" pitchFamily="34" charset="0"/>
              </a:rPr>
              <a:t>THOR´S GYM</a:t>
            </a:r>
            <a:endParaRPr lang="es-ES" sz="4000" b="1" dirty="0">
              <a:latin typeface="Agency FB" panose="020B0503020202020204" pitchFamily="34" charset="0"/>
            </a:endParaRPr>
          </a:p>
        </p:txBody>
      </p:sp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A408F095-9C97-61E1-6F3C-26199C807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34" y="2055934"/>
            <a:ext cx="2735649" cy="273564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266F79-D4BC-9042-9CA3-A284BBB027D2}"/>
              </a:ext>
            </a:extLst>
          </p:cNvPr>
          <p:cNvSpPr txBox="1"/>
          <p:nvPr/>
        </p:nvSpPr>
        <p:spPr>
          <a:xfrm>
            <a:off x="4782827" y="4064910"/>
            <a:ext cx="462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8D4466-4573-50F7-38A3-A34F0B8533F4}"/>
              </a:ext>
            </a:extLst>
          </p:cNvPr>
          <p:cNvSpPr txBox="1"/>
          <p:nvPr/>
        </p:nvSpPr>
        <p:spPr>
          <a:xfrm>
            <a:off x="5393311" y="3772522"/>
            <a:ext cx="462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FCFE7DF-B1C2-640E-BE9E-FDCECCDA939C}"/>
              </a:ext>
            </a:extLst>
          </p:cNvPr>
          <p:cNvSpPr txBox="1"/>
          <p:nvPr/>
        </p:nvSpPr>
        <p:spPr>
          <a:xfrm>
            <a:off x="6034905" y="3480134"/>
            <a:ext cx="462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6DB990-ED92-D28A-0751-FB79B02587B7}"/>
              </a:ext>
            </a:extLst>
          </p:cNvPr>
          <p:cNvSpPr txBox="1"/>
          <p:nvPr/>
        </p:nvSpPr>
        <p:spPr>
          <a:xfrm>
            <a:off x="6602152" y="3120873"/>
            <a:ext cx="462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</a:p>
        </p:txBody>
      </p:sp>
      <p:pic>
        <p:nvPicPr>
          <p:cNvPr id="23" name="Imagen 22" descr="Imagen que contiene texto, señal, dibujo, plato&#10;&#10;Descripción generada automáticamente">
            <a:extLst>
              <a:ext uri="{FF2B5EF4-FFF2-40B4-BE49-F238E27FC236}">
                <a16:creationId xmlns:a16="http://schemas.microsoft.com/office/drawing/2014/main" id="{5F5670BC-262D-3D4E-FEFF-B5CB010B3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18" y="1744375"/>
            <a:ext cx="1325563" cy="1325563"/>
          </a:xfrm>
          <a:prstGeom prst="rect">
            <a:avLst/>
          </a:prstGeom>
        </p:spPr>
      </p:pic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88AD0B6C-5503-26BC-CA8E-BACF0E95B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962" y="1772614"/>
            <a:ext cx="1325212" cy="1325212"/>
          </a:xfrm>
          <a:prstGeom prst="rect">
            <a:avLst/>
          </a:prstGeom>
        </p:spPr>
      </p:pic>
      <p:pic>
        <p:nvPicPr>
          <p:cNvPr id="27" name="Imagen 26" descr="Icono&#10;&#10;Descripción generada automáticamente">
            <a:extLst>
              <a:ext uri="{FF2B5EF4-FFF2-40B4-BE49-F238E27FC236}">
                <a16:creationId xmlns:a16="http://schemas.microsoft.com/office/drawing/2014/main" id="{7F53944C-8345-D474-58FC-AC5898DFA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65" y="4450843"/>
            <a:ext cx="1413859" cy="1413859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1C951EDC-CA99-32C8-FCDA-3C6156AA61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19914">
            <a:off x="8784674" y="4749178"/>
            <a:ext cx="964011" cy="964011"/>
          </a:xfrm>
          <a:prstGeom prst="rect">
            <a:avLst/>
          </a:prstGeom>
        </p:spPr>
      </p:pic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CD104F0-12A1-B6BF-409F-812BE58DAC9D}"/>
              </a:ext>
            </a:extLst>
          </p:cNvPr>
          <p:cNvCxnSpPr>
            <a:cxnSpLocks/>
          </p:cNvCxnSpPr>
          <p:nvPr/>
        </p:nvCxnSpPr>
        <p:spPr>
          <a:xfrm flipH="1">
            <a:off x="4113649" y="4791583"/>
            <a:ext cx="875370" cy="5184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7D665F6-7AB8-DADB-9255-182DF6747DF8}"/>
              </a:ext>
            </a:extLst>
          </p:cNvPr>
          <p:cNvCxnSpPr>
            <a:cxnSpLocks/>
          </p:cNvCxnSpPr>
          <p:nvPr/>
        </p:nvCxnSpPr>
        <p:spPr>
          <a:xfrm>
            <a:off x="7590684" y="4740051"/>
            <a:ext cx="815869" cy="3756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091521D-C0C1-6353-A659-8588FE003FFE}"/>
              </a:ext>
            </a:extLst>
          </p:cNvPr>
          <p:cNvCxnSpPr>
            <a:cxnSpLocks/>
          </p:cNvCxnSpPr>
          <p:nvPr/>
        </p:nvCxnSpPr>
        <p:spPr>
          <a:xfrm flipH="1" flipV="1">
            <a:off x="3888800" y="3069938"/>
            <a:ext cx="753171" cy="3797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4A735C6-0055-970A-CE94-0A2BF10F16B7}"/>
              </a:ext>
            </a:extLst>
          </p:cNvPr>
          <p:cNvCxnSpPr>
            <a:cxnSpLocks/>
          </p:cNvCxnSpPr>
          <p:nvPr/>
        </p:nvCxnSpPr>
        <p:spPr>
          <a:xfrm flipV="1">
            <a:off x="7593809" y="2952379"/>
            <a:ext cx="812744" cy="4623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5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ior, estructuras metálicas, tabla, pequeño&#10;&#10;Descripción generada automáticamente">
            <a:extLst>
              <a:ext uri="{FF2B5EF4-FFF2-40B4-BE49-F238E27FC236}">
                <a16:creationId xmlns:a16="http://schemas.microsoft.com/office/drawing/2014/main" id="{AAC7D3ED-34EE-8797-5012-9497E305E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F886B8C-4383-C336-40CF-D831C081621C}"/>
              </a:ext>
            </a:extLst>
          </p:cNvPr>
          <p:cNvSpPr txBox="1">
            <a:spLocks/>
          </p:cNvSpPr>
          <p:nvPr/>
        </p:nvSpPr>
        <p:spPr>
          <a:xfrm>
            <a:off x="4803493" y="6146156"/>
            <a:ext cx="2585013" cy="711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>
                <a:latin typeface="Agency FB" panose="020B0503020202020204" pitchFamily="34" charset="0"/>
              </a:rPr>
              <a:t>THOR´S GYM</a:t>
            </a:r>
            <a:endParaRPr lang="es-ES" sz="4000" b="1" dirty="0">
              <a:latin typeface="Agency FB" panose="020B0503020202020204" pitchFamily="34" charset="0"/>
            </a:endParaRP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58730C3F-EB68-2905-AEE3-C8342E09C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5193" y="1926991"/>
            <a:ext cx="4664598" cy="4361345"/>
          </a:xfrm>
        </p:spPr>
        <p:txBody>
          <a:bodyPr/>
          <a:lstStyle/>
          <a:p>
            <a:pPr algn="l"/>
            <a:r>
              <a:rPr lang="es-ES" sz="2800" dirty="0"/>
              <a:t>Los aspectos más importantes para determinar la clase</a:t>
            </a:r>
          </a:p>
          <a:p>
            <a:pPr algn="l"/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Numero de abdominales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La flexibilidad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EF103DC1-0C82-E37F-19A5-3B4EAE940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55" y="2660380"/>
            <a:ext cx="2477876" cy="247787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6CB8BB7-AE3C-E14C-B244-3570B9000451}"/>
              </a:ext>
            </a:extLst>
          </p:cNvPr>
          <p:cNvSpPr txBox="1">
            <a:spLocks/>
          </p:cNvSpPr>
          <p:nvPr/>
        </p:nvSpPr>
        <p:spPr>
          <a:xfrm>
            <a:off x="3358416" y="31764"/>
            <a:ext cx="5938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/>
              <a:t>¿Qué hemos obtenido?</a:t>
            </a:r>
          </a:p>
        </p:txBody>
      </p:sp>
    </p:spTree>
    <p:extLst>
      <p:ext uri="{BB962C8B-B14F-4D97-AF65-F5344CB8AC3E}">
        <p14:creationId xmlns:p14="http://schemas.microsoft.com/office/powerpoint/2010/main" val="57832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ior, estructuras metálicas, tabla, pequeño&#10;&#10;Descripción generada automáticamente">
            <a:extLst>
              <a:ext uri="{FF2B5EF4-FFF2-40B4-BE49-F238E27FC236}">
                <a16:creationId xmlns:a16="http://schemas.microsoft.com/office/drawing/2014/main" id="{AAC7D3ED-34EE-8797-5012-9497E305E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F886B8C-4383-C336-40CF-D831C081621C}"/>
              </a:ext>
            </a:extLst>
          </p:cNvPr>
          <p:cNvSpPr txBox="1">
            <a:spLocks/>
          </p:cNvSpPr>
          <p:nvPr/>
        </p:nvSpPr>
        <p:spPr>
          <a:xfrm>
            <a:off x="4803493" y="6146156"/>
            <a:ext cx="2585013" cy="711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>
                <a:latin typeface="Agency FB" panose="020B0503020202020204" pitchFamily="34" charset="0"/>
              </a:rPr>
              <a:t>THOR´S GYM</a:t>
            </a:r>
            <a:endParaRPr lang="es-ES" sz="4000" b="1" dirty="0">
              <a:latin typeface="Agency FB" panose="020B0503020202020204" pitchFamily="34" charset="0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89D08A99-659A-20FE-AAB1-33F97A102EE2}"/>
              </a:ext>
            </a:extLst>
          </p:cNvPr>
          <p:cNvSpPr txBox="1">
            <a:spLocks/>
          </p:cNvSpPr>
          <p:nvPr/>
        </p:nvSpPr>
        <p:spPr>
          <a:xfrm>
            <a:off x="2469267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D8922F-3DF8-16BF-A718-D943BCA012EA}"/>
              </a:ext>
            </a:extLst>
          </p:cNvPr>
          <p:cNvSpPr/>
          <p:nvPr/>
        </p:nvSpPr>
        <p:spPr>
          <a:xfrm>
            <a:off x="705608" y="1562582"/>
            <a:ext cx="10892589" cy="4328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55A7AF-4DB9-9127-3A40-78554C604445}"/>
              </a:ext>
            </a:extLst>
          </p:cNvPr>
          <p:cNvSpPr txBox="1"/>
          <p:nvPr/>
        </p:nvSpPr>
        <p:spPr>
          <a:xfrm>
            <a:off x="705608" y="1809341"/>
            <a:ext cx="280537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Clase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Abs</a:t>
            </a:r>
            <a:r>
              <a:rPr lang="es-ES" sz="20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Min : 17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Max :80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 :47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Mediana :49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Flex [cm]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Min :12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Max :185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 :21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Mediana :21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DCDBC7-ADB8-408D-6923-9EEDC92AAAF6}"/>
              </a:ext>
            </a:extLst>
          </p:cNvPr>
          <p:cNvSpPr txBox="1"/>
          <p:nvPr/>
        </p:nvSpPr>
        <p:spPr>
          <a:xfrm>
            <a:off x="3290621" y="1786850"/>
            <a:ext cx="280537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Clase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Abs</a:t>
            </a:r>
            <a:r>
              <a:rPr lang="es-ES" sz="20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Min : 12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Max :78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 :42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Mediana :44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Flex [cm]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Min : 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Max :213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 :17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Mediana :17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EB01FC-0747-2F5C-1C6B-384A5213E11F}"/>
              </a:ext>
            </a:extLst>
          </p:cNvPr>
          <p:cNvSpPr txBox="1"/>
          <p:nvPr/>
        </p:nvSpPr>
        <p:spPr>
          <a:xfrm>
            <a:off x="6100546" y="1764359"/>
            <a:ext cx="280537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Clase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Abs</a:t>
            </a:r>
            <a:r>
              <a:rPr lang="es-ES" sz="20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Min :7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Max :71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 :38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Mediana :40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Flex [cm]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Min :2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Max :37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 :14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Mediana :14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4A73B7-CF73-00CC-2A4A-9FC22A5BA409}"/>
              </a:ext>
            </a:extLst>
          </p:cNvPr>
          <p:cNvSpPr txBox="1"/>
          <p:nvPr/>
        </p:nvSpPr>
        <p:spPr>
          <a:xfrm>
            <a:off x="8792819" y="1753367"/>
            <a:ext cx="280537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Clase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Abs</a:t>
            </a:r>
            <a:r>
              <a:rPr lang="es-ES" sz="20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Min :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Max :78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 :30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Mediana :30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Flex [cm]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Min : -25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Max :35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 :7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Mediana :7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EF103DC1-0C82-E37F-19A5-3B4EAE940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021" y="4883486"/>
            <a:ext cx="2038039" cy="2038039"/>
          </a:xfrm>
          <a:prstGeom prst="rect">
            <a:avLst/>
          </a:prstGeom>
        </p:spPr>
      </p:pic>
      <p:sp>
        <p:nvSpPr>
          <p:cNvPr id="11" name="Subtítulo 11">
            <a:extLst>
              <a:ext uri="{FF2B5EF4-FFF2-40B4-BE49-F238E27FC236}">
                <a16:creationId xmlns:a16="http://schemas.microsoft.com/office/drawing/2014/main" id="{EFB6E583-709E-D718-A8AB-178BDC855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9603" y="267499"/>
            <a:ext cx="4664598" cy="4361345"/>
          </a:xfrm>
        </p:spPr>
        <p:txBody>
          <a:bodyPr/>
          <a:lstStyle/>
          <a:p>
            <a:pPr algn="l"/>
            <a:endParaRPr lang="es-E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3" name="Subtítulo 11">
            <a:extLst>
              <a:ext uri="{FF2B5EF4-FFF2-40B4-BE49-F238E27FC236}">
                <a16:creationId xmlns:a16="http://schemas.microsoft.com/office/drawing/2014/main" id="{8CF8B27F-7B5A-91BF-9008-E6CF24D9778B}"/>
              </a:ext>
            </a:extLst>
          </p:cNvPr>
          <p:cNvSpPr txBox="1">
            <a:spLocks/>
          </p:cNvSpPr>
          <p:nvPr/>
        </p:nvSpPr>
        <p:spPr>
          <a:xfrm>
            <a:off x="3763700" y="305002"/>
            <a:ext cx="4664598" cy="113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/>
              <a:t>Según la clase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14396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C82AE-2F2C-30B5-50BB-9A2D1A7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Imagen que contiene interior, pequeño, tabla, viejo&#10;&#10;Descripción generada automáticamente">
            <a:extLst>
              <a:ext uri="{FF2B5EF4-FFF2-40B4-BE49-F238E27FC236}">
                <a16:creationId xmlns:a16="http://schemas.microsoft.com/office/drawing/2014/main" id="{7CA6DDFA-B75D-9403-B1BF-EDFACCE6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6B42E03-225C-2788-7EED-5F3EF93F2217}"/>
              </a:ext>
            </a:extLst>
          </p:cNvPr>
          <p:cNvSpPr txBox="1">
            <a:spLocks/>
          </p:cNvSpPr>
          <p:nvPr/>
        </p:nvSpPr>
        <p:spPr>
          <a:xfrm>
            <a:off x="3126923" y="-374481"/>
            <a:ext cx="5938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/>
              <a:t>Nuestro modelo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D469FAD-4CBD-0D30-ADAA-B03BAF96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1" y="3428993"/>
            <a:ext cx="17" cy="14"/>
          </a:xfrm>
          <a:prstGeom prst="rect">
            <a:avLst/>
          </a:prstGeom>
        </p:spPr>
      </p:pic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237A4BBA-E5DA-12F3-51AD-E06621737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52" y="1357248"/>
            <a:ext cx="5300046" cy="414348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F00C9A6-0DFA-4B28-7C3A-50BE8629F3D3}"/>
              </a:ext>
            </a:extLst>
          </p:cNvPr>
          <p:cNvSpPr txBox="1"/>
          <p:nvPr/>
        </p:nvSpPr>
        <p:spPr>
          <a:xfrm>
            <a:off x="5881690" y="1603504"/>
            <a:ext cx="42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FC94D9-4714-B6C1-B778-6BFB9BF6F309}"/>
              </a:ext>
            </a:extLst>
          </p:cNvPr>
          <p:cNvSpPr txBox="1"/>
          <p:nvPr/>
        </p:nvSpPr>
        <p:spPr>
          <a:xfrm>
            <a:off x="5881690" y="2655000"/>
            <a:ext cx="42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C185D3D-1372-B1A1-D723-E511610B4AAD}"/>
              </a:ext>
            </a:extLst>
          </p:cNvPr>
          <p:cNvSpPr txBox="1"/>
          <p:nvPr/>
        </p:nvSpPr>
        <p:spPr>
          <a:xfrm>
            <a:off x="5881690" y="3705004"/>
            <a:ext cx="42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FA6A97B-6967-1446-6D0E-2160CAFF781B}"/>
              </a:ext>
            </a:extLst>
          </p:cNvPr>
          <p:cNvSpPr txBox="1"/>
          <p:nvPr/>
        </p:nvSpPr>
        <p:spPr>
          <a:xfrm>
            <a:off x="5881690" y="4724732"/>
            <a:ext cx="42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DC531D-72EA-2096-166E-A516E8B41DFE}"/>
              </a:ext>
            </a:extLst>
          </p:cNvPr>
          <p:cNvSpPr txBox="1"/>
          <p:nvPr/>
        </p:nvSpPr>
        <p:spPr>
          <a:xfrm>
            <a:off x="6719861" y="871143"/>
            <a:ext cx="42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FDB9EF4-3724-63D4-0E9F-0E7CBB67AF3B}"/>
              </a:ext>
            </a:extLst>
          </p:cNvPr>
          <p:cNvSpPr txBox="1"/>
          <p:nvPr/>
        </p:nvSpPr>
        <p:spPr>
          <a:xfrm>
            <a:off x="7886039" y="846703"/>
            <a:ext cx="42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22FEFCB-1C65-E841-B3C5-E655B4DBD5D1}"/>
              </a:ext>
            </a:extLst>
          </p:cNvPr>
          <p:cNvSpPr txBox="1"/>
          <p:nvPr/>
        </p:nvSpPr>
        <p:spPr>
          <a:xfrm>
            <a:off x="8938540" y="852752"/>
            <a:ext cx="42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3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182E2EC-321F-58AF-ECD2-DF3F5959E724}"/>
              </a:ext>
            </a:extLst>
          </p:cNvPr>
          <p:cNvSpPr txBox="1"/>
          <p:nvPr/>
        </p:nvSpPr>
        <p:spPr>
          <a:xfrm>
            <a:off x="10104718" y="858399"/>
            <a:ext cx="42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4B0E22B0-C57A-9867-240B-2607BE8C1521}"/>
              </a:ext>
            </a:extLst>
          </p:cNvPr>
          <p:cNvSpPr txBox="1">
            <a:spLocks/>
          </p:cNvSpPr>
          <p:nvPr/>
        </p:nvSpPr>
        <p:spPr>
          <a:xfrm>
            <a:off x="522914" y="1295458"/>
            <a:ext cx="480504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/>
              <a:t>¿Cómo ha clasificado a los clientes?</a:t>
            </a:r>
          </a:p>
        </p:txBody>
      </p:sp>
    </p:spTree>
    <p:extLst>
      <p:ext uri="{BB962C8B-B14F-4D97-AF65-F5344CB8AC3E}">
        <p14:creationId xmlns:p14="http://schemas.microsoft.com/office/powerpoint/2010/main" val="187770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interior, tabla, par, reloj&#10;&#10;Descripción generada automáticamente">
            <a:extLst>
              <a:ext uri="{FF2B5EF4-FFF2-40B4-BE49-F238E27FC236}">
                <a16:creationId xmlns:a16="http://schemas.microsoft.com/office/drawing/2014/main" id="{442D289C-EF53-D08E-138A-3574D8D03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A074E8B-7452-378B-FDA3-FDC0CBF32EAB}"/>
              </a:ext>
            </a:extLst>
          </p:cNvPr>
          <p:cNvSpPr txBox="1">
            <a:spLocks/>
          </p:cNvSpPr>
          <p:nvPr/>
        </p:nvSpPr>
        <p:spPr>
          <a:xfrm>
            <a:off x="4803493" y="6146156"/>
            <a:ext cx="2585013" cy="711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>
                <a:latin typeface="Agency FB" panose="020B0503020202020204" pitchFamily="34" charset="0"/>
              </a:rPr>
              <a:t>THOR´S GYM</a:t>
            </a:r>
            <a:endParaRPr lang="es-ES" sz="4000" b="1" dirty="0">
              <a:latin typeface="Agency FB" panose="020B0503020202020204" pitchFamily="34" charset="0"/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963758C-73A8-59E9-C3DD-DA44747CA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93" y="1740263"/>
            <a:ext cx="6893882" cy="3877520"/>
          </a:xfrm>
          <a:prstGeom prst="rect">
            <a:avLst/>
          </a:prstGeom>
        </p:spPr>
      </p:pic>
      <p:sp>
        <p:nvSpPr>
          <p:cNvPr id="8" name="Subtítulo 11">
            <a:extLst>
              <a:ext uri="{FF2B5EF4-FFF2-40B4-BE49-F238E27FC236}">
                <a16:creationId xmlns:a16="http://schemas.microsoft.com/office/drawing/2014/main" id="{7E8A3EFC-8182-12AD-06FB-D8C4F6F0D53C}"/>
              </a:ext>
            </a:extLst>
          </p:cNvPr>
          <p:cNvSpPr txBox="1">
            <a:spLocks/>
          </p:cNvSpPr>
          <p:nvPr/>
        </p:nvSpPr>
        <p:spPr>
          <a:xfrm>
            <a:off x="3763700" y="305002"/>
            <a:ext cx="4664598" cy="113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/>
              <a:t>Otros factores </a:t>
            </a:r>
            <a:endParaRPr lang="es-ES" sz="4400" dirty="0"/>
          </a:p>
        </p:txBody>
      </p:sp>
      <p:sp>
        <p:nvSpPr>
          <p:cNvPr id="9" name="Subtítulo 11">
            <a:extLst>
              <a:ext uri="{FF2B5EF4-FFF2-40B4-BE49-F238E27FC236}">
                <a16:creationId xmlns:a16="http://schemas.microsoft.com/office/drawing/2014/main" id="{ADF2D37D-450A-3F12-CCF5-F984282284C6}"/>
              </a:ext>
            </a:extLst>
          </p:cNvPr>
          <p:cNvSpPr txBox="1">
            <a:spLocks/>
          </p:cNvSpPr>
          <p:nvPr/>
        </p:nvSpPr>
        <p:spPr>
          <a:xfrm>
            <a:off x="494625" y="3175524"/>
            <a:ext cx="4664598" cy="436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 índice de masa corporal</a:t>
            </a:r>
          </a:p>
        </p:txBody>
      </p:sp>
    </p:spTree>
    <p:extLst>
      <p:ext uri="{BB962C8B-B14F-4D97-AF65-F5344CB8AC3E}">
        <p14:creationId xmlns:p14="http://schemas.microsoft.com/office/powerpoint/2010/main" val="3211496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341</Words>
  <Application>Microsoft Office PowerPoint</Application>
  <PresentationFormat>Panorámica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Helvetica</vt:lpstr>
      <vt:lpstr>ISOCT2</vt:lpstr>
      <vt:lpstr>Tema de Office</vt:lpstr>
      <vt:lpstr>Presentación de PowerPoint</vt:lpstr>
      <vt:lpstr>El gimnasio THOR´GYM quiere lanzarse a expandir el número de locales y para ello quiere contar con la tecnología para andar sobre seguro.</vt:lpstr>
      <vt:lpstr>THOR´S GYM</vt:lpstr>
      <vt:lpstr>Presentación de PowerPoint</vt:lpstr>
      <vt:lpstr>Clasificación de clientes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Mendizabal</dc:creator>
  <cp:lastModifiedBy>Juan Mendizabal</cp:lastModifiedBy>
  <cp:revision>1</cp:revision>
  <dcterms:created xsi:type="dcterms:W3CDTF">2023-06-28T18:36:10Z</dcterms:created>
  <dcterms:modified xsi:type="dcterms:W3CDTF">2023-06-29T01:11:02Z</dcterms:modified>
</cp:coreProperties>
</file>