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8" r:id="rId11"/>
    <p:sldId id="269" r:id="rId12"/>
    <p:sldId id="270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63A8A-AE0E-4634-815C-92BD9D339BB3}" type="datetimeFigureOut">
              <a:rPr lang="es-CO" smtClean="0"/>
              <a:t>11/09/2018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8C00F-59BF-4F00-B48C-E0C6F525A38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6180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DD3EB19-8345-466B-A108-6C7688B63721}" type="datetime1">
              <a:rPr lang="en-US" smtClean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62FEC-0915-4624-AD6F-4F4EC8B643B6}" type="datetime1">
              <a:rPr lang="en-US" smtClean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BA2F-EE17-4D8C-A035-69218F0CFDDB}" type="datetime1">
              <a:rPr lang="en-US" smtClean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41B3-5767-4037-81D1-42AD2291B2C2}" type="datetime1">
              <a:rPr lang="en-US" smtClean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3D4D-A139-4E00-889F-9D765FC8A90F}" type="datetime1">
              <a:rPr lang="en-US" smtClean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03C4-9AEB-4DD7-8629-F0F89FD3A034}" type="datetime1">
              <a:rPr lang="en-US" smtClean="0"/>
              <a:t>9/11/2018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F6BC-455A-4E6A-89D9-C45C58014FD5}" type="datetime1">
              <a:rPr lang="en-US" smtClean="0"/>
              <a:t>9/11/2018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0F471-1918-4360-BF6A-F3F3CD51B094}" type="datetime1">
              <a:rPr lang="en-US" smtClean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E185-59D6-4AB1-84FE-B6875EC61504}" type="datetime1">
              <a:rPr lang="en-US" smtClean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68E6-3D0F-4AFF-BE06-41427DEAC833}" type="datetime1">
              <a:rPr lang="en-US" smtClean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07D1-9591-4CBA-8959-AE3478D8CA33}" type="datetime1">
              <a:rPr lang="en-US" smtClean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4593-F4C8-4852-BAA3-C2543D11D652}" type="datetime1">
              <a:rPr lang="en-US" smtClean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C412-950D-4B4F-A383-1BF7BB1C722E}" type="datetime1">
              <a:rPr lang="en-US" smtClean="0"/>
              <a:t>9/11/2018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CED0-35DB-47CB-A5DF-577BE8EADCE6}" type="datetime1">
              <a:rPr lang="en-US" smtClean="0"/>
              <a:t>9/11/2018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52A9D-8058-4EEB-A262-0FC36DBE2291}" type="datetime1">
              <a:rPr lang="en-US" smtClean="0"/>
              <a:t>9/11/2018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F41A-1061-4CE6-9ADE-60D6A77FBF2E}" type="datetime1">
              <a:rPr lang="en-US" smtClean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416A-D97B-44C2-9228-EBDE3FEE07A5}" type="datetime1">
              <a:rPr lang="en-US" smtClean="0"/>
              <a:t>9/11/2018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E6B9-75B1-4CB3-88EE-D77293B8EFB2}" type="datetime1">
              <a:rPr lang="en-US" smtClean="0"/>
              <a:t>9/11/2018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5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microsoft.com/office/2007/relationships/hdphoto" Target="../media/hdphoto1.wdp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6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ABA276-AC04-4AFB-9BB6-7B662F3C5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63613"/>
            <a:ext cx="6013703" cy="4149724"/>
          </a:xfrm>
        </p:spPr>
        <p:txBody>
          <a:bodyPr anchor="ctr">
            <a:normAutofit/>
          </a:bodyPr>
          <a:lstStyle/>
          <a:p>
            <a:r>
              <a:rPr lang="es-CO" sz="6000" dirty="0"/>
              <a:t>Problema de las reinas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1CB9C8-DB91-4561-826E-EE1C7B75F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175" y="963612"/>
            <a:ext cx="3425665" cy="4149725"/>
          </a:xfrm>
        </p:spPr>
        <p:txBody>
          <a:bodyPr anchor="ctr">
            <a:normAutofit/>
          </a:bodyPr>
          <a:lstStyle/>
          <a:p>
            <a:pPr algn="r"/>
            <a:r>
              <a:rPr lang="es-CO" dirty="0">
                <a:solidFill>
                  <a:schemeClr val="tx1"/>
                </a:solidFill>
              </a:rPr>
              <a:t>Juan Miguel Gutierrez Vidal</a:t>
            </a:r>
          </a:p>
          <a:p>
            <a:pPr algn="r"/>
            <a:r>
              <a:rPr lang="es-CO" dirty="0">
                <a:solidFill>
                  <a:schemeClr val="tx1"/>
                </a:solidFill>
              </a:rPr>
              <a:t>David Felipe Martínez Castiblanco</a:t>
            </a:r>
          </a:p>
          <a:p>
            <a:pPr algn="r"/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743AA28-A40C-4B72-BA5F-C9BB1308B5D8}"/>
              </a:ext>
            </a:extLst>
          </p:cNvPr>
          <p:cNvSpPr txBox="1"/>
          <p:nvPr/>
        </p:nvSpPr>
        <p:spPr>
          <a:xfrm>
            <a:off x="11732362" y="6208573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00868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871D99-8A4E-499F-8721-D3BA791C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88" y="110773"/>
            <a:ext cx="3537646" cy="1405290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 smtClean="0"/>
              <a:t>Regla2 ejemplo</a:t>
            </a:r>
            <a:br>
              <a:rPr lang="es-CO" dirty="0" smtClean="0"/>
            </a:br>
            <a:r>
              <a:rPr lang="es-CO" dirty="0" smtClean="0"/>
              <a:t>(se asegura regla1)</a:t>
            </a:r>
            <a:endParaRPr lang="es-CO" dirty="0"/>
          </a:p>
        </p:txBody>
      </p:sp>
      <p:sp useBgFill="1">
        <p:nvSpPr>
          <p:cNvPr id="58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alpha val="60000"/>
            </a:schemeClr>
          </a:soli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89" name="CuadroTexto 88">
            <a:extLst>
              <a:ext uri="{FF2B5EF4-FFF2-40B4-BE49-F238E27FC236}">
                <a16:creationId xmlns:a16="http://schemas.microsoft.com/office/drawing/2014/main" id="{1DAC056B-AA31-4D81-9422-B065030D294A}"/>
              </a:ext>
            </a:extLst>
          </p:cNvPr>
          <p:cNvSpPr txBox="1"/>
          <p:nvPr/>
        </p:nvSpPr>
        <p:spPr>
          <a:xfrm>
            <a:off x="11669320" y="6203753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/>
              <a:t>10</a:t>
            </a:r>
            <a:endParaRPr lang="es-CO" sz="2800" dirty="0"/>
          </a:p>
        </p:txBody>
      </p:sp>
      <p:pic>
        <p:nvPicPr>
          <p:cNvPr id="36" name="Picture 4" descr="Resultado de imagen para tablero ajedrez">
            <a:extLst>
              <a:ext uri="{FF2B5EF4-FFF2-40B4-BE49-F238E27FC236}">
                <a16:creationId xmlns:a16="http://schemas.microsoft.com/office/drawing/2014/main" id="{DF9AC1E9-F91B-4324-AC44-7369BF43B1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849" t="9257" r="50334" b="50332"/>
          <a:stretch/>
        </p:blipFill>
        <p:spPr bwMode="auto">
          <a:xfrm>
            <a:off x="4987831" y="23081"/>
            <a:ext cx="6739483" cy="683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Resultado de imagen para reina png ajedrez">
            <a:extLst>
              <a:ext uri="{FF2B5EF4-FFF2-40B4-BE49-F238E27FC236}">
                <a16:creationId xmlns:a16="http://schemas.microsoft.com/office/drawing/2014/main" id="{F7A253FE-7976-46A8-8C86-F2425968E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914" y="416244"/>
            <a:ext cx="1238318" cy="115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>
            <a:extLst>
              <a:ext uri="{FF2B5EF4-FFF2-40B4-BE49-F238E27FC236}">
                <a16:creationId xmlns:a16="http://schemas.microsoft.com/office/drawing/2014/main" id="{E3E552EC-32DF-4746-80F2-82066771AFD6}"/>
              </a:ext>
            </a:extLst>
          </p:cNvPr>
          <p:cNvSpPr txBox="1"/>
          <p:nvPr/>
        </p:nvSpPr>
        <p:spPr>
          <a:xfrm>
            <a:off x="252412" y="1460500"/>
            <a:ext cx="39884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000" b="1" dirty="0" smtClean="0"/>
              <a:t>(</a:t>
            </a:r>
            <a:r>
              <a:rPr lang="en-US" sz="2000" b="1" dirty="0" smtClean="0"/>
              <a:t>Si hay </a:t>
            </a:r>
            <a:r>
              <a:rPr lang="en-US" sz="2000" b="1" dirty="0" err="1" smtClean="0"/>
              <a:t>una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reina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en</a:t>
            </a:r>
            <a:r>
              <a:rPr lang="en-US" sz="2000" b="1" dirty="0" smtClean="0"/>
              <a:t> 1, no </a:t>
            </a:r>
            <a:r>
              <a:rPr lang="en-US" sz="2000" b="1" dirty="0" err="1" smtClean="0"/>
              <a:t>debe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haber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otra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reina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en</a:t>
            </a:r>
            <a:r>
              <a:rPr lang="en-US" sz="2000" b="1" dirty="0" smtClean="0"/>
              <a:t> las Casillas: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 smtClean="0"/>
              <a:t>2	3	4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 smtClean="0"/>
              <a:t>5	6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 smtClean="0"/>
              <a:t>9	11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 smtClean="0"/>
              <a:t>13	16</a:t>
            </a:r>
            <a:endParaRPr lang="es-CO" sz="2000" b="1" dirty="0" smtClean="0"/>
          </a:p>
        </p:txBody>
      </p:sp>
      <p:sp>
        <p:nvSpPr>
          <p:cNvPr id="4" name="AutoShape 2" descr="{\displaystyle \lor 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3E552EC-32DF-4746-80F2-82066771AFD6}"/>
              </a:ext>
            </a:extLst>
          </p:cNvPr>
          <p:cNvSpPr txBox="1"/>
          <p:nvPr/>
        </p:nvSpPr>
        <p:spPr>
          <a:xfrm>
            <a:off x="194977" y="3728943"/>
            <a:ext cx="39649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000" dirty="0" smtClean="0"/>
              <a:t>Es decir donde halla una reina no puede haber otra en el resto de la fila, columna y diagonal.</a:t>
            </a:r>
            <a:endParaRPr lang="es-CO" sz="2000" dirty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6916525" y="985384"/>
            <a:ext cx="4372495" cy="8313"/>
          </a:xfrm>
          <a:prstGeom prst="line">
            <a:avLst/>
          </a:prstGeom>
          <a:ln w="288925" cap="rnd">
            <a:solidFill>
              <a:srgbClr val="C00000"/>
            </a:solidFill>
            <a:miter lim="800000"/>
            <a:headEnd type="none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 flipH="1">
            <a:off x="5831584" y="2366963"/>
            <a:ext cx="49562" cy="4364830"/>
          </a:xfrm>
          <a:prstGeom prst="line">
            <a:avLst/>
          </a:prstGeom>
          <a:ln w="285750" cap="rnd">
            <a:solidFill>
              <a:srgbClr val="C0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>
            <a:off x="6916525" y="1990727"/>
            <a:ext cx="4453439" cy="4598985"/>
          </a:xfrm>
          <a:prstGeom prst="line">
            <a:avLst/>
          </a:prstGeom>
          <a:ln w="279400" cap="rnd">
            <a:solidFill>
              <a:srgbClr val="C00000"/>
            </a:solidFill>
            <a:headEnd w="lg" len="lg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7341993" y="347348"/>
            <a:ext cx="5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8889244" y="301159"/>
            <a:ext cx="5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10781020" y="301159"/>
            <a:ext cx="5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6076900" y="1990726"/>
            <a:ext cx="5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7605229" y="1894440"/>
            <a:ext cx="5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6127418" y="3871028"/>
            <a:ext cx="5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9299730" y="3649351"/>
            <a:ext cx="623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6111328" y="6033622"/>
            <a:ext cx="623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2" name="CuadroTexto 91"/>
          <p:cNvSpPr txBox="1"/>
          <p:nvPr/>
        </p:nvSpPr>
        <p:spPr>
          <a:xfrm>
            <a:off x="11033505" y="5394985"/>
            <a:ext cx="623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871D99-8A4E-499F-8721-D3BA791C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88" y="110773"/>
            <a:ext cx="3537646" cy="1405290"/>
          </a:xfrm>
        </p:spPr>
        <p:txBody>
          <a:bodyPr>
            <a:normAutofit fontScale="90000"/>
          </a:bodyPr>
          <a:lstStyle/>
          <a:p>
            <a:pPr algn="ctr"/>
            <a:r>
              <a:rPr lang="es-CO" smtClean="0"/>
              <a:t>Regla2 ejemplo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dirty="0" smtClean="0"/>
              <a:t>(se asegura regla1)</a:t>
            </a:r>
            <a:endParaRPr lang="es-CO" dirty="0"/>
          </a:p>
        </p:txBody>
      </p:sp>
      <p:sp useBgFill="1">
        <p:nvSpPr>
          <p:cNvPr id="58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alpha val="60000"/>
            </a:schemeClr>
          </a:soli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89" name="CuadroTexto 88">
            <a:extLst>
              <a:ext uri="{FF2B5EF4-FFF2-40B4-BE49-F238E27FC236}">
                <a16:creationId xmlns:a16="http://schemas.microsoft.com/office/drawing/2014/main" id="{1DAC056B-AA31-4D81-9422-B065030D294A}"/>
              </a:ext>
            </a:extLst>
          </p:cNvPr>
          <p:cNvSpPr txBox="1"/>
          <p:nvPr/>
        </p:nvSpPr>
        <p:spPr>
          <a:xfrm>
            <a:off x="11685989" y="6221413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/>
              <a:t>11</a:t>
            </a:r>
            <a:endParaRPr lang="es-CO" sz="2800" dirty="0"/>
          </a:p>
        </p:txBody>
      </p:sp>
      <p:pic>
        <p:nvPicPr>
          <p:cNvPr id="36" name="Picture 4" descr="Resultado de imagen para tablero ajedrez">
            <a:extLst>
              <a:ext uri="{FF2B5EF4-FFF2-40B4-BE49-F238E27FC236}">
                <a16:creationId xmlns:a16="http://schemas.microsoft.com/office/drawing/2014/main" id="{DF9AC1E9-F91B-4324-AC44-7369BF43B1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849" t="9257" r="50334" b="50332"/>
          <a:stretch/>
        </p:blipFill>
        <p:spPr bwMode="auto">
          <a:xfrm>
            <a:off x="4987831" y="23081"/>
            <a:ext cx="6739483" cy="683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Resultado de imagen para reina png ajedrez">
            <a:extLst>
              <a:ext uri="{FF2B5EF4-FFF2-40B4-BE49-F238E27FC236}">
                <a16:creationId xmlns:a16="http://schemas.microsoft.com/office/drawing/2014/main" id="{F7A253FE-7976-46A8-8C86-F2425968E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914" y="416244"/>
            <a:ext cx="1238318" cy="115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{\displaystyle \lor 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3E552EC-32DF-4746-80F2-82066771AFD6}"/>
              </a:ext>
            </a:extLst>
          </p:cNvPr>
          <p:cNvSpPr txBox="1"/>
          <p:nvPr/>
        </p:nvSpPr>
        <p:spPr>
          <a:xfrm>
            <a:off x="384385" y="3244850"/>
            <a:ext cx="39649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000" dirty="0" smtClean="0"/>
              <a:t>Es decir donde halla una reina no puede haber otra en el resto de la fila, columna y diagonal.</a:t>
            </a:r>
            <a:endParaRPr lang="es-CO" sz="2000" dirty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6916525" y="912813"/>
            <a:ext cx="4453439" cy="80885"/>
          </a:xfrm>
          <a:prstGeom prst="line">
            <a:avLst/>
          </a:prstGeom>
          <a:ln w="288925" cap="rnd">
            <a:solidFill>
              <a:srgbClr val="C00000"/>
            </a:solidFill>
            <a:miter lim="800000"/>
            <a:headEnd type="none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 flipH="1">
            <a:off x="5831584" y="2366963"/>
            <a:ext cx="49562" cy="4364830"/>
          </a:xfrm>
          <a:prstGeom prst="line">
            <a:avLst/>
          </a:prstGeom>
          <a:ln w="285750" cap="rnd">
            <a:solidFill>
              <a:srgbClr val="C0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>
            <a:off x="6916525" y="1990727"/>
            <a:ext cx="4453439" cy="4598985"/>
          </a:xfrm>
          <a:prstGeom prst="line">
            <a:avLst/>
          </a:prstGeom>
          <a:ln w="279400" cap="rnd">
            <a:solidFill>
              <a:srgbClr val="C00000"/>
            </a:solidFill>
            <a:headEnd w="lg" len="lg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7341993" y="347348"/>
            <a:ext cx="5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8889244" y="301159"/>
            <a:ext cx="5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10861964" y="290806"/>
            <a:ext cx="5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6076900" y="1990726"/>
            <a:ext cx="5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7605229" y="1894440"/>
            <a:ext cx="5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6127418" y="3871028"/>
            <a:ext cx="5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9299730" y="3649351"/>
            <a:ext cx="623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6111328" y="6033622"/>
            <a:ext cx="623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2" name="CuadroTexto 91"/>
          <p:cNvSpPr txBox="1"/>
          <p:nvPr/>
        </p:nvSpPr>
        <p:spPr>
          <a:xfrm>
            <a:off x="11033505" y="5394985"/>
            <a:ext cx="623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E3E552EC-32DF-4746-80F2-82066771AFD6}"/>
                  </a:ext>
                </a:extLst>
              </p:cNvPr>
              <p:cNvSpPr txBox="1"/>
              <p:nvPr/>
            </p:nvSpPr>
            <p:spPr>
              <a:xfrm>
                <a:off x="292236" y="1811338"/>
                <a:ext cx="398849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000" b="1" dirty="0" smtClean="0">
                    <a:sym typeface="Wingdings" panose="05000000000000000000" pitchFamily="2" charset="2"/>
                  </a:rPr>
                  <a:t> (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^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000" b="1" dirty="0"/>
                  <a:t>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s-CO" sz="2000" b="1" dirty="0"/>
                  <a:t> </a:t>
                </a:r>
                <a:r>
                  <a:rPr lang="es-CO" sz="2000" b="1" dirty="0" smtClean="0"/>
                  <a:t>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s-CO" sz="2000" b="1" dirty="0"/>
                  <a:t> </a:t>
                </a:r>
                <a:r>
                  <a:rPr lang="es-CO" sz="2000" b="1" dirty="0" smtClean="0"/>
                  <a:t>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s-CO" sz="2000" b="1" dirty="0"/>
                  <a:t> </a:t>
                </a:r>
                <a:r>
                  <a:rPr lang="es-CO" sz="2000" b="1" dirty="0" smtClean="0"/>
                  <a:t>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s-CO" sz="2000" b="1" dirty="0"/>
                  <a:t> </a:t>
                </a:r>
                <a:r>
                  <a:rPr lang="es-CO" sz="2000" b="1" dirty="0" smtClean="0"/>
                  <a:t>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s-CO" sz="2000" dirty="0" smtClean="0"/>
                  <a:t>)</a:t>
                </a:r>
                <a:endParaRPr lang="es-CO" sz="2000" dirty="0"/>
              </a:p>
            </p:txBody>
          </p:sp>
        </mc:Choice>
        <mc:Fallback xmlns="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E3E552EC-32DF-4746-80F2-82066771A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36" y="1811338"/>
                <a:ext cx="3988496" cy="707886"/>
              </a:xfrm>
              <a:prstGeom prst="rect">
                <a:avLst/>
              </a:prstGeom>
              <a:blipFill>
                <a:blip r:embed="rId5"/>
                <a:stretch>
                  <a:fillRect l="-1682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860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871D99-8A4E-499F-8721-D3BA791C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88" y="110773"/>
            <a:ext cx="3537646" cy="1405290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 smtClean="0"/>
              <a:t>Regla2 ejemplo</a:t>
            </a:r>
            <a:br>
              <a:rPr lang="es-CO" dirty="0" smtClean="0"/>
            </a:br>
            <a:r>
              <a:rPr lang="es-CO" dirty="0" smtClean="0"/>
              <a:t>(se asegura regla1)</a:t>
            </a:r>
            <a:endParaRPr lang="es-CO" dirty="0"/>
          </a:p>
        </p:txBody>
      </p:sp>
      <p:sp useBgFill="1">
        <p:nvSpPr>
          <p:cNvPr id="58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alpha val="60000"/>
            </a:schemeClr>
          </a:soli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89" name="CuadroTexto 88">
            <a:extLst>
              <a:ext uri="{FF2B5EF4-FFF2-40B4-BE49-F238E27FC236}">
                <a16:creationId xmlns:a16="http://schemas.microsoft.com/office/drawing/2014/main" id="{1DAC056B-AA31-4D81-9422-B065030D294A}"/>
              </a:ext>
            </a:extLst>
          </p:cNvPr>
          <p:cNvSpPr txBox="1"/>
          <p:nvPr/>
        </p:nvSpPr>
        <p:spPr>
          <a:xfrm>
            <a:off x="11685989" y="6221413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/>
              <a:t>12</a:t>
            </a:r>
            <a:endParaRPr lang="es-CO" sz="2800" dirty="0"/>
          </a:p>
        </p:txBody>
      </p:sp>
      <p:pic>
        <p:nvPicPr>
          <p:cNvPr id="36" name="Picture 4" descr="Resultado de imagen para tablero ajedrez">
            <a:extLst>
              <a:ext uri="{FF2B5EF4-FFF2-40B4-BE49-F238E27FC236}">
                <a16:creationId xmlns:a16="http://schemas.microsoft.com/office/drawing/2014/main" id="{DF9AC1E9-F91B-4324-AC44-7369BF43B1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849" t="9257" r="50334" b="50332"/>
          <a:stretch/>
        </p:blipFill>
        <p:spPr bwMode="auto">
          <a:xfrm>
            <a:off x="4987831" y="23081"/>
            <a:ext cx="6739483" cy="683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Resultado de imagen para reina png ajedrez">
            <a:extLst>
              <a:ext uri="{FF2B5EF4-FFF2-40B4-BE49-F238E27FC236}">
                <a16:creationId xmlns:a16="http://schemas.microsoft.com/office/drawing/2014/main" id="{F7A253FE-7976-46A8-8C86-F2425968E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070" y="1990726"/>
            <a:ext cx="1238318" cy="115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{\displaystyle \lor 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3E552EC-32DF-4746-80F2-82066771AFD6}"/>
              </a:ext>
            </a:extLst>
          </p:cNvPr>
          <p:cNvSpPr txBox="1"/>
          <p:nvPr/>
        </p:nvSpPr>
        <p:spPr>
          <a:xfrm>
            <a:off x="384385" y="3244850"/>
            <a:ext cx="39649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000" dirty="0" smtClean="0"/>
              <a:t>Es decir donde halla una reina no puede haber otra en el resto de la fila, columna y diagonal.</a:t>
            </a:r>
            <a:endParaRPr lang="es-CO" sz="2000" dirty="0"/>
          </a:p>
        </p:txBody>
      </p:sp>
      <p:cxnSp>
        <p:nvCxnSpPr>
          <p:cNvPr id="5" name="Conector recto 4"/>
          <p:cNvCxnSpPr/>
          <p:nvPr/>
        </p:nvCxnSpPr>
        <p:spPr>
          <a:xfrm flipV="1">
            <a:off x="8357572" y="2568179"/>
            <a:ext cx="3108916" cy="29459"/>
          </a:xfrm>
          <a:prstGeom prst="line">
            <a:avLst/>
          </a:prstGeom>
          <a:ln w="288925" cap="rnd">
            <a:solidFill>
              <a:srgbClr val="C00000"/>
            </a:solidFill>
            <a:miter lim="800000"/>
            <a:headEnd type="none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7612641" y="3567863"/>
            <a:ext cx="9236" cy="2976649"/>
          </a:xfrm>
          <a:prstGeom prst="line">
            <a:avLst/>
          </a:prstGeom>
          <a:ln w="285750" cap="rnd">
            <a:solidFill>
              <a:srgbClr val="C00000"/>
            </a:solidFill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>
            <a:off x="8224388" y="3442921"/>
            <a:ext cx="3307922" cy="3250819"/>
          </a:xfrm>
          <a:prstGeom prst="line">
            <a:avLst/>
          </a:prstGeom>
          <a:ln w="279400" cap="rnd">
            <a:solidFill>
              <a:srgbClr val="C00000"/>
            </a:solidFill>
            <a:headEnd w="lg" len="lg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4934465" y="841411"/>
            <a:ext cx="5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CuadroTexto 53"/>
          <p:cNvSpPr txBox="1"/>
          <p:nvPr/>
        </p:nvSpPr>
        <p:spPr>
          <a:xfrm>
            <a:off x="9624349" y="838344"/>
            <a:ext cx="5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8973413" y="1872396"/>
            <a:ext cx="5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CuadroTexto 56"/>
          <p:cNvSpPr txBox="1"/>
          <p:nvPr/>
        </p:nvSpPr>
        <p:spPr>
          <a:xfrm>
            <a:off x="5121181" y="1914853"/>
            <a:ext cx="5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11134972" y="1883928"/>
            <a:ext cx="5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9254526" y="3766042"/>
            <a:ext cx="623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6724478" y="3764069"/>
            <a:ext cx="623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2" name="CuadroTexto 91"/>
          <p:cNvSpPr txBox="1"/>
          <p:nvPr/>
        </p:nvSpPr>
        <p:spPr>
          <a:xfrm>
            <a:off x="11142875" y="5249507"/>
            <a:ext cx="623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E3E552EC-32DF-4746-80F2-82066771AFD6}"/>
                  </a:ext>
                </a:extLst>
              </p:cNvPr>
              <p:cNvSpPr txBox="1"/>
              <p:nvPr/>
            </p:nvSpPr>
            <p:spPr>
              <a:xfrm>
                <a:off x="292236" y="1811338"/>
                <a:ext cx="398849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000" b="1" dirty="0" smtClean="0">
                    <a:sym typeface="Wingdings" panose="05000000000000000000" pitchFamily="2" charset="2"/>
                  </a:rPr>
                  <a:t> (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^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000" b="1" dirty="0"/>
                  <a:t>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s-CO" sz="2000" b="1" dirty="0"/>
                  <a:t> </a:t>
                </a:r>
                <a:r>
                  <a:rPr lang="es-CO" sz="2000" b="1" dirty="0" smtClean="0"/>
                  <a:t>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s-CO" sz="2000" b="1" dirty="0"/>
                  <a:t> </a:t>
                </a:r>
                <a:r>
                  <a:rPr lang="es-CO" sz="2000" b="1" dirty="0" smtClean="0"/>
                  <a:t>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09</m:t>
                        </m:r>
                      </m:sub>
                    </m:sSub>
                  </m:oMath>
                </a14:m>
                <a:r>
                  <a:rPr lang="es-CO" sz="2000" b="1" dirty="0"/>
                  <a:t> </a:t>
                </a:r>
                <a:r>
                  <a:rPr lang="es-CO" sz="2000" b="1" dirty="0" smtClean="0"/>
                  <a:t>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O" sz="2000" b="1" dirty="0"/>
                  <a:t> </a:t>
                </a:r>
                <a:r>
                  <a:rPr lang="es-CO" sz="2000" b="1" dirty="0" smtClean="0"/>
                  <a:t>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sz="2000" dirty="0" smtClean="0"/>
                  <a:t> </a:t>
                </a:r>
                <a:r>
                  <a:rPr lang="es-CO" sz="2000" b="1" dirty="0"/>
                  <a:t>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s-CO" sz="2000" dirty="0" smtClean="0"/>
                  <a:t> </a:t>
                </a:r>
                <a:r>
                  <a:rPr lang="es-CO" sz="2000" b="1" dirty="0"/>
                  <a:t>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s-CO" sz="2000" dirty="0" smtClean="0"/>
                  <a:t> )</a:t>
                </a:r>
                <a:endParaRPr lang="es-CO" sz="2000" dirty="0"/>
              </a:p>
            </p:txBody>
          </p:sp>
        </mc:Choice>
        <mc:Fallback xmlns="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E3E552EC-32DF-4746-80F2-82066771A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36" y="1811338"/>
                <a:ext cx="3988496" cy="1015663"/>
              </a:xfrm>
              <a:prstGeom prst="rect">
                <a:avLst/>
              </a:prstGeom>
              <a:blipFill>
                <a:blip r:embed="rId5"/>
                <a:stretch>
                  <a:fillRect l="-1682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Conector recto 92"/>
          <p:cNvCxnSpPr/>
          <p:nvPr/>
        </p:nvCxnSpPr>
        <p:spPr>
          <a:xfrm flipH="1">
            <a:off x="5193643" y="2622411"/>
            <a:ext cx="1541508" cy="36673"/>
          </a:xfrm>
          <a:prstGeom prst="line">
            <a:avLst/>
          </a:prstGeom>
          <a:ln w="288925" cap="rnd">
            <a:solidFill>
              <a:srgbClr val="C00000"/>
            </a:solidFill>
            <a:miter lim="800000"/>
            <a:headEnd type="none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Conector recto 93"/>
          <p:cNvCxnSpPr/>
          <p:nvPr/>
        </p:nvCxnSpPr>
        <p:spPr>
          <a:xfrm flipH="1" flipV="1">
            <a:off x="5171908" y="334532"/>
            <a:ext cx="1601865" cy="1467281"/>
          </a:xfrm>
          <a:prstGeom prst="line">
            <a:avLst/>
          </a:prstGeom>
          <a:ln w="288925" cap="rnd">
            <a:solidFill>
              <a:srgbClr val="C00000"/>
            </a:solidFill>
            <a:miter lim="800000"/>
            <a:headEnd type="none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5" name="Conector recto 94"/>
          <p:cNvCxnSpPr/>
          <p:nvPr/>
        </p:nvCxnSpPr>
        <p:spPr>
          <a:xfrm flipV="1">
            <a:off x="8345662" y="346767"/>
            <a:ext cx="1532687" cy="1455046"/>
          </a:xfrm>
          <a:prstGeom prst="line">
            <a:avLst/>
          </a:prstGeom>
          <a:ln w="288925" cap="rnd">
            <a:solidFill>
              <a:srgbClr val="C00000"/>
            </a:solidFill>
            <a:miter lim="800000"/>
            <a:headEnd type="none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6" name="CuadroTexto 95"/>
          <p:cNvSpPr txBox="1"/>
          <p:nvPr/>
        </p:nvSpPr>
        <p:spPr>
          <a:xfrm>
            <a:off x="6556861" y="5437188"/>
            <a:ext cx="582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14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7" name="CuadroTexto 96"/>
          <p:cNvSpPr txBox="1"/>
          <p:nvPr/>
        </p:nvSpPr>
        <p:spPr>
          <a:xfrm>
            <a:off x="4955145" y="3759528"/>
            <a:ext cx="5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9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8" name="Conector recto 97"/>
          <p:cNvCxnSpPr/>
          <p:nvPr/>
        </p:nvCxnSpPr>
        <p:spPr>
          <a:xfrm flipH="1">
            <a:off x="5314613" y="3530308"/>
            <a:ext cx="1364962" cy="1132180"/>
          </a:xfrm>
          <a:prstGeom prst="line">
            <a:avLst/>
          </a:prstGeom>
          <a:ln w="288925" cap="rnd">
            <a:solidFill>
              <a:srgbClr val="C00000"/>
            </a:solidFill>
            <a:miter lim="800000"/>
            <a:headEnd type="none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0" name="CuadroTexto 99"/>
          <p:cNvSpPr txBox="1"/>
          <p:nvPr/>
        </p:nvSpPr>
        <p:spPr>
          <a:xfrm>
            <a:off x="6647993" y="856453"/>
            <a:ext cx="50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1" name="Conector recto 100"/>
          <p:cNvCxnSpPr/>
          <p:nvPr/>
        </p:nvCxnSpPr>
        <p:spPr>
          <a:xfrm flipH="1" flipV="1">
            <a:off x="7564122" y="456406"/>
            <a:ext cx="41107" cy="1294228"/>
          </a:xfrm>
          <a:prstGeom prst="line">
            <a:avLst/>
          </a:prstGeom>
          <a:ln w="288925" cap="rnd">
            <a:solidFill>
              <a:srgbClr val="C00000"/>
            </a:solidFill>
            <a:miter lim="800000"/>
            <a:headEnd type="none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35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alpha val="60000"/>
            </a:schemeClr>
          </a:soli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1" name="CuadroTexto 50">
            <a:extLst>
              <a:ext uri="{FF2B5EF4-FFF2-40B4-BE49-F238E27FC236}">
                <a16:creationId xmlns:a16="http://schemas.microsoft.com/office/drawing/2014/main" id="{517C92BF-248C-43D9-B794-E67AF273573E}"/>
              </a:ext>
            </a:extLst>
          </p:cNvPr>
          <p:cNvSpPr txBox="1"/>
          <p:nvPr/>
        </p:nvSpPr>
        <p:spPr>
          <a:xfrm>
            <a:off x="7433970" y="2173628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s-CO" sz="6000" dirty="0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1DAC056B-AA31-4D81-9422-B065030D294A}"/>
              </a:ext>
            </a:extLst>
          </p:cNvPr>
          <p:cNvSpPr txBox="1"/>
          <p:nvPr/>
        </p:nvSpPr>
        <p:spPr>
          <a:xfrm>
            <a:off x="11669320" y="6221413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/>
              <a:t>13</a:t>
            </a:r>
            <a:endParaRPr lang="es-CO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E3E552EC-32DF-4746-80F2-82066771AFD6}"/>
                  </a:ext>
                </a:extLst>
              </p:cNvPr>
              <p:cNvSpPr txBox="1"/>
              <p:nvPr/>
            </p:nvSpPr>
            <p:spPr>
              <a:xfrm>
                <a:off x="442912" y="1194995"/>
                <a:ext cx="1050583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000" b="1" dirty="0">
                    <a:sym typeface="Wingdings" panose="05000000000000000000" pitchFamily="2" charset="2"/>
                  </a:rPr>
                  <a:t> (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^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000" b="1" dirty="0"/>
                  <a:t>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s-CO" sz="2000" dirty="0" smtClean="0"/>
                  <a:t>)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000" b="1" dirty="0">
                    <a:sym typeface="Wingdings" panose="05000000000000000000" pitchFamily="2" charset="2"/>
                  </a:rPr>
                  <a:t> (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^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000" b="1" dirty="0"/>
                  <a:t>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s-CO" sz="2000" dirty="0" smtClean="0"/>
                  <a:t>)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000" b="1" dirty="0">
                    <a:sym typeface="Wingdings" panose="05000000000000000000" pitchFamily="2" charset="2"/>
                  </a:rPr>
                  <a:t> (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^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000" b="1" dirty="0"/>
                  <a:t>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:r>
                  <a:rPr lang="es-CO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s-CO" sz="2000" dirty="0" smtClean="0"/>
                  <a:t>)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000" b="1" dirty="0">
                    <a:sym typeface="Wingdings" panose="05000000000000000000" pitchFamily="2" charset="2"/>
                  </a:rPr>
                  <a:t> (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^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000" b="1" dirty="0"/>
                  <a:t>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O" sz="2000" b="1" dirty="0"/>
                  <a:t> ^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s-CO" sz="2000" dirty="0" smtClean="0"/>
                  <a:t>)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000" b="1" dirty="0">
                    <a:sym typeface="Wingdings" panose="05000000000000000000" pitchFamily="2" charset="2"/>
                  </a:rPr>
                  <a:t> (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^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000" b="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000" b="1" dirty="0"/>
                  <a:t>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s-CO" sz="2000" b="1" dirty="0" smtClean="0"/>
                  <a:t>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CO" sz="2000" dirty="0"/>
                  <a:t> </a:t>
                </a:r>
                <a:r>
                  <a:rPr lang="es-CO" sz="2000" b="1" dirty="0"/>
                  <a:t>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s-CO" sz="2000" dirty="0" smtClean="0"/>
                  <a:t>)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000" b="1" dirty="0">
                    <a:sym typeface="Wingdings" panose="05000000000000000000" pitchFamily="2" charset="2"/>
                  </a:rPr>
                  <a:t> (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^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000" b="1" dirty="0"/>
                  <a:t>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09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s-CO" sz="2000" dirty="0"/>
                  <a:t> </a:t>
                </a:r>
                <a:r>
                  <a:rPr lang="es-CO" sz="2000" b="1" dirty="0"/>
                  <a:t>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es-CO" sz="2000" dirty="0"/>
                  <a:t> </a:t>
                </a:r>
                <a:r>
                  <a:rPr lang="es-CO" sz="2000" b="1" dirty="0"/>
                  <a:t>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s-CO" sz="2000" dirty="0"/>
                  <a:t> </a:t>
                </a:r>
                <a:r>
                  <a:rPr lang="es-CO" sz="2000" dirty="0" smtClean="0"/>
                  <a:t>)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000" b="1" dirty="0">
                    <a:sym typeface="Wingdings" panose="05000000000000000000" pitchFamily="2" charset="2"/>
                  </a:rPr>
                  <a:t> (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^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000" b="1" dirty="0"/>
                  <a:t>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O" sz="2000" dirty="0"/>
                  <a:t> </a:t>
                </a:r>
                <a:r>
                  <a:rPr lang="es-CO" sz="2000" b="1" dirty="0"/>
                  <a:t>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CO" sz="2000" dirty="0"/>
                  <a:t> </a:t>
                </a:r>
                <a:r>
                  <a:rPr lang="es-CO" sz="2000" b="1" dirty="0"/>
                  <a:t>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s-CO" sz="2000" dirty="0"/>
                  <a:t> </a:t>
                </a:r>
                <a:r>
                  <a:rPr lang="es-CO" sz="2000" dirty="0" smtClean="0"/>
                  <a:t>)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000" b="1" dirty="0">
                    <a:sym typeface="Wingdings" panose="05000000000000000000" pitchFamily="2" charset="2"/>
                  </a:rPr>
                  <a:t> (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^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000" b="1" dirty="0"/>
                  <a:t>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s-CO" sz="2000" dirty="0" smtClean="0"/>
                  <a:t>)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000" b="1" dirty="0">
                    <a:sym typeface="Wingdings" panose="05000000000000000000" pitchFamily="2" charset="2"/>
                  </a:rPr>
                  <a:t> (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^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000" b="1" dirty="0"/>
                  <a:t>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s-CO" sz="2000" b="1" dirty="0"/>
                  <a:t> ^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s-CO" sz="2000" dirty="0"/>
                  <a:t>)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000" b="1" dirty="0">
                    <a:sym typeface="Wingdings" panose="05000000000000000000" pitchFamily="2" charset="2"/>
                  </a:rPr>
                  <a:t> (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^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000" b="1" dirty="0"/>
                  <a:t>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CO" sz="2000" dirty="0"/>
                  <a:t> </a:t>
                </a:r>
                <a:r>
                  <a:rPr lang="es-CO" sz="2000" b="1" dirty="0"/>
                  <a:t>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s-CO" sz="2000" dirty="0"/>
                  <a:t> </a:t>
                </a:r>
                <a:r>
                  <a:rPr lang="es-CO" sz="2000" b="1" dirty="0"/>
                  <a:t>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s-CO" sz="2000" dirty="0"/>
                  <a:t> </a:t>
                </a:r>
                <a:r>
                  <a:rPr lang="es-CO" sz="2000" dirty="0" smtClean="0"/>
                  <a:t>)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000" b="1" dirty="0">
                    <a:sym typeface="Wingdings" panose="05000000000000000000" pitchFamily="2" charset="2"/>
                  </a:rPr>
                  <a:t> (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^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000" b="1" dirty="0"/>
                  <a:t>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s-CO" sz="2000" dirty="0"/>
                  <a:t> </a:t>
                </a:r>
                <a:r>
                  <a:rPr lang="es-CO" sz="2000" b="1" dirty="0"/>
                  <a:t>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s-CO" sz="2000" dirty="0"/>
                  <a:t> </a:t>
                </a:r>
                <a:r>
                  <a:rPr lang="es-CO" sz="2000" b="1" dirty="0"/>
                  <a:t>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s-CO" sz="2000" dirty="0"/>
                  <a:t> </a:t>
                </a:r>
                <a:r>
                  <a:rPr lang="es-CO" sz="2000" dirty="0" smtClean="0"/>
                  <a:t>)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000" b="1" dirty="0">
                    <a:sym typeface="Wingdings" panose="05000000000000000000" pitchFamily="2" charset="2"/>
                  </a:rPr>
                  <a:t> (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^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000" b="1" dirty="0"/>
                  <a:t>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s-CO" sz="2000" b="1" dirty="0"/>
                  <a:t> ^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09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s-CO" sz="2000" dirty="0" smtClean="0"/>
                  <a:t>)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000" b="1" dirty="0">
                    <a:sym typeface="Wingdings" panose="05000000000000000000" pitchFamily="2" charset="2"/>
                  </a:rPr>
                  <a:t> (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^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000" b="1" dirty="0"/>
                  <a:t>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s-CO" sz="2000" b="1" dirty="0"/>
                  <a:t> ^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09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s-CO" sz="2000" dirty="0" smtClean="0"/>
                  <a:t>)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000" b="1" dirty="0">
                    <a:sym typeface="Wingdings" panose="05000000000000000000" pitchFamily="2" charset="2"/>
                  </a:rPr>
                  <a:t> (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^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000" b="1" dirty="0"/>
                  <a:t>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s-CO" sz="2000" b="1" dirty="0"/>
                  <a:t> ^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s-CO" sz="2000" dirty="0" smtClean="0"/>
                  <a:t>)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000" b="1" dirty="0">
                    <a:sym typeface="Wingdings" panose="05000000000000000000" pitchFamily="2" charset="2"/>
                  </a:rPr>
                  <a:t> (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^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000" b="1" dirty="0"/>
                  <a:t>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s-CO" sz="2000" b="1" dirty="0"/>
                  <a:t> ^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s-CO" sz="2000" dirty="0" smtClean="0"/>
                  <a:t>)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000" b="1" dirty="0">
                    <a:sym typeface="Wingdings" panose="05000000000000000000" pitchFamily="2" charset="2"/>
                  </a:rPr>
                  <a:t> (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^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000" b="1" dirty="0"/>
                  <a:t>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s-CO" sz="2000" b="1" dirty="0"/>
                  <a:t> ^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s-CO" sz="2000" b="1" dirty="0"/>
                  <a:t> 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s-CO" sz="2000" dirty="0" smtClean="0"/>
                  <a:t>)</a:t>
                </a:r>
                <a:endParaRPr lang="es-CO" sz="2000" dirty="0"/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E3E552EC-32DF-4746-80F2-82066771A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2" y="1194995"/>
                <a:ext cx="10505830" cy="5016758"/>
              </a:xfrm>
              <a:prstGeom prst="rect">
                <a:avLst/>
              </a:prstGeom>
              <a:blipFill>
                <a:blip r:embed="rId2"/>
                <a:stretch>
                  <a:fillRect l="-522" t="-608" b="-1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ítulo 1">
            <a:extLst>
              <a:ext uri="{FF2B5EF4-FFF2-40B4-BE49-F238E27FC236}">
                <a16:creationId xmlns:a16="http://schemas.microsoft.com/office/drawing/2014/main" id="{7F871D99-8A4E-499F-8721-D3BA791C6F3D}"/>
              </a:ext>
            </a:extLst>
          </p:cNvPr>
          <p:cNvSpPr txBox="1">
            <a:spLocks/>
          </p:cNvSpPr>
          <p:nvPr/>
        </p:nvSpPr>
        <p:spPr>
          <a:xfrm>
            <a:off x="242887" y="92110"/>
            <a:ext cx="10773568" cy="1102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dirty="0" smtClean="0"/>
              <a:t>Regla2 para cada ubicación posible de una reina   (</a:t>
            </a:r>
            <a:r>
              <a:rPr lang="es-CO" smtClean="0"/>
              <a:t>se asegura </a:t>
            </a:r>
            <a:r>
              <a:rPr lang="es-CO" dirty="0" smtClean="0"/>
              <a:t>regla1)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6439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871D99-8A4E-499F-8721-D3BA791C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187" y="439875"/>
            <a:ext cx="3059969" cy="708026"/>
          </a:xfrm>
        </p:spPr>
        <p:txBody>
          <a:bodyPr>
            <a:normAutofit/>
          </a:bodyPr>
          <a:lstStyle/>
          <a:p>
            <a:pPr algn="ctr"/>
            <a:r>
              <a:rPr lang="es-CO"/>
              <a:t>problema</a:t>
            </a:r>
            <a:endParaRPr lang="es-CO" dirty="0"/>
          </a:p>
        </p:txBody>
      </p:sp>
      <p:sp useBgFill="1">
        <p:nvSpPr>
          <p:cNvPr id="58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alpha val="60000"/>
            </a:schemeClr>
          </a:soli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A8F3E008-A1F2-4C80-9C95-73A4472D96B6}"/>
              </a:ext>
            </a:extLst>
          </p:cNvPr>
          <p:cNvSpPr txBox="1"/>
          <p:nvPr/>
        </p:nvSpPr>
        <p:spPr>
          <a:xfrm>
            <a:off x="175080" y="2290763"/>
            <a:ext cx="42511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000"/>
              <a:t>Considere un problema de ajedrez de 4x4. El problema consiste en ubicar 4 reinas en el tablero .De tal manera que ninguna reina ataque a otra.</a:t>
            </a:r>
          </a:p>
          <a:p>
            <a:pPr algn="just"/>
            <a:endParaRPr lang="es-CO" sz="2000"/>
          </a:p>
          <a:p>
            <a:pPr algn="just"/>
            <a:r>
              <a:rPr lang="es-CO" sz="2000"/>
              <a:t>Nótese que el problema no es posible solucionarlo para 2 o 3 reinas en un cuadro de 2x2 y 3x3 respectivamente.</a:t>
            </a:r>
            <a:endParaRPr lang="es-CO" sz="2000" dirty="0"/>
          </a:p>
        </p:txBody>
      </p:sp>
      <p:pic>
        <p:nvPicPr>
          <p:cNvPr id="194" name="Picture 4" descr="Resultado de imagen para tablero ajedrez">
            <a:extLst>
              <a:ext uri="{FF2B5EF4-FFF2-40B4-BE49-F238E27FC236}">
                <a16:creationId xmlns:a16="http://schemas.microsoft.com/office/drawing/2014/main" id="{4DDFFEBB-EADD-4ABA-B4F7-BDB1148C48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849" t="9257" r="50334" b="50332"/>
          <a:stretch/>
        </p:blipFill>
        <p:spPr bwMode="auto">
          <a:xfrm>
            <a:off x="4987831" y="23081"/>
            <a:ext cx="6739483" cy="683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" name="CuadroTexto 194">
            <a:extLst>
              <a:ext uri="{FF2B5EF4-FFF2-40B4-BE49-F238E27FC236}">
                <a16:creationId xmlns:a16="http://schemas.microsoft.com/office/drawing/2014/main" id="{4055660D-053E-4B00-8003-DED0BB850BE7}"/>
              </a:ext>
            </a:extLst>
          </p:cNvPr>
          <p:cNvSpPr txBox="1"/>
          <p:nvPr/>
        </p:nvSpPr>
        <p:spPr>
          <a:xfrm>
            <a:off x="11732362" y="6208573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2098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871D99-8A4E-499F-8721-D3BA791C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62" y="480115"/>
            <a:ext cx="3059969" cy="708026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ejemplo</a:t>
            </a:r>
          </a:p>
        </p:txBody>
      </p:sp>
      <p:sp useBgFill="1">
        <p:nvSpPr>
          <p:cNvPr id="58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alpha val="60000"/>
            </a:schemeClr>
          </a:soli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A8F3E008-A1F2-4C80-9C95-73A4472D96B6}"/>
              </a:ext>
            </a:extLst>
          </p:cNvPr>
          <p:cNvSpPr txBox="1"/>
          <p:nvPr/>
        </p:nvSpPr>
        <p:spPr>
          <a:xfrm>
            <a:off x="175080" y="2290763"/>
            <a:ext cx="42511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000" dirty="0"/>
              <a:t>Por ejemplo si ubicamos las reinas como en la figura, ninguna ataca a otra.</a:t>
            </a:r>
          </a:p>
          <a:p>
            <a:pPr algn="just"/>
            <a:endParaRPr lang="es-CO" sz="2000" dirty="0"/>
          </a:p>
          <a:p>
            <a:pPr algn="just"/>
            <a:r>
              <a:rPr lang="es-CO" sz="2000" dirty="0"/>
              <a:t>A medida que se vaya resolviendo el algoritmo lógico para más reinas, se expandirá el tablero.</a:t>
            </a:r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</p:txBody>
      </p:sp>
      <p:pic>
        <p:nvPicPr>
          <p:cNvPr id="42" name="Picture 4" descr="Resultado de imagen para tablero ajedrez">
            <a:extLst>
              <a:ext uri="{FF2B5EF4-FFF2-40B4-BE49-F238E27FC236}">
                <a16:creationId xmlns:a16="http://schemas.microsoft.com/office/drawing/2014/main" id="{DF9AC1E9-F91B-4324-AC44-7369BF43B1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849" t="9257" r="50334" b="50332"/>
          <a:stretch/>
        </p:blipFill>
        <p:spPr bwMode="auto">
          <a:xfrm>
            <a:off x="4987831" y="23081"/>
            <a:ext cx="6739483" cy="683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Resultado de imagen para reina png ajedrez">
            <a:extLst>
              <a:ext uri="{FF2B5EF4-FFF2-40B4-BE49-F238E27FC236}">
                <a16:creationId xmlns:a16="http://schemas.microsoft.com/office/drawing/2014/main" id="{67FFA489-1DAE-4FC1-8182-78CA8F085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632" y="421084"/>
            <a:ext cx="1238318" cy="115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Resultado de imagen para reina png ajedrez">
            <a:extLst>
              <a:ext uri="{FF2B5EF4-FFF2-40B4-BE49-F238E27FC236}">
                <a16:creationId xmlns:a16="http://schemas.microsoft.com/office/drawing/2014/main" id="{88571563-4B47-47EB-AC96-934574E8D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944" y="3706536"/>
            <a:ext cx="1238318" cy="115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Resultado de imagen para reina png ajedrez">
            <a:extLst>
              <a:ext uri="{FF2B5EF4-FFF2-40B4-BE49-F238E27FC236}">
                <a16:creationId xmlns:a16="http://schemas.microsoft.com/office/drawing/2014/main" id="{0187FF8F-165C-4507-AC76-65BC7C337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041" y="5437188"/>
            <a:ext cx="1238318" cy="115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Resultado de imagen para reina png ajedrez">
            <a:extLst>
              <a:ext uri="{FF2B5EF4-FFF2-40B4-BE49-F238E27FC236}">
                <a16:creationId xmlns:a16="http://schemas.microsoft.com/office/drawing/2014/main" id="{A04317D5-338D-4402-80DA-EBB6D83AE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151" y="2176393"/>
            <a:ext cx="1238318" cy="115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795C0843-6498-4545-BD48-7E2ED77ED485}"/>
              </a:ext>
            </a:extLst>
          </p:cNvPr>
          <p:cNvSpPr txBox="1"/>
          <p:nvPr/>
        </p:nvSpPr>
        <p:spPr>
          <a:xfrm>
            <a:off x="11732362" y="6208573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1953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871D99-8A4E-499F-8721-D3BA791C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698" y="90488"/>
            <a:ext cx="3537646" cy="1405290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/>
              <a:t>Claves</a:t>
            </a:r>
            <a:br>
              <a:rPr lang="es-CO" dirty="0"/>
            </a:br>
            <a:r>
              <a:rPr lang="es-CO" dirty="0"/>
              <a:t>representación</a:t>
            </a:r>
            <a:br>
              <a:rPr lang="es-CO" dirty="0"/>
            </a:br>
            <a:r>
              <a:rPr lang="es-CO" dirty="0"/>
              <a:t>(1/2)</a:t>
            </a:r>
          </a:p>
        </p:txBody>
      </p:sp>
      <p:sp useBgFill="1">
        <p:nvSpPr>
          <p:cNvPr id="58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alpha val="60000"/>
            </a:schemeClr>
          </a:soli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A8F3E008-A1F2-4C80-9C95-73A4472D96B6}"/>
              </a:ext>
            </a:extLst>
          </p:cNvPr>
          <p:cNvSpPr txBox="1"/>
          <p:nvPr/>
        </p:nvSpPr>
        <p:spPr>
          <a:xfrm>
            <a:off x="175080" y="2290763"/>
            <a:ext cx="42511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000" dirty="0"/>
              <a:t>Por ejemplo si ubicamos las reinas como en la figura, ninguna ataca a otra.</a:t>
            </a:r>
          </a:p>
          <a:p>
            <a:pPr algn="just"/>
            <a:endParaRPr lang="es-CO" sz="2000" dirty="0"/>
          </a:p>
          <a:p>
            <a:pPr algn="just"/>
            <a:r>
              <a:rPr lang="es-CO" sz="2000" dirty="0"/>
              <a:t>A medida que se vaya resolviendo el algoritmo lógico para más reinas, se expandirá el tablero.</a:t>
            </a:r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</p:txBody>
      </p:sp>
      <p:pic>
        <p:nvPicPr>
          <p:cNvPr id="42" name="Picture 4" descr="Resultado de imagen para tablero ajedrez">
            <a:extLst>
              <a:ext uri="{FF2B5EF4-FFF2-40B4-BE49-F238E27FC236}">
                <a16:creationId xmlns:a16="http://schemas.microsoft.com/office/drawing/2014/main" id="{DF9AC1E9-F91B-4324-AC44-7369BF43B1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849" t="9257" r="50334" b="50332"/>
          <a:stretch/>
        </p:blipFill>
        <p:spPr bwMode="auto">
          <a:xfrm>
            <a:off x="4987831" y="23081"/>
            <a:ext cx="6739483" cy="683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E5A00C0-3D23-457C-93C0-E3D99E800B4B}"/>
              </a:ext>
            </a:extLst>
          </p:cNvPr>
          <p:cNvSpPr txBox="1"/>
          <p:nvPr/>
        </p:nvSpPr>
        <p:spPr>
          <a:xfrm>
            <a:off x="5550596" y="515317"/>
            <a:ext cx="6094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0" dirty="0"/>
              <a:t>1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BB181E4-FBA5-441B-B9BF-26E73571DAC5}"/>
              </a:ext>
            </a:extLst>
          </p:cNvPr>
          <p:cNvSpPr txBox="1"/>
          <p:nvPr/>
        </p:nvSpPr>
        <p:spPr>
          <a:xfrm>
            <a:off x="7231511" y="480115"/>
            <a:ext cx="6094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0" dirty="0"/>
              <a:t>2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24F36C47-6396-4F73-8538-08B86D153946}"/>
              </a:ext>
            </a:extLst>
          </p:cNvPr>
          <p:cNvSpPr txBox="1"/>
          <p:nvPr/>
        </p:nvSpPr>
        <p:spPr>
          <a:xfrm>
            <a:off x="8909643" y="480115"/>
            <a:ext cx="6094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0" dirty="0"/>
              <a:t>3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BF5E69FE-7626-42ED-A30F-8C7BBAFAC8E4}"/>
              </a:ext>
            </a:extLst>
          </p:cNvPr>
          <p:cNvSpPr txBox="1"/>
          <p:nvPr/>
        </p:nvSpPr>
        <p:spPr>
          <a:xfrm>
            <a:off x="10587253" y="456405"/>
            <a:ext cx="6094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0" dirty="0"/>
              <a:t>4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F995FD3-A9EE-4D0F-8DC1-96F22201C8F1}"/>
              </a:ext>
            </a:extLst>
          </p:cNvPr>
          <p:cNvSpPr txBox="1"/>
          <p:nvPr/>
        </p:nvSpPr>
        <p:spPr>
          <a:xfrm>
            <a:off x="8909960" y="2176463"/>
            <a:ext cx="6094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0" dirty="0"/>
              <a:t>7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E4A2BFB-187D-4C5F-91AD-ACDC4DDA6A6C}"/>
              </a:ext>
            </a:extLst>
          </p:cNvPr>
          <p:cNvSpPr txBox="1"/>
          <p:nvPr/>
        </p:nvSpPr>
        <p:spPr>
          <a:xfrm>
            <a:off x="8697245" y="3829645"/>
            <a:ext cx="10342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0" dirty="0"/>
              <a:t>11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724F0788-8606-40EB-BB56-B9B14E424FAD}"/>
              </a:ext>
            </a:extLst>
          </p:cNvPr>
          <p:cNvSpPr txBox="1"/>
          <p:nvPr/>
        </p:nvSpPr>
        <p:spPr>
          <a:xfrm>
            <a:off x="8637734" y="5525991"/>
            <a:ext cx="10342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0" dirty="0"/>
              <a:t>15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C8E5C0B-095C-4C83-9D57-22C4B3ABCD17}"/>
              </a:ext>
            </a:extLst>
          </p:cNvPr>
          <p:cNvSpPr txBox="1"/>
          <p:nvPr/>
        </p:nvSpPr>
        <p:spPr>
          <a:xfrm>
            <a:off x="7019113" y="3867142"/>
            <a:ext cx="10342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0" dirty="0"/>
              <a:t>10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517C92BF-248C-43D9-B794-E67AF273573E}"/>
              </a:ext>
            </a:extLst>
          </p:cNvPr>
          <p:cNvSpPr txBox="1"/>
          <p:nvPr/>
        </p:nvSpPr>
        <p:spPr>
          <a:xfrm>
            <a:off x="7221605" y="2173628"/>
            <a:ext cx="6094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0" dirty="0"/>
              <a:t>6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5A87AA1B-7598-4F51-95FF-7609A5892F93}"/>
              </a:ext>
            </a:extLst>
          </p:cNvPr>
          <p:cNvSpPr txBox="1"/>
          <p:nvPr/>
        </p:nvSpPr>
        <p:spPr>
          <a:xfrm>
            <a:off x="7018145" y="5525992"/>
            <a:ext cx="10342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0" dirty="0"/>
              <a:t>14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04111666-E853-4C09-A383-6D906E7FF105}"/>
              </a:ext>
            </a:extLst>
          </p:cNvPr>
          <p:cNvSpPr txBox="1"/>
          <p:nvPr/>
        </p:nvSpPr>
        <p:spPr>
          <a:xfrm>
            <a:off x="5544299" y="2163556"/>
            <a:ext cx="6094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0" dirty="0"/>
              <a:t>5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0F91EE22-B7A0-4E91-9F3B-C2BD9338989D}"/>
              </a:ext>
            </a:extLst>
          </p:cNvPr>
          <p:cNvSpPr txBox="1"/>
          <p:nvPr/>
        </p:nvSpPr>
        <p:spPr>
          <a:xfrm>
            <a:off x="5514648" y="3867142"/>
            <a:ext cx="6094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0" dirty="0"/>
              <a:t>9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2D0EA772-27DE-4CA3-9EBC-A3C554AC4317}"/>
              </a:ext>
            </a:extLst>
          </p:cNvPr>
          <p:cNvSpPr txBox="1"/>
          <p:nvPr/>
        </p:nvSpPr>
        <p:spPr>
          <a:xfrm>
            <a:off x="5302250" y="5570728"/>
            <a:ext cx="10342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0" dirty="0"/>
              <a:t>13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7359EA09-55DD-4630-A9F5-32B8F4E8297A}"/>
              </a:ext>
            </a:extLst>
          </p:cNvPr>
          <p:cNvSpPr txBox="1"/>
          <p:nvPr/>
        </p:nvSpPr>
        <p:spPr>
          <a:xfrm>
            <a:off x="10566816" y="2182359"/>
            <a:ext cx="6094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0" dirty="0"/>
              <a:t>8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B2792E53-6FFA-462C-98FC-6EFF921EEFC8}"/>
              </a:ext>
            </a:extLst>
          </p:cNvPr>
          <p:cNvSpPr txBox="1"/>
          <p:nvPr/>
        </p:nvSpPr>
        <p:spPr>
          <a:xfrm>
            <a:off x="10391359" y="3908314"/>
            <a:ext cx="10342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0" dirty="0"/>
              <a:t>12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9A5BAEC-5DE8-4D24-8D63-D0802F27CC02}"/>
              </a:ext>
            </a:extLst>
          </p:cNvPr>
          <p:cNvSpPr txBox="1"/>
          <p:nvPr/>
        </p:nvSpPr>
        <p:spPr>
          <a:xfrm>
            <a:off x="10349221" y="5531824"/>
            <a:ext cx="10342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6000" dirty="0"/>
              <a:t>16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7B73BF55-4C31-4C3A-906E-70E428E7AD72}"/>
              </a:ext>
            </a:extLst>
          </p:cNvPr>
          <p:cNvSpPr txBox="1"/>
          <p:nvPr/>
        </p:nvSpPr>
        <p:spPr>
          <a:xfrm>
            <a:off x="11732362" y="6208573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4495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871D99-8A4E-499F-8721-D3BA791C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698" y="90488"/>
            <a:ext cx="3537646" cy="1405290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/>
              <a:t>Claves</a:t>
            </a:r>
            <a:br>
              <a:rPr lang="es-CO" dirty="0"/>
            </a:br>
            <a:r>
              <a:rPr lang="es-CO" dirty="0"/>
              <a:t>representación</a:t>
            </a:r>
            <a:br>
              <a:rPr lang="es-CO" dirty="0"/>
            </a:br>
            <a:r>
              <a:rPr lang="es-CO" dirty="0"/>
              <a:t>(2/2)</a:t>
            </a:r>
          </a:p>
        </p:txBody>
      </p:sp>
      <p:sp useBgFill="1">
        <p:nvSpPr>
          <p:cNvPr id="58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alpha val="60000"/>
            </a:schemeClr>
          </a:soli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8F3E008-A1F2-4C80-9C95-73A4472D96B6}"/>
                  </a:ext>
                </a:extLst>
              </p:cNvPr>
              <p:cNvSpPr txBox="1"/>
              <p:nvPr/>
            </p:nvSpPr>
            <p:spPr>
              <a:xfrm>
                <a:off x="175080" y="2290763"/>
                <a:ext cx="425114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CO" sz="2000" dirty="0"/>
                  <a:t>Una letra proposicional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CO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sz="2000" dirty="0"/>
                  <a:t> para cada casilla </a:t>
                </a:r>
                <a14:m>
                  <m:oMath xmlns:m="http://schemas.openxmlformats.org/officeDocument/2006/math">
                    <m:r>
                      <a:rPr lang="es-CO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O" sz="2000" dirty="0"/>
                  <a:t>.</a:t>
                </a:r>
              </a:p>
              <a:p>
                <a:pPr algn="just"/>
                <a:endParaRPr lang="es-CO" sz="2000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O" sz="2000" dirty="0"/>
                  <a:t> es verdadera sii hay una reina ocupando la casilla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CO" sz="2000" dirty="0"/>
                  <a:t>.</a:t>
                </a:r>
              </a:p>
              <a:p>
                <a:pPr algn="just"/>
                <a:endParaRPr lang="es-CO" sz="20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8F3E008-A1F2-4C80-9C95-73A4472D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80" y="2290763"/>
                <a:ext cx="4251146" cy="1938992"/>
              </a:xfrm>
              <a:prstGeom prst="rect">
                <a:avLst/>
              </a:prstGeom>
              <a:blipFill>
                <a:blip r:embed="rId2"/>
                <a:stretch>
                  <a:fillRect l="-1578" t="-1887" r="-143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" descr="Resultado de imagen para tablero ajedrez">
            <a:extLst>
              <a:ext uri="{FF2B5EF4-FFF2-40B4-BE49-F238E27FC236}">
                <a16:creationId xmlns:a16="http://schemas.microsoft.com/office/drawing/2014/main" id="{DF9AC1E9-F91B-4324-AC44-7369BF43B1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849" t="9257" r="50334" b="50332"/>
          <a:stretch/>
        </p:blipFill>
        <p:spPr bwMode="auto">
          <a:xfrm>
            <a:off x="4987831" y="23081"/>
            <a:ext cx="6739483" cy="683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>
            <a:extLst>
              <a:ext uri="{FF2B5EF4-FFF2-40B4-BE49-F238E27FC236}">
                <a16:creationId xmlns:a16="http://schemas.microsoft.com/office/drawing/2014/main" id="{517C92BF-248C-43D9-B794-E67AF273573E}"/>
              </a:ext>
            </a:extLst>
          </p:cNvPr>
          <p:cNvSpPr txBox="1"/>
          <p:nvPr/>
        </p:nvSpPr>
        <p:spPr>
          <a:xfrm>
            <a:off x="7433970" y="2173628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s-CO" sz="6000" dirty="0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1DAC056B-AA31-4D81-9422-B065030D294A}"/>
              </a:ext>
            </a:extLst>
          </p:cNvPr>
          <p:cNvSpPr txBox="1"/>
          <p:nvPr/>
        </p:nvSpPr>
        <p:spPr>
          <a:xfrm>
            <a:off x="11732362" y="6208573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6FEE7BD1-A543-4C4D-8A33-190A10C8D58F}"/>
                  </a:ext>
                </a:extLst>
              </p:cNvPr>
              <p:cNvSpPr/>
              <p:nvPr/>
            </p:nvSpPr>
            <p:spPr>
              <a:xfrm>
                <a:off x="5504421" y="562769"/>
                <a:ext cx="795025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4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4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O" sz="4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sz="4400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6FEE7BD1-A543-4C4D-8A33-190A10C8D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421" y="562769"/>
                <a:ext cx="795025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ángulo 89">
                <a:extLst>
                  <a:ext uri="{FF2B5EF4-FFF2-40B4-BE49-F238E27FC236}">
                    <a16:creationId xmlns:a16="http://schemas.microsoft.com/office/drawing/2014/main" id="{FE0AFB2D-C34F-4198-8304-8B2FDC940B93}"/>
                  </a:ext>
                </a:extLst>
              </p:cNvPr>
              <p:cNvSpPr/>
              <p:nvPr/>
            </p:nvSpPr>
            <p:spPr>
              <a:xfrm>
                <a:off x="5483329" y="2185988"/>
                <a:ext cx="808105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4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4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O" sz="44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O" sz="4400" dirty="0"/>
              </a:p>
            </p:txBody>
          </p:sp>
        </mc:Choice>
        <mc:Fallback xmlns="">
          <p:sp>
            <p:nvSpPr>
              <p:cNvPr id="90" name="Rectángulo 89">
                <a:extLst>
                  <a:ext uri="{FF2B5EF4-FFF2-40B4-BE49-F238E27FC236}">
                    <a16:creationId xmlns:a16="http://schemas.microsoft.com/office/drawing/2014/main" id="{FE0AFB2D-C34F-4198-8304-8B2FDC940B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329" y="2185988"/>
                <a:ext cx="808105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ángulo 90">
                <a:extLst>
                  <a:ext uri="{FF2B5EF4-FFF2-40B4-BE49-F238E27FC236}">
                    <a16:creationId xmlns:a16="http://schemas.microsoft.com/office/drawing/2014/main" id="{E7BA343A-551D-46AB-BE02-5E222E146591}"/>
                  </a:ext>
                </a:extLst>
              </p:cNvPr>
              <p:cNvSpPr/>
              <p:nvPr/>
            </p:nvSpPr>
            <p:spPr>
              <a:xfrm>
                <a:off x="5504421" y="3977602"/>
                <a:ext cx="796885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4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4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O" sz="44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s-CO" sz="4400" dirty="0"/>
              </a:p>
            </p:txBody>
          </p:sp>
        </mc:Choice>
        <mc:Fallback xmlns="">
          <p:sp>
            <p:nvSpPr>
              <p:cNvPr id="91" name="Rectángulo 90">
                <a:extLst>
                  <a:ext uri="{FF2B5EF4-FFF2-40B4-BE49-F238E27FC236}">
                    <a16:creationId xmlns:a16="http://schemas.microsoft.com/office/drawing/2014/main" id="{E7BA343A-551D-46AB-BE02-5E222E1465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421" y="3977602"/>
                <a:ext cx="796885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ángulo 91">
                <a:extLst>
                  <a:ext uri="{FF2B5EF4-FFF2-40B4-BE49-F238E27FC236}">
                    <a16:creationId xmlns:a16="http://schemas.microsoft.com/office/drawing/2014/main" id="{3AE2A4B0-50FA-47C4-A17C-2EA5978396CF}"/>
                  </a:ext>
                </a:extLst>
              </p:cNvPr>
              <p:cNvSpPr/>
              <p:nvPr/>
            </p:nvSpPr>
            <p:spPr>
              <a:xfrm>
                <a:off x="5483328" y="5678792"/>
                <a:ext cx="1033873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4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4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O" sz="4400" b="0" i="1" dirty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s-CO" sz="4400" dirty="0"/>
              </a:p>
            </p:txBody>
          </p:sp>
        </mc:Choice>
        <mc:Fallback xmlns="">
          <p:sp>
            <p:nvSpPr>
              <p:cNvPr id="92" name="Rectángulo 91">
                <a:extLst>
                  <a:ext uri="{FF2B5EF4-FFF2-40B4-BE49-F238E27FC236}">
                    <a16:creationId xmlns:a16="http://schemas.microsoft.com/office/drawing/2014/main" id="{3AE2A4B0-50FA-47C4-A17C-2EA5978396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328" y="5678792"/>
                <a:ext cx="1033873" cy="7694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ángulo 92">
                <a:extLst>
                  <a:ext uri="{FF2B5EF4-FFF2-40B4-BE49-F238E27FC236}">
                    <a16:creationId xmlns:a16="http://schemas.microsoft.com/office/drawing/2014/main" id="{BFDDD211-E14B-4669-A9E2-B69EC8532115}"/>
                  </a:ext>
                </a:extLst>
              </p:cNvPr>
              <p:cNvSpPr/>
              <p:nvPr/>
            </p:nvSpPr>
            <p:spPr>
              <a:xfrm>
                <a:off x="7162548" y="562769"/>
                <a:ext cx="808105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4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4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O" sz="4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sz="4400" dirty="0"/>
              </a:p>
            </p:txBody>
          </p:sp>
        </mc:Choice>
        <mc:Fallback xmlns="">
          <p:sp>
            <p:nvSpPr>
              <p:cNvPr id="93" name="Rectángulo 92">
                <a:extLst>
                  <a:ext uri="{FF2B5EF4-FFF2-40B4-BE49-F238E27FC236}">
                    <a16:creationId xmlns:a16="http://schemas.microsoft.com/office/drawing/2014/main" id="{BFDDD211-E14B-4669-A9E2-B69EC8532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548" y="562769"/>
                <a:ext cx="808105" cy="7694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ángulo 93">
                <a:extLst>
                  <a:ext uri="{FF2B5EF4-FFF2-40B4-BE49-F238E27FC236}">
                    <a16:creationId xmlns:a16="http://schemas.microsoft.com/office/drawing/2014/main" id="{E27187E2-34CA-4B1E-B9BD-2DFA61600B0F}"/>
                  </a:ext>
                </a:extLst>
              </p:cNvPr>
              <p:cNvSpPr/>
              <p:nvPr/>
            </p:nvSpPr>
            <p:spPr>
              <a:xfrm>
                <a:off x="7162548" y="2162385"/>
                <a:ext cx="808105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4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4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O" sz="44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CO" sz="4400" dirty="0"/>
              </a:p>
            </p:txBody>
          </p:sp>
        </mc:Choice>
        <mc:Fallback xmlns="">
          <p:sp>
            <p:nvSpPr>
              <p:cNvPr id="94" name="Rectángulo 93">
                <a:extLst>
                  <a:ext uri="{FF2B5EF4-FFF2-40B4-BE49-F238E27FC236}">
                    <a16:creationId xmlns:a16="http://schemas.microsoft.com/office/drawing/2014/main" id="{E27187E2-34CA-4B1E-B9BD-2DFA61600B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548" y="2162385"/>
                <a:ext cx="808105" cy="7694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ángulo 94">
                <a:extLst>
                  <a:ext uri="{FF2B5EF4-FFF2-40B4-BE49-F238E27FC236}">
                    <a16:creationId xmlns:a16="http://schemas.microsoft.com/office/drawing/2014/main" id="{1E3FC55F-BEF3-4682-9CCF-345DFE00888D}"/>
                  </a:ext>
                </a:extLst>
              </p:cNvPr>
              <p:cNvSpPr/>
              <p:nvPr/>
            </p:nvSpPr>
            <p:spPr>
              <a:xfrm>
                <a:off x="7162549" y="3926174"/>
                <a:ext cx="1033873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4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4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O" sz="44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s-CO" sz="4400" dirty="0"/>
              </a:p>
            </p:txBody>
          </p:sp>
        </mc:Choice>
        <mc:Fallback xmlns="">
          <p:sp>
            <p:nvSpPr>
              <p:cNvPr id="95" name="Rectángulo 94">
                <a:extLst>
                  <a:ext uri="{FF2B5EF4-FFF2-40B4-BE49-F238E27FC236}">
                    <a16:creationId xmlns:a16="http://schemas.microsoft.com/office/drawing/2014/main" id="{1E3FC55F-BEF3-4682-9CCF-345DFE0088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549" y="3926174"/>
                <a:ext cx="1033873" cy="7694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ángulo 95">
                <a:extLst>
                  <a:ext uri="{FF2B5EF4-FFF2-40B4-BE49-F238E27FC236}">
                    <a16:creationId xmlns:a16="http://schemas.microsoft.com/office/drawing/2014/main" id="{2BC8CB16-FE61-4127-A9C3-15F12F8CEFD8}"/>
                  </a:ext>
                </a:extLst>
              </p:cNvPr>
              <p:cNvSpPr/>
              <p:nvPr/>
            </p:nvSpPr>
            <p:spPr>
              <a:xfrm>
                <a:off x="7175323" y="5627688"/>
                <a:ext cx="1033873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4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4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O" sz="4400" b="0" i="1" dirty="0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s-CO" sz="4400" dirty="0"/>
              </a:p>
            </p:txBody>
          </p:sp>
        </mc:Choice>
        <mc:Fallback xmlns="">
          <p:sp>
            <p:nvSpPr>
              <p:cNvPr id="96" name="Rectángulo 95">
                <a:extLst>
                  <a:ext uri="{FF2B5EF4-FFF2-40B4-BE49-F238E27FC236}">
                    <a16:creationId xmlns:a16="http://schemas.microsoft.com/office/drawing/2014/main" id="{2BC8CB16-FE61-4127-A9C3-15F12F8CE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323" y="5627688"/>
                <a:ext cx="1033873" cy="76944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ángulo 96">
                <a:extLst>
                  <a:ext uri="{FF2B5EF4-FFF2-40B4-BE49-F238E27FC236}">
                    <a16:creationId xmlns:a16="http://schemas.microsoft.com/office/drawing/2014/main" id="{E2B54DFB-5F13-47E1-BEB9-8385A43B4033}"/>
                  </a:ext>
                </a:extLst>
              </p:cNvPr>
              <p:cNvSpPr/>
              <p:nvPr/>
            </p:nvSpPr>
            <p:spPr>
              <a:xfrm>
                <a:off x="8825751" y="518567"/>
                <a:ext cx="808105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4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4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O" sz="4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sz="4400" dirty="0"/>
              </a:p>
            </p:txBody>
          </p:sp>
        </mc:Choice>
        <mc:Fallback xmlns="">
          <p:sp>
            <p:nvSpPr>
              <p:cNvPr id="97" name="Rectángulo 96">
                <a:extLst>
                  <a:ext uri="{FF2B5EF4-FFF2-40B4-BE49-F238E27FC236}">
                    <a16:creationId xmlns:a16="http://schemas.microsoft.com/office/drawing/2014/main" id="{E2B54DFB-5F13-47E1-BEB9-8385A43B40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751" y="518567"/>
                <a:ext cx="808105" cy="7694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ángulo 97">
                <a:extLst>
                  <a:ext uri="{FF2B5EF4-FFF2-40B4-BE49-F238E27FC236}">
                    <a16:creationId xmlns:a16="http://schemas.microsoft.com/office/drawing/2014/main" id="{B2AEEBB4-4C75-47C5-AD30-1777E3DF3B58}"/>
                  </a:ext>
                </a:extLst>
              </p:cNvPr>
              <p:cNvSpPr/>
              <p:nvPr/>
            </p:nvSpPr>
            <p:spPr>
              <a:xfrm>
                <a:off x="8825750" y="2185987"/>
                <a:ext cx="808105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4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4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O" sz="44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s-CO" sz="4400" dirty="0"/>
              </a:p>
            </p:txBody>
          </p:sp>
        </mc:Choice>
        <mc:Fallback xmlns="">
          <p:sp>
            <p:nvSpPr>
              <p:cNvPr id="98" name="Rectángulo 97">
                <a:extLst>
                  <a:ext uri="{FF2B5EF4-FFF2-40B4-BE49-F238E27FC236}">
                    <a16:creationId xmlns:a16="http://schemas.microsoft.com/office/drawing/2014/main" id="{B2AEEBB4-4C75-47C5-AD30-1777E3DF3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750" y="2185987"/>
                <a:ext cx="808105" cy="76944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ángulo 98">
                <a:extLst>
                  <a:ext uri="{FF2B5EF4-FFF2-40B4-BE49-F238E27FC236}">
                    <a16:creationId xmlns:a16="http://schemas.microsoft.com/office/drawing/2014/main" id="{C83365A2-6FE4-4395-977D-EFB151BD1B39}"/>
                  </a:ext>
                </a:extLst>
              </p:cNvPr>
              <p:cNvSpPr/>
              <p:nvPr/>
            </p:nvSpPr>
            <p:spPr>
              <a:xfrm>
                <a:off x="8820677" y="3869100"/>
                <a:ext cx="1033873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4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4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O" sz="4400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s-CO" sz="4400" dirty="0"/>
              </a:p>
            </p:txBody>
          </p:sp>
        </mc:Choice>
        <mc:Fallback xmlns="">
          <p:sp>
            <p:nvSpPr>
              <p:cNvPr id="99" name="Rectángulo 98">
                <a:extLst>
                  <a:ext uri="{FF2B5EF4-FFF2-40B4-BE49-F238E27FC236}">
                    <a16:creationId xmlns:a16="http://schemas.microsoft.com/office/drawing/2014/main" id="{C83365A2-6FE4-4395-977D-EFB151BD1B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677" y="3869100"/>
                <a:ext cx="1033873" cy="7694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ángulo 99">
                <a:extLst>
                  <a:ext uri="{FF2B5EF4-FFF2-40B4-BE49-F238E27FC236}">
                    <a16:creationId xmlns:a16="http://schemas.microsoft.com/office/drawing/2014/main" id="{A4153E9B-F5DE-4BD3-8CDA-0EEDEB3511D9}"/>
                  </a:ext>
                </a:extLst>
              </p:cNvPr>
              <p:cNvSpPr/>
              <p:nvPr/>
            </p:nvSpPr>
            <p:spPr>
              <a:xfrm>
                <a:off x="8813692" y="5694315"/>
                <a:ext cx="1033873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4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4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O" sz="4400" b="0" i="1" dirty="0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s-CO" sz="4400" dirty="0"/>
              </a:p>
            </p:txBody>
          </p:sp>
        </mc:Choice>
        <mc:Fallback xmlns="">
          <p:sp>
            <p:nvSpPr>
              <p:cNvPr id="100" name="Rectángulo 99">
                <a:extLst>
                  <a:ext uri="{FF2B5EF4-FFF2-40B4-BE49-F238E27FC236}">
                    <a16:creationId xmlns:a16="http://schemas.microsoft.com/office/drawing/2014/main" id="{A4153E9B-F5DE-4BD3-8CDA-0EEDEB351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692" y="5694315"/>
                <a:ext cx="1033873" cy="76944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ángulo 100">
                <a:extLst>
                  <a:ext uri="{FF2B5EF4-FFF2-40B4-BE49-F238E27FC236}">
                    <a16:creationId xmlns:a16="http://schemas.microsoft.com/office/drawing/2014/main" id="{6AC36BD5-8EE8-4CB0-A12E-40FD7F6E0681}"/>
                  </a:ext>
                </a:extLst>
              </p:cNvPr>
              <p:cNvSpPr/>
              <p:nvPr/>
            </p:nvSpPr>
            <p:spPr>
              <a:xfrm>
                <a:off x="10563500" y="562768"/>
                <a:ext cx="78399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4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4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O" sz="4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O" sz="4400" dirty="0"/>
              </a:p>
            </p:txBody>
          </p:sp>
        </mc:Choice>
        <mc:Fallback xmlns="">
          <p:sp>
            <p:nvSpPr>
              <p:cNvPr id="101" name="Rectángulo 100">
                <a:extLst>
                  <a:ext uri="{FF2B5EF4-FFF2-40B4-BE49-F238E27FC236}">
                    <a16:creationId xmlns:a16="http://schemas.microsoft.com/office/drawing/2014/main" id="{6AC36BD5-8EE8-4CB0-A12E-40FD7F6E0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3500" y="562768"/>
                <a:ext cx="783996" cy="76944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ángulo 101">
                <a:extLst>
                  <a:ext uri="{FF2B5EF4-FFF2-40B4-BE49-F238E27FC236}">
                    <a16:creationId xmlns:a16="http://schemas.microsoft.com/office/drawing/2014/main" id="{44CE982D-23ED-4F84-B55E-38F0F726D89B}"/>
                  </a:ext>
                </a:extLst>
              </p:cNvPr>
              <p:cNvSpPr/>
              <p:nvPr/>
            </p:nvSpPr>
            <p:spPr>
              <a:xfrm>
                <a:off x="10559992" y="2185987"/>
                <a:ext cx="808105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4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4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O" sz="4400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s-CO" sz="4400" dirty="0"/>
              </a:p>
            </p:txBody>
          </p:sp>
        </mc:Choice>
        <mc:Fallback xmlns="">
          <p:sp>
            <p:nvSpPr>
              <p:cNvPr id="102" name="Rectángulo 101">
                <a:extLst>
                  <a:ext uri="{FF2B5EF4-FFF2-40B4-BE49-F238E27FC236}">
                    <a16:creationId xmlns:a16="http://schemas.microsoft.com/office/drawing/2014/main" id="{44CE982D-23ED-4F84-B55E-38F0F726D8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9992" y="2185987"/>
                <a:ext cx="808105" cy="76944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ángulo 102">
                <a:extLst>
                  <a:ext uri="{FF2B5EF4-FFF2-40B4-BE49-F238E27FC236}">
                    <a16:creationId xmlns:a16="http://schemas.microsoft.com/office/drawing/2014/main" id="{AD4AE491-B11A-4A20-8A39-02B1B0638DD0}"/>
                  </a:ext>
                </a:extLst>
              </p:cNvPr>
              <p:cNvSpPr/>
              <p:nvPr/>
            </p:nvSpPr>
            <p:spPr>
              <a:xfrm>
                <a:off x="10555317" y="3902572"/>
                <a:ext cx="1033873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4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4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O" sz="44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s-CO" sz="4400" dirty="0"/>
              </a:p>
            </p:txBody>
          </p:sp>
        </mc:Choice>
        <mc:Fallback xmlns="">
          <p:sp>
            <p:nvSpPr>
              <p:cNvPr id="103" name="Rectángulo 102">
                <a:extLst>
                  <a:ext uri="{FF2B5EF4-FFF2-40B4-BE49-F238E27FC236}">
                    <a16:creationId xmlns:a16="http://schemas.microsoft.com/office/drawing/2014/main" id="{AD4AE491-B11A-4A20-8A39-02B1B0638D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5317" y="3902572"/>
                <a:ext cx="1033873" cy="76944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ángulo 103">
                <a:extLst>
                  <a:ext uri="{FF2B5EF4-FFF2-40B4-BE49-F238E27FC236}">
                    <a16:creationId xmlns:a16="http://schemas.microsoft.com/office/drawing/2014/main" id="{9B779D93-634B-4194-A040-7F91C7D00D82}"/>
                  </a:ext>
                </a:extLst>
              </p:cNvPr>
              <p:cNvSpPr/>
              <p:nvPr/>
            </p:nvSpPr>
            <p:spPr>
              <a:xfrm>
                <a:off x="10555316" y="5678792"/>
                <a:ext cx="1033873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4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44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O" sz="44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es-CO" sz="4400" dirty="0"/>
              </a:p>
            </p:txBody>
          </p:sp>
        </mc:Choice>
        <mc:Fallback xmlns="">
          <p:sp>
            <p:nvSpPr>
              <p:cNvPr id="104" name="Rectángulo 103">
                <a:extLst>
                  <a:ext uri="{FF2B5EF4-FFF2-40B4-BE49-F238E27FC236}">
                    <a16:creationId xmlns:a16="http://schemas.microsoft.com/office/drawing/2014/main" id="{9B779D93-634B-4194-A040-7F91C7D00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5316" y="5678792"/>
                <a:ext cx="1033873" cy="76944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14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871D99-8A4E-499F-8721-D3BA791C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698" y="90488"/>
            <a:ext cx="3537646" cy="1405290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Ejemplo</a:t>
            </a:r>
          </a:p>
        </p:txBody>
      </p:sp>
      <p:sp useBgFill="1">
        <p:nvSpPr>
          <p:cNvPr id="58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alpha val="60000"/>
            </a:schemeClr>
          </a:soli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8F3E008-A1F2-4C80-9C95-73A4472D96B6}"/>
                  </a:ext>
                </a:extLst>
              </p:cNvPr>
              <p:cNvSpPr txBox="1"/>
              <p:nvPr/>
            </p:nvSpPr>
            <p:spPr>
              <a:xfrm>
                <a:off x="218173" y="1572954"/>
                <a:ext cx="4251146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CO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CO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O" sz="2000" dirty="0"/>
                  <a:t>: Hay una reina en 1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CO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CO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O" sz="2000" dirty="0"/>
                  <a:t>: No hay una reina en 2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CO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CO" sz="2000" dirty="0"/>
                  <a:t>: No hay una reina en 3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CO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s-CO" sz="2000" dirty="0"/>
                  <a:t>: No hay una reina en 4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CO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s-CO" sz="2000" dirty="0"/>
                  <a:t>: No hay una reina en 5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CO" sz="20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s-CO" sz="2000" dirty="0"/>
                  <a:t>: No hay una reina en 6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CO" sz="20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s-CO" sz="2000" dirty="0"/>
                  <a:t>: No hay una reina en 7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CO" sz="20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s-CO" sz="2000" dirty="0"/>
                  <a:t>: No hay una reina en 8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s-CO" sz="2000" dirty="0"/>
              </a:p>
              <a:p>
                <a:pPr algn="just"/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CO" sz="2000" b="0" i="1" dirty="0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s-CO" sz="2000" dirty="0"/>
                  <a:t>: No hay una reina en 15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CO" sz="20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s-CO" sz="2000" dirty="0"/>
                  <a:t>: No hay una reina en 16</a:t>
                </a:r>
              </a:p>
              <a:p>
                <a:pPr algn="just"/>
                <a:endParaRPr lang="es-CO" sz="2000" dirty="0"/>
              </a:p>
              <a:p>
                <a:pPr algn="just"/>
                <a:endParaRPr lang="es-CO" sz="2000" dirty="0"/>
              </a:p>
              <a:p>
                <a:pPr algn="just"/>
                <a:r>
                  <a:rPr lang="es-CO" sz="2000" dirty="0"/>
                  <a:t> </a:t>
                </a:r>
              </a:p>
              <a:p>
                <a:pPr algn="just"/>
                <a:endParaRPr lang="es-CO" sz="20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8F3E008-A1F2-4C80-9C95-73A4472D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73" y="1572954"/>
                <a:ext cx="4251146" cy="4708981"/>
              </a:xfrm>
              <a:prstGeom prst="rect">
                <a:avLst/>
              </a:prstGeom>
              <a:blipFill>
                <a:blip r:embed="rId2"/>
                <a:stretch>
                  <a:fillRect t="-64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" descr="Resultado de imagen para tablero ajedrez">
            <a:extLst>
              <a:ext uri="{FF2B5EF4-FFF2-40B4-BE49-F238E27FC236}">
                <a16:creationId xmlns:a16="http://schemas.microsoft.com/office/drawing/2014/main" id="{DF9AC1E9-F91B-4324-AC44-7369BF43B1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849" t="9257" r="50334" b="50332"/>
          <a:stretch/>
        </p:blipFill>
        <p:spPr bwMode="auto">
          <a:xfrm>
            <a:off x="4987831" y="23081"/>
            <a:ext cx="6739483" cy="683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>
            <a:extLst>
              <a:ext uri="{FF2B5EF4-FFF2-40B4-BE49-F238E27FC236}">
                <a16:creationId xmlns:a16="http://schemas.microsoft.com/office/drawing/2014/main" id="{517C92BF-248C-43D9-B794-E67AF273573E}"/>
              </a:ext>
            </a:extLst>
          </p:cNvPr>
          <p:cNvSpPr txBox="1"/>
          <p:nvPr/>
        </p:nvSpPr>
        <p:spPr>
          <a:xfrm>
            <a:off x="7433970" y="2173628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s-CO" sz="6000" dirty="0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1DAC056B-AA31-4D81-9422-B065030D294A}"/>
              </a:ext>
            </a:extLst>
          </p:cNvPr>
          <p:cNvSpPr txBox="1"/>
          <p:nvPr/>
        </p:nvSpPr>
        <p:spPr>
          <a:xfrm>
            <a:off x="11732362" y="6208573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/>
              <a:t>6</a:t>
            </a:r>
          </a:p>
        </p:txBody>
      </p:sp>
      <p:pic>
        <p:nvPicPr>
          <p:cNvPr id="53" name="Picture 2" descr="Resultado de imagen para reina png ajedrez">
            <a:extLst>
              <a:ext uri="{FF2B5EF4-FFF2-40B4-BE49-F238E27FC236}">
                <a16:creationId xmlns:a16="http://schemas.microsoft.com/office/drawing/2014/main" id="{F7A253FE-7976-46A8-8C86-F2425968E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914" y="416244"/>
            <a:ext cx="1238318" cy="115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5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871D99-8A4E-499F-8721-D3BA791C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719" y="2700954"/>
            <a:ext cx="3537646" cy="1405290"/>
          </a:xfrm>
        </p:spPr>
        <p:txBody>
          <a:bodyPr>
            <a:normAutofit/>
          </a:bodyPr>
          <a:lstStyle/>
          <a:p>
            <a:pPr algn="ctr"/>
            <a:r>
              <a:rPr lang="es-CO" dirty="0"/>
              <a:t>Tipos de reglas</a:t>
            </a:r>
          </a:p>
        </p:txBody>
      </p:sp>
      <p:sp useBgFill="1">
        <p:nvSpPr>
          <p:cNvPr id="58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alpha val="60000"/>
            </a:schemeClr>
          </a:soli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1" name="CuadroTexto 50">
            <a:extLst>
              <a:ext uri="{FF2B5EF4-FFF2-40B4-BE49-F238E27FC236}">
                <a16:creationId xmlns:a16="http://schemas.microsoft.com/office/drawing/2014/main" id="{517C92BF-248C-43D9-B794-E67AF273573E}"/>
              </a:ext>
            </a:extLst>
          </p:cNvPr>
          <p:cNvSpPr txBox="1"/>
          <p:nvPr/>
        </p:nvSpPr>
        <p:spPr>
          <a:xfrm>
            <a:off x="7433970" y="2173628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s-CO" sz="6000" dirty="0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1DAC056B-AA31-4D81-9422-B065030D294A}"/>
              </a:ext>
            </a:extLst>
          </p:cNvPr>
          <p:cNvSpPr txBox="1"/>
          <p:nvPr/>
        </p:nvSpPr>
        <p:spPr>
          <a:xfrm>
            <a:off x="11732362" y="6208573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/>
              <a:t>7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3E552EC-32DF-4746-80F2-82066771AFD6}"/>
              </a:ext>
            </a:extLst>
          </p:cNvPr>
          <p:cNvSpPr txBox="1"/>
          <p:nvPr/>
        </p:nvSpPr>
        <p:spPr>
          <a:xfrm>
            <a:off x="5262628" y="2789182"/>
            <a:ext cx="6385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000" b="1" dirty="0"/>
              <a:t>Regla 1 : </a:t>
            </a:r>
            <a:r>
              <a:rPr lang="es-CO" sz="2000" dirty="0"/>
              <a:t>Debe haber exactamente 4 reinas en el tablero.</a:t>
            </a:r>
          </a:p>
          <a:p>
            <a:pPr algn="just"/>
            <a:r>
              <a:rPr lang="es-CO" sz="2000" b="1" dirty="0"/>
              <a:t>Regla 2 : </a:t>
            </a:r>
            <a:r>
              <a:rPr lang="es-CO" sz="2000" dirty="0"/>
              <a:t>Ninguna reina debe poder atacar a otra.</a:t>
            </a:r>
          </a:p>
        </p:txBody>
      </p:sp>
    </p:spTree>
    <p:extLst>
      <p:ext uri="{BB962C8B-B14F-4D97-AF65-F5344CB8AC3E}">
        <p14:creationId xmlns:p14="http://schemas.microsoft.com/office/powerpoint/2010/main" val="324102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871D99-8A4E-499F-8721-D3BA791C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88" y="110773"/>
            <a:ext cx="3537646" cy="1405290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 smtClean="0"/>
              <a:t>Regla1</a:t>
            </a:r>
            <a:br>
              <a:rPr lang="es-CO" dirty="0" smtClean="0"/>
            </a:br>
            <a:r>
              <a:rPr lang="es-CO" dirty="0" smtClean="0"/>
              <a:t>(No se </a:t>
            </a:r>
            <a:r>
              <a:rPr lang="es-CO" dirty="0" smtClean="0"/>
              <a:t>asegura </a:t>
            </a:r>
            <a:r>
              <a:rPr lang="es-CO" dirty="0" smtClean="0"/>
              <a:t>regla2)</a:t>
            </a:r>
            <a:endParaRPr lang="es-CO" dirty="0"/>
          </a:p>
        </p:txBody>
      </p:sp>
      <p:sp useBgFill="1">
        <p:nvSpPr>
          <p:cNvPr id="58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alpha val="60000"/>
            </a:schemeClr>
          </a:soli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89" name="CuadroTexto 88">
            <a:extLst>
              <a:ext uri="{FF2B5EF4-FFF2-40B4-BE49-F238E27FC236}">
                <a16:creationId xmlns:a16="http://schemas.microsoft.com/office/drawing/2014/main" id="{1DAC056B-AA31-4D81-9422-B065030D294A}"/>
              </a:ext>
            </a:extLst>
          </p:cNvPr>
          <p:cNvSpPr txBox="1"/>
          <p:nvPr/>
        </p:nvSpPr>
        <p:spPr>
          <a:xfrm>
            <a:off x="11732362" y="6208573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/>
              <a:t>8</a:t>
            </a:r>
            <a:endParaRPr lang="es-CO" sz="2800" dirty="0"/>
          </a:p>
        </p:txBody>
      </p:sp>
      <p:pic>
        <p:nvPicPr>
          <p:cNvPr id="36" name="Picture 4" descr="Resultado de imagen para tablero ajedrez">
            <a:extLst>
              <a:ext uri="{FF2B5EF4-FFF2-40B4-BE49-F238E27FC236}">
                <a16:creationId xmlns:a16="http://schemas.microsoft.com/office/drawing/2014/main" id="{DF9AC1E9-F91B-4324-AC44-7369BF43B1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849" t="9257" r="50334" b="50332"/>
          <a:stretch/>
        </p:blipFill>
        <p:spPr bwMode="auto">
          <a:xfrm>
            <a:off x="4987831" y="23081"/>
            <a:ext cx="6739483" cy="683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Resultado de imagen para reina png ajedrez">
            <a:extLst>
              <a:ext uri="{FF2B5EF4-FFF2-40B4-BE49-F238E27FC236}">
                <a16:creationId xmlns:a16="http://schemas.microsoft.com/office/drawing/2014/main" id="{F7A253FE-7976-46A8-8C86-F2425968E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914" y="416244"/>
            <a:ext cx="1238318" cy="115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Resultado de imagen para reina png ajedrez">
            <a:extLst>
              <a:ext uri="{FF2B5EF4-FFF2-40B4-BE49-F238E27FC236}">
                <a16:creationId xmlns:a16="http://schemas.microsoft.com/office/drawing/2014/main" id="{F7A253FE-7976-46A8-8C86-F2425968E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731" y="416244"/>
            <a:ext cx="1238318" cy="115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Resultado de imagen para reina png ajedrez">
            <a:extLst>
              <a:ext uri="{FF2B5EF4-FFF2-40B4-BE49-F238E27FC236}">
                <a16:creationId xmlns:a16="http://schemas.microsoft.com/office/drawing/2014/main" id="{0187FF8F-165C-4507-AC76-65BC7C337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216" y="416244"/>
            <a:ext cx="1238318" cy="115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Resultado de imagen para reina png ajedrez">
            <a:extLst>
              <a:ext uri="{FF2B5EF4-FFF2-40B4-BE49-F238E27FC236}">
                <a16:creationId xmlns:a16="http://schemas.microsoft.com/office/drawing/2014/main" id="{0187FF8F-165C-4507-AC76-65BC7C337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213" y="416244"/>
            <a:ext cx="1238318" cy="115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E3E552EC-32DF-4746-80F2-82066771AFD6}"/>
                  </a:ext>
                </a:extLst>
              </p:cNvPr>
              <p:cNvSpPr txBox="1"/>
              <p:nvPr/>
            </p:nvSpPr>
            <p:spPr>
              <a:xfrm>
                <a:off x="219075" y="2494131"/>
                <a:ext cx="3988496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CO" sz="2000" b="1" dirty="0" smtClean="0"/>
                  <a:t>(</a:t>
                </a:r>
              </a:p>
              <a:p>
                <a:pPr algn="just"/>
                <a:r>
                  <a:rPr lang="es-CO" sz="20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^ 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^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CO" sz="2000" b="1" dirty="0" smtClean="0"/>
                  <a:t> ^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2000" b="1" dirty="0" smtClean="0"/>
                  <a:t>^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s-CO" sz="2000" b="1" dirty="0" smtClean="0"/>
                  <a:t> </a:t>
                </a:r>
                <a:r>
                  <a:rPr lang="es-CO" sz="2000" b="1" dirty="0"/>
                  <a:t>^</a:t>
                </a:r>
                <a:r>
                  <a:rPr lang="es-CO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s-CO" sz="2000" b="1" dirty="0" smtClean="0"/>
                  <a:t> </a:t>
                </a:r>
                <a:r>
                  <a:rPr lang="es-CO" sz="2000" b="1" dirty="0"/>
                  <a:t>^</a:t>
                </a:r>
                <a:r>
                  <a:rPr lang="es-CO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s-CO" sz="2000" b="1" dirty="0" smtClean="0"/>
                  <a:t> </a:t>
                </a:r>
                <a:r>
                  <a:rPr lang="es-CO" sz="2000" b="1" dirty="0"/>
                  <a:t>^</a:t>
                </a:r>
                <a:r>
                  <a:rPr lang="es-CO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s-CO" sz="2000" b="1" dirty="0" smtClean="0"/>
                  <a:t> </a:t>
                </a:r>
                <a:r>
                  <a:rPr lang="es-CO" sz="2000" b="1" dirty="0"/>
                  <a:t>^</a:t>
                </a:r>
                <a:r>
                  <a:rPr lang="es-CO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s-CO" sz="2000" b="1" dirty="0" smtClean="0"/>
                  <a:t> </a:t>
                </a:r>
                <a:r>
                  <a:rPr lang="es-CO" sz="2000" b="1" dirty="0"/>
                  <a:t>^</a:t>
                </a:r>
                <a:r>
                  <a:rPr lang="es-CO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s-CO" sz="2000" b="1" dirty="0" smtClean="0"/>
                  <a:t> </a:t>
                </a:r>
                <a:r>
                  <a:rPr lang="es-CO" sz="2000" b="1" dirty="0"/>
                  <a:t>^</a:t>
                </a:r>
                <a:r>
                  <a:rPr lang="es-CO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s-CO" sz="2000" b="1" dirty="0" smtClean="0"/>
                  <a:t> </a:t>
                </a:r>
                <a:r>
                  <a:rPr lang="es-CO" sz="2000" b="1" dirty="0"/>
                  <a:t>^</a:t>
                </a:r>
                <a:r>
                  <a:rPr lang="es-CO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s-CO" sz="2000" b="1" dirty="0" smtClean="0"/>
                  <a:t> </a:t>
                </a:r>
                <a:r>
                  <a:rPr lang="es-CO" sz="2000" b="1" dirty="0"/>
                  <a:t>^</a:t>
                </a:r>
                <a:r>
                  <a:rPr lang="es-CO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s-CO" sz="2000" b="1" dirty="0" smtClean="0"/>
                  <a:t> </a:t>
                </a:r>
                <a:r>
                  <a:rPr lang="es-CO" sz="2000" b="1" dirty="0"/>
                  <a:t>^</a:t>
                </a:r>
                <a:r>
                  <a:rPr lang="es-CO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es-CO" sz="2000" b="1" dirty="0" smtClean="0"/>
                  <a:t> </a:t>
                </a:r>
                <a:r>
                  <a:rPr lang="es-CO" sz="2000" b="1" dirty="0"/>
                  <a:t>^</a:t>
                </a:r>
                <a:r>
                  <a:rPr lang="es-CO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s-CO" sz="2000" b="1" dirty="0" smtClean="0"/>
                  <a:t> </a:t>
                </a:r>
                <a:r>
                  <a:rPr lang="es-CO" sz="2000" b="1" dirty="0"/>
                  <a:t>^</a:t>
                </a:r>
                <a:r>
                  <a:rPr lang="es-CO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s-CO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s-CO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s-CO" sz="2000" b="1" dirty="0" smtClean="0"/>
              </a:p>
              <a:p>
                <a:pPr algn="just"/>
                <a:r>
                  <a:rPr lang="es-CO" sz="2000" b="1" dirty="0" smtClean="0"/>
                  <a:t>) || …</a:t>
                </a:r>
                <a:endParaRPr lang="es-CO" sz="2000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E3E552EC-32DF-4746-80F2-82066771A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5" y="2494131"/>
                <a:ext cx="3988496" cy="1631216"/>
              </a:xfrm>
              <a:prstGeom prst="rect">
                <a:avLst/>
              </a:prstGeom>
              <a:blipFill>
                <a:blip r:embed="rId5"/>
                <a:stretch>
                  <a:fillRect l="-1682" t="-1866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{\displaystyle \lor 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E3E552EC-32DF-4746-80F2-82066771AFD6}"/>
              </a:ext>
            </a:extLst>
          </p:cNvPr>
          <p:cNvSpPr txBox="1"/>
          <p:nvPr/>
        </p:nvSpPr>
        <p:spPr>
          <a:xfrm>
            <a:off x="218790" y="4619764"/>
            <a:ext cx="39649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000" b="1" dirty="0" smtClean="0"/>
              <a:t>Note que regla1 se esta cumpliendo pero las reinas se atacan por lo tanto es una posible solución a regla1 pero no a (regla1^ regla2)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41021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871D99-8A4E-499F-8721-D3BA791C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719" y="2700954"/>
            <a:ext cx="3537646" cy="1405290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/>
              <a:t>Regla1</a:t>
            </a:r>
            <a:br>
              <a:rPr lang="es-CO" dirty="0"/>
            </a:br>
            <a:r>
              <a:rPr lang="es-CO" dirty="0"/>
              <a:t>(No se </a:t>
            </a:r>
            <a:r>
              <a:rPr lang="es-CO" dirty="0" smtClean="0"/>
              <a:t>asegura </a:t>
            </a:r>
            <a:r>
              <a:rPr lang="es-CO" dirty="0"/>
              <a:t>regla2)</a:t>
            </a:r>
          </a:p>
        </p:txBody>
      </p:sp>
      <p:sp useBgFill="1">
        <p:nvSpPr>
          <p:cNvPr id="58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alpha val="60000"/>
            </a:schemeClr>
          </a:solidFill>
        </p:grpSpPr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1" name="CuadroTexto 50">
            <a:extLst>
              <a:ext uri="{FF2B5EF4-FFF2-40B4-BE49-F238E27FC236}">
                <a16:creationId xmlns:a16="http://schemas.microsoft.com/office/drawing/2014/main" id="{517C92BF-248C-43D9-B794-E67AF273573E}"/>
              </a:ext>
            </a:extLst>
          </p:cNvPr>
          <p:cNvSpPr txBox="1"/>
          <p:nvPr/>
        </p:nvSpPr>
        <p:spPr>
          <a:xfrm>
            <a:off x="7433970" y="2173628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s-CO" sz="6000" dirty="0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1DAC056B-AA31-4D81-9422-B065030D294A}"/>
              </a:ext>
            </a:extLst>
          </p:cNvPr>
          <p:cNvSpPr txBox="1"/>
          <p:nvPr/>
        </p:nvSpPr>
        <p:spPr>
          <a:xfrm>
            <a:off x="11780356" y="6221413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/>
              <a:t>9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3E552EC-32DF-4746-80F2-82066771AFD6}"/>
              </a:ext>
            </a:extLst>
          </p:cNvPr>
          <p:cNvSpPr txBox="1"/>
          <p:nvPr/>
        </p:nvSpPr>
        <p:spPr>
          <a:xfrm>
            <a:off x="5270941" y="2789181"/>
            <a:ext cx="6385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000" b="1" dirty="0" smtClean="0"/>
              <a:t>Faltan (16x15x14x13)-1 clausulas mas, una por cada configuración posible de 4 reinas en un tablero 4x4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66673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375</Words>
  <Application>Microsoft Office PowerPoint</Application>
  <PresentationFormat>Panorámica</PresentationFormat>
  <Paragraphs>148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Trebuchet MS</vt:lpstr>
      <vt:lpstr>Tw Cen MT</vt:lpstr>
      <vt:lpstr>Wingdings</vt:lpstr>
      <vt:lpstr>Circuito</vt:lpstr>
      <vt:lpstr>Problema de las reinas</vt:lpstr>
      <vt:lpstr>problema</vt:lpstr>
      <vt:lpstr>ejemplo</vt:lpstr>
      <vt:lpstr>Claves representación (1/2)</vt:lpstr>
      <vt:lpstr>Claves representación (2/2)</vt:lpstr>
      <vt:lpstr>Ejemplo</vt:lpstr>
      <vt:lpstr>Tipos de reglas</vt:lpstr>
      <vt:lpstr>Regla1 (No se asegura regla2)</vt:lpstr>
      <vt:lpstr>Regla1 (No se asegura regla2)</vt:lpstr>
      <vt:lpstr>Regla2 ejemplo (se asegura regla1)</vt:lpstr>
      <vt:lpstr>Regla2 ejemplo (se asegura regla1)</vt:lpstr>
      <vt:lpstr>Regla2 ejemplo (se asegura regla1)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de las reinas</dc:title>
  <dc:creator>Miguel Gutierrez Vidal</dc:creator>
  <cp:lastModifiedBy>David Felipe Martinez Castiblanco</cp:lastModifiedBy>
  <cp:revision>35</cp:revision>
  <dcterms:created xsi:type="dcterms:W3CDTF">2018-09-09T18:52:34Z</dcterms:created>
  <dcterms:modified xsi:type="dcterms:W3CDTF">2018-09-12T04:20:18Z</dcterms:modified>
</cp:coreProperties>
</file>