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63" r:id="rId6"/>
    <p:sldId id="260" r:id="rId7"/>
    <p:sldId id="259" r:id="rId8"/>
    <p:sldId id="261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1B6BF-DAA1-4FC0-8EE3-A19904E26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D9F3BF-D98C-4EDD-95EC-BCE31ADA3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2AA16B-4D41-45A4-AEBD-015C023A9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61FD-7B27-4904-8E55-4DC7F0C5A460}" type="datetimeFigureOut">
              <a:rPr lang="es-CO" smtClean="0"/>
              <a:t>20/10/2020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1E1A9E-4415-4A4D-BE96-3FF2B7E30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901176-5887-44CD-92FE-1137EC51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F98E-63B8-45FD-AAA2-27D69756AE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544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DEEF8-F8FD-4474-A94A-1844F66E8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9796D5-987B-48FA-8BCC-CEEFA94EE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75C60A-B652-449A-A78E-F6263218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61FD-7B27-4904-8E55-4DC7F0C5A460}" type="datetimeFigureOut">
              <a:rPr lang="es-CO" smtClean="0"/>
              <a:t>20/10/2020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D26D18-ECD8-40FC-9C21-2C5B2251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F75A57-B898-4C02-A8F9-DEB9723C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F98E-63B8-45FD-AAA2-27D69756AE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651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AADD2E-2166-4683-99F1-22B50DB02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BE277E-F029-42F4-BD35-DBF9BA9C2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9F038B-144E-44FD-B8B8-05F1F8E9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61FD-7B27-4904-8E55-4DC7F0C5A460}" type="datetimeFigureOut">
              <a:rPr lang="es-CO" smtClean="0"/>
              <a:t>20/10/2020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CD0CE7-CD1C-43C0-B81F-BCFD3F97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E0FFAB-161C-4881-A177-20C69451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F98E-63B8-45FD-AAA2-27D69756AE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373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6065F-9BE4-4132-8888-AE5687A9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F0032B-8675-47B3-B5A0-62508527D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9DF331-5DD4-49F7-8D57-6157F2D9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61FD-7B27-4904-8E55-4DC7F0C5A460}" type="datetimeFigureOut">
              <a:rPr lang="es-CO" smtClean="0"/>
              <a:t>20/10/2020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1F804D-F43B-4A30-8C3E-06CEEB539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A91A32-2842-46E3-BF2C-278B5380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F98E-63B8-45FD-AAA2-27D69756AE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749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28C4B-1E86-4E44-89D7-2EB2220D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0F24EE-8143-4B69-9849-F4952CB96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D70B3C-B32B-4BF7-8998-356917AF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61FD-7B27-4904-8E55-4DC7F0C5A460}" type="datetimeFigureOut">
              <a:rPr lang="es-CO" smtClean="0"/>
              <a:t>20/10/2020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69A11F-EA0B-4708-9455-7F8B21B2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966BB8-0368-4F2F-8096-5B51954B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F98E-63B8-45FD-AAA2-27D69756AE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85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9D7D4-5A79-4F01-B09C-7DD99802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7F654A-B66D-4DAB-A4B7-FAACD976B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44B7B6-8515-4F3F-AD62-C25785709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100B90-55E2-46EE-8B5F-8E0C2DEF8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61FD-7B27-4904-8E55-4DC7F0C5A460}" type="datetimeFigureOut">
              <a:rPr lang="es-CO" smtClean="0"/>
              <a:t>20/10/2020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C1305B-CBA2-4249-ABE5-EBA28899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A303F2-290B-40DA-A0B1-80D171F6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F98E-63B8-45FD-AAA2-27D69756AE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592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E7242-1C22-40B1-B0AD-FD9B12FF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5A2A13-6C29-4A25-BC28-3E0D78F4D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C8D6F7-E8AE-44B1-8AD0-7C962850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C1839D0-826D-4F1F-B32F-B8E794AF8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367A8AD-C4B3-44CF-A9F0-E63335CF1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B31A29C-0E1D-42C9-B569-9E1E29784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61FD-7B27-4904-8E55-4DC7F0C5A460}" type="datetimeFigureOut">
              <a:rPr lang="es-CO" smtClean="0"/>
              <a:t>20/10/2020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17DFA6-DEF4-4418-B4C0-6E48F9F57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6385EA0-219F-4E7B-811E-D7F31ACA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F98E-63B8-45FD-AAA2-27D69756AE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848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567D0-96D7-4718-ABFA-39953C2D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505C34B-1CBF-4980-AF33-4F77E6F8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61FD-7B27-4904-8E55-4DC7F0C5A460}" type="datetimeFigureOut">
              <a:rPr lang="es-CO" smtClean="0"/>
              <a:t>20/10/2020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D9C0BA8-3A3A-4E7B-940B-59DE5E63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96D254-A487-45DC-9E06-2F350511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F98E-63B8-45FD-AAA2-27D69756AE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332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0694BF-FB62-4432-8920-03EB42D3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61FD-7B27-4904-8E55-4DC7F0C5A460}" type="datetimeFigureOut">
              <a:rPr lang="es-CO" smtClean="0"/>
              <a:t>20/10/2020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E126F3E-94D3-465F-A860-3F27FF89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95F508-E545-43E7-9CC7-7BB2196C0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F98E-63B8-45FD-AAA2-27D69756AE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754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ACD2C-8924-4E8E-8FD2-0BE7695C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46E1E1-0951-4A8B-A2BF-6836D0E72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DE291D-0CBA-4265-8817-DE5D1CD9C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C78B66-73C3-46E8-8BA4-1F92EF98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61FD-7B27-4904-8E55-4DC7F0C5A460}" type="datetimeFigureOut">
              <a:rPr lang="es-CO" smtClean="0"/>
              <a:t>20/10/2020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0107AD-7DFF-4CCD-89B1-D528A6ED9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2AB6FB-42A5-4370-8028-D937F11D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F98E-63B8-45FD-AAA2-27D69756AE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974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28F13-2CEF-4221-92EB-F323E5ED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BAAA712-B998-4507-A4A7-04797AB62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BAE310-1096-4090-8390-CC5EF9D79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86E87E-596D-4E01-BB47-9B72C946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61FD-7B27-4904-8E55-4DC7F0C5A460}" type="datetimeFigureOut">
              <a:rPr lang="es-CO" smtClean="0"/>
              <a:t>20/10/2020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B5E900-3A0E-43C0-861A-5549B326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E596C3-8B2A-4A5E-9D68-433D24DE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F98E-63B8-45FD-AAA2-27D69756AE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819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AADDD2-3E15-409B-9EFC-E0E9680A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28A204-F6E4-4450-BFAB-EF2033850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CC5A91-4087-4C70-AB9C-CAB69A410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F61FD-7B27-4904-8E55-4DC7F0C5A460}" type="datetimeFigureOut">
              <a:rPr lang="es-CO" smtClean="0"/>
              <a:t>20/10/2020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BF4F18-6ADD-40DE-B21C-F1CF8076A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63AF4F-57BA-4244-95BC-BC7E82A0F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8F98E-63B8-45FD-AAA2-27D69756AE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3362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n 34" descr="Imagen que contiene teclado&#10;&#10;Descripción generada automáticamente">
            <a:extLst>
              <a:ext uri="{FF2B5EF4-FFF2-40B4-BE49-F238E27FC236}">
                <a16:creationId xmlns:a16="http://schemas.microsoft.com/office/drawing/2014/main" id="{AF8361EA-D0F0-479D-A272-D4D64BFD5B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0" b="5961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3521F20-9940-406A-B00E-17C08A285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s-ES" dirty="0"/>
              <a:t>Problema Buscaminas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3503BD-70A5-4AFE-AC7D-60332890A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s-ES" sz="2000" dirty="0"/>
              <a:t>Miguel Gutierrez</a:t>
            </a:r>
          </a:p>
          <a:p>
            <a:pPr algn="l"/>
            <a:r>
              <a:rPr lang="es-ES" sz="2000" dirty="0"/>
              <a:t>Juanes Murcia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645728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61FEBE5-CE06-42BD-AC64-CF965D5531C2}"/>
              </a:ext>
            </a:extLst>
          </p:cNvPr>
          <p:cNvSpPr txBox="1">
            <a:spLocks/>
          </p:cNvSpPr>
          <p:nvPr/>
        </p:nvSpPr>
        <p:spPr>
          <a:xfrm>
            <a:off x="2363755" y="533442"/>
            <a:ext cx="7464490" cy="1333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>
                <a:latin typeface="Neue Haas Grotesk Text Pro" panose="020B0504020202020204" pitchFamily="34" charset="0"/>
              </a:rPr>
              <a:t>Discusión</a:t>
            </a:r>
            <a:endParaRPr lang="es-CO" dirty="0">
              <a:latin typeface="Neue Haas Grotesk Text Pro" panose="020B0504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6563F26-4D22-4465-8ACC-767ADC964C9D}"/>
              </a:ext>
            </a:extLst>
          </p:cNvPr>
          <p:cNvSpPr/>
          <p:nvPr/>
        </p:nvSpPr>
        <p:spPr>
          <a:xfrm>
            <a:off x="865321" y="3023628"/>
            <a:ext cx="94991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>
                <a:latin typeface="Neue Haas Grotesk Text Pro" panose="020B0504020202020204" pitchFamily="34" charset="0"/>
              </a:rPr>
              <a:t>Mejores Algoritmos y heurísticas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>
                <a:latin typeface="Neue Haas Grotesk Text Pro" panose="020B0504020202020204" pitchFamily="34" charset="0"/>
              </a:rPr>
              <a:t>Agregar más reglas</a:t>
            </a:r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0C99C9E2-C39F-4C99-A867-8CC7BAAB7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125" y="2145273"/>
            <a:ext cx="2845422" cy="284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7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61FEBE5-CE06-42BD-AC64-CF965D5531C2}"/>
              </a:ext>
            </a:extLst>
          </p:cNvPr>
          <p:cNvSpPr txBox="1">
            <a:spLocks/>
          </p:cNvSpPr>
          <p:nvPr/>
        </p:nvSpPr>
        <p:spPr>
          <a:xfrm>
            <a:off x="2363755" y="533442"/>
            <a:ext cx="7464490" cy="1333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>
                <a:latin typeface="Neue Haas Grotesk Text Pro" panose="020B0504020202020204" pitchFamily="34" charset="0"/>
              </a:rPr>
              <a:t>Conclusiones</a:t>
            </a:r>
            <a:endParaRPr lang="es-CO" dirty="0">
              <a:latin typeface="Neue Haas Grotesk Text Pro" panose="020B0504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6563F26-4D22-4465-8ACC-767ADC964C9D}"/>
              </a:ext>
            </a:extLst>
          </p:cNvPr>
          <p:cNvSpPr/>
          <p:nvPr/>
        </p:nvSpPr>
        <p:spPr>
          <a:xfrm>
            <a:off x="865321" y="3023628"/>
            <a:ext cx="94991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>
                <a:latin typeface="Neue Haas Grotesk Text Pro" panose="020B0504020202020204" pitchFamily="34" charset="0"/>
              </a:rPr>
              <a:t>Complejidad reglas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>
                <a:latin typeface="Neue Haas Grotesk Text Pro" panose="020B0504020202020204" pitchFamily="34" charset="0"/>
              </a:rPr>
              <a:t>Computación fuerte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>
                <a:latin typeface="Neue Haas Grotesk Text Pro" panose="020B0504020202020204" pitchFamily="34" charset="0"/>
              </a:rPr>
              <a:t>Poner el agente a pensar</a:t>
            </a:r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0C99C9E2-C39F-4C99-A867-8CC7BAAB7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125" y="2145273"/>
            <a:ext cx="2845422" cy="284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61FEBE5-CE06-42BD-AC64-CF965D5531C2}"/>
              </a:ext>
            </a:extLst>
          </p:cNvPr>
          <p:cNvSpPr txBox="1">
            <a:spLocks/>
          </p:cNvSpPr>
          <p:nvPr/>
        </p:nvSpPr>
        <p:spPr>
          <a:xfrm>
            <a:off x="2447731" y="2670152"/>
            <a:ext cx="7464490" cy="1333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>
                <a:latin typeface="Neue Haas Grotesk Text Pro" panose="020B0504020202020204" pitchFamily="34" charset="0"/>
              </a:rPr>
              <a:t>GRACIAS !</a:t>
            </a:r>
            <a:endParaRPr lang="es-CO" dirty="0">
              <a:latin typeface="Neue Haas Grotesk Tex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31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7681B15-11E7-4650-9B91-F0ECA3827BA8}"/>
              </a:ext>
            </a:extLst>
          </p:cNvPr>
          <p:cNvSpPr txBox="1">
            <a:spLocks/>
          </p:cNvSpPr>
          <p:nvPr/>
        </p:nvSpPr>
        <p:spPr>
          <a:xfrm>
            <a:off x="576072" y="1124712"/>
            <a:ext cx="11036808" cy="3172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600" dirty="0">
                <a:latin typeface="Neue Haas Grotesk Text Pro" panose="020B0504020202020204" pitchFamily="34" charset="0"/>
              </a:rPr>
              <a:t>¿Qué vamos </a:t>
            </a:r>
          </a:p>
          <a:p>
            <a:r>
              <a:rPr lang="es-ES" sz="6600" dirty="0">
                <a:latin typeface="Neue Haas Grotesk Text Pro" panose="020B0504020202020204" pitchFamily="34" charset="0"/>
              </a:rPr>
              <a:t>aprender?</a:t>
            </a:r>
            <a:endParaRPr lang="es-CO" sz="6600" dirty="0">
              <a:latin typeface="Neue Haas Grotesk Text Pro" panose="020B05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0B1164D-21F6-4428-A796-5ED8CED511CD}"/>
              </a:ext>
            </a:extLst>
          </p:cNvPr>
          <p:cNvSpPr/>
          <p:nvPr/>
        </p:nvSpPr>
        <p:spPr>
          <a:xfrm>
            <a:off x="576072" y="4570227"/>
            <a:ext cx="94991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latin typeface="Neue Haas Grotesk Text Pro" panose="020B0504020202020204" pitchFamily="34" charset="0"/>
              </a:rPr>
              <a:t>Vamos a saber como funciona y se construye un agente que pueda solucionar el problema del buscaminas</a:t>
            </a:r>
            <a:endParaRPr lang="es-CO" sz="2800" dirty="0">
              <a:latin typeface="Neue Haas Grotesk Text Pro" panose="020B0504020202020204" pitchFamily="34" charset="0"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5C9BA0C7-0383-44D8-86F7-25895927B5BB}"/>
              </a:ext>
            </a:extLst>
          </p:cNvPr>
          <p:cNvCxnSpPr/>
          <p:nvPr/>
        </p:nvCxnSpPr>
        <p:spPr>
          <a:xfrm>
            <a:off x="576072" y="4102217"/>
            <a:ext cx="763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13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145B4-21C6-4BAD-885D-FD9AAFAF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Buscaminas es un Problema NP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54276ED-7BAE-4F17-B0DA-B7F884AA23F3}"/>
                  </a:ext>
                </a:extLst>
              </p:cNvPr>
              <p:cNvSpPr/>
              <p:nvPr/>
            </p:nvSpPr>
            <p:spPr>
              <a:xfrm>
                <a:off x="838200" y="1608155"/>
                <a:ext cx="10092656" cy="38906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CO" dirty="0"/>
                  <a:t>Buscaminas es un juego que a medida que aumenta el tablero de minas, crece de manera abrupta el espacio de posibles estados. </a:t>
                </a:r>
              </a:p>
              <a:p>
                <a:endParaRPr lang="es-CO" dirty="0"/>
              </a:p>
              <a:p>
                <a:r>
                  <a:rPr lang="es-CO" dirty="0"/>
                  <a:t>Consideremos </a:t>
                </a:r>
                <a:endParaRPr lang="es-CO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s-CO" dirty="0"/>
                  <a:t>: el ancho del tablero, </a:t>
                </a:r>
              </a:p>
              <a:p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O" dirty="0"/>
                  <a:t>: la altura del tablero</a:t>
                </a:r>
              </a:p>
              <a:p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CO" dirty="0"/>
                  <a:t>: el numero de minas </a:t>
                </a:r>
              </a:p>
              <a:p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CO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i="1" dirty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CO" i="1" dirty="0">
                          <a:latin typeface="Cambria Math" panose="02040503050406030204" pitchFamily="18" charset="0"/>
                        </a:rPr>
                        <m:t> ⋅</m:t>
                      </m:r>
                      <m:r>
                        <a:rPr lang="es-CO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s-CO" dirty="0"/>
              </a:p>
              <a:p>
                <a:endParaRPr lang="es-CO" dirty="0"/>
              </a:p>
              <a:p>
                <a:r>
                  <a:rPr lang="es-CO" dirty="0"/>
                  <a:t>El numero de posibles estados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CO" dirty="0"/>
                  <a:t> se encuentran dados por </a:t>
                </a:r>
              </a:p>
              <a:p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54276ED-7BAE-4F17-B0DA-B7F884AA2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08155"/>
                <a:ext cx="10092656" cy="3890680"/>
              </a:xfrm>
              <a:prstGeom prst="rect">
                <a:avLst/>
              </a:prstGeom>
              <a:blipFill>
                <a:blip r:embed="rId2"/>
                <a:stretch>
                  <a:fillRect l="-544" t="-94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 descr="Imagen que contiene Forma&#10;&#10;Descripción generada automáticamente">
            <a:extLst>
              <a:ext uri="{FF2B5EF4-FFF2-40B4-BE49-F238E27FC236}">
                <a16:creationId xmlns:a16="http://schemas.microsoft.com/office/drawing/2014/main" id="{E49519CE-C6FF-4C64-A5EF-48B75D956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621" y="2780585"/>
            <a:ext cx="4117015" cy="313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0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2A610-08D3-4526-BC05-7531088BF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5129" y="253157"/>
            <a:ext cx="2764798" cy="1325563"/>
          </a:xfrm>
        </p:spPr>
        <p:txBody>
          <a:bodyPr/>
          <a:lstStyle/>
          <a:p>
            <a:r>
              <a:rPr lang="es-ES" dirty="0">
                <a:latin typeface="Neue Haas Grotesk Text Pro" panose="020B0504020202020204" pitchFamily="34" charset="0"/>
              </a:rPr>
              <a:t>Contexto</a:t>
            </a:r>
            <a:endParaRPr lang="es-CO" dirty="0">
              <a:latin typeface="Neue Haas Grotesk Text Pro" panose="020B05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FC142A4-6B96-4F04-A67B-EE82B95B9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4774"/>
            <a:ext cx="2511490" cy="245885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19D2126-2C31-41D0-A16B-E62697CC9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679" y="2064774"/>
            <a:ext cx="2565101" cy="245885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EDA7599-C09D-4D65-B3C6-7D0965F6B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091" y="2064774"/>
            <a:ext cx="2451492" cy="2458854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620C3A74-A338-4668-B168-DB9DF16F11FC}"/>
              </a:ext>
            </a:extLst>
          </p:cNvPr>
          <p:cNvSpPr/>
          <p:nvPr/>
        </p:nvSpPr>
        <p:spPr>
          <a:xfrm>
            <a:off x="1240394" y="4737772"/>
            <a:ext cx="17071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latin typeface="Neue Haas Grotesk Text Pro" panose="020B0504020202020204" pitchFamily="34" charset="0"/>
              </a:rPr>
              <a:t>Destapar casilla</a:t>
            </a:r>
            <a:endParaRPr lang="es-CO" sz="1600" dirty="0">
              <a:latin typeface="Neue Haas Grotesk Text Pro" panose="020B050402020202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F8012B5-B312-49D1-B79F-782C4B6C1EED}"/>
              </a:ext>
            </a:extLst>
          </p:cNvPr>
          <p:cNvSpPr/>
          <p:nvPr/>
        </p:nvSpPr>
        <p:spPr>
          <a:xfrm>
            <a:off x="4768840" y="4737772"/>
            <a:ext cx="17071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latin typeface="Neue Haas Grotesk Text Pro" panose="020B0504020202020204" pitchFamily="34" charset="0"/>
              </a:rPr>
              <a:t>Poner Bandera</a:t>
            </a:r>
            <a:endParaRPr lang="es-CO" sz="1600" dirty="0">
              <a:latin typeface="Neue Haas Grotesk Text Pro" panose="020B0504020202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2896CE4-A350-45DC-9812-6DA54C1AD96E}"/>
              </a:ext>
            </a:extLst>
          </p:cNvPr>
          <p:cNvSpPr/>
          <p:nvPr/>
        </p:nvSpPr>
        <p:spPr>
          <a:xfrm>
            <a:off x="8297286" y="4737772"/>
            <a:ext cx="17071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latin typeface="Neue Haas Grotesk Text Pro" panose="020B0504020202020204" pitchFamily="34" charset="0"/>
              </a:rPr>
              <a:t>Quitar Bandera</a:t>
            </a:r>
            <a:endParaRPr lang="es-CO" sz="1600" dirty="0">
              <a:latin typeface="Neue Haas Grotesk Tex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09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2A610-08D3-4526-BC05-7531088BF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1362" y="303491"/>
            <a:ext cx="4345291" cy="1325563"/>
          </a:xfrm>
        </p:spPr>
        <p:txBody>
          <a:bodyPr/>
          <a:lstStyle/>
          <a:p>
            <a:r>
              <a:rPr lang="es-ES" dirty="0">
                <a:latin typeface="Neue Haas Grotesk Text Pro" panose="020B0504020202020204" pitchFamily="34" charset="0"/>
              </a:rPr>
              <a:t>Implementación</a:t>
            </a:r>
            <a:endParaRPr lang="es-CO" dirty="0">
              <a:latin typeface="Neue Haas Grotesk Text Pro" panose="020B05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9D2126-2C31-41D0-A16B-E62697CC9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355" y="2493516"/>
            <a:ext cx="2565101" cy="2458854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4AA675D3-423F-4077-9B8D-3C111D1BC058}"/>
              </a:ext>
            </a:extLst>
          </p:cNvPr>
          <p:cNvSpPr/>
          <p:nvPr/>
        </p:nvSpPr>
        <p:spPr>
          <a:xfrm>
            <a:off x="975919" y="2824399"/>
            <a:ext cx="44853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s-ES" i="1" u="sng" dirty="0">
                <a:latin typeface="Neue Haas Grotesk Text Pro" panose="020B0504020202020204" pitchFamily="34" charset="0"/>
              </a:rPr>
              <a:t>Definición formal del problema :</a:t>
            </a:r>
            <a:endParaRPr lang="es-ES" i="1" dirty="0">
              <a:latin typeface="Neue Haas Grotesk Text Pro" panose="020B0504020202020204" pitchFamily="34" charset="0"/>
            </a:endParaRPr>
          </a:p>
          <a:p>
            <a:pPr marL="457200" fontAlgn="base">
              <a:buFont typeface="Arial" panose="020B0604020202020204" pitchFamily="34" charset="0"/>
              <a:buChar char="•"/>
            </a:pPr>
            <a:r>
              <a:rPr lang="es-ES" dirty="0">
                <a:latin typeface="Neue Haas Grotesk Text Pro" panose="020B0504020202020204" pitchFamily="34" charset="0"/>
              </a:rPr>
              <a:t>Estado Inicial.</a:t>
            </a:r>
          </a:p>
          <a:p>
            <a:pPr marL="457200" fontAlgn="base">
              <a:buFont typeface="Arial" panose="020B0604020202020204" pitchFamily="34" charset="0"/>
              <a:buChar char="•"/>
            </a:pPr>
            <a:r>
              <a:rPr lang="es-ES" dirty="0">
                <a:latin typeface="Neue Haas Grotesk Text Pro" panose="020B0504020202020204" pitchFamily="34" charset="0"/>
              </a:rPr>
              <a:t>Jugador.</a:t>
            </a:r>
          </a:p>
          <a:p>
            <a:pPr marL="457200" fontAlgn="base">
              <a:buFont typeface="Arial" panose="020B0604020202020204" pitchFamily="34" charset="0"/>
              <a:buChar char="•"/>
            </a:pPr>
            <a:r>
              <a:rPr lang="es-ES" dirty="0">
                <a:latin typeface="Neue Haas Grotesk Text Pro" panose="020B0504020202020204" pitchFamily="34" charset="0"/>
              </a:rPr>
              <a:t>Posibles acciones.</a:t>
            </a:r>
          </a:p>
          <a:p>
            <a:pPr marL="457200" fontAlgn="base">
              <a:buFont typeface="Arial" panose="020B0604020202020204" pitchFamily="34" charset="0"/>
              <a:buChar char="•"/>
            </a:pPr>
            <a:r>
              <a:rPr lang="es-ES" dirty="0">
                <a:latin typeface="Neue Haas Grotesk Text Pro" panose="020B0504020202020204" pitchFamily="34" charset="0"/>
              </a:rPr>
              <a:t>Función de transiciones.</a:t>
            </a:r>
          </a:p>
          <a:p>
            <a:pPr marL="457200" fontAlgn="base">
              <a:buFont typeface="Arial" panose="020B0604020202020204" pitchFamily="34" charset="0"/>
              <a:buChar char="•"/>
            </a:pPr>
            <a:r>
              <a:rPr lang="es-ES" dirty="0">
                <a:latin typeface="Neue Haas Grotesk Text Pro" panose="020B0504020202020204" pitchFamily="34" charset="0"/>
              </a:rPr>
              <a:t>Prueba de objetivo.</a:t>
            </a:r>
          </a:p>
          <a:p>
            <a:pPr marL="457200" fontAlgn="base">
              <a:buFont typeface="Arial" panose="020B0604020202020204" pitchFamily="34" charset="0"/>
              <a:buChar char="•"/>
            </a:pPr>
            <a:r>
              <a:rPr lang="es-ES" dirty="0">
                <a:latin typeface="Neue Haas Grotesk Text Pro" panose="020B0504020202020204" pitchFamily="34" charset="0"/>
              </a:rPr>
              <a:t>Función de utilidad.</a:t>
            </a:r>
          </a:p>
          <a:p>
            <a:pPr marL="457200" fontAlgn="base">
              <a:buFont typeface="Arial" panose="020B0604020202020204" pitchFamily="34" charset="0"/>
              <a:buChar char="•"/>
            </a:pPr>
            <a:r>
              <a:rPr lang="es-ES" dirty="0">
                <a:latin typeface="Neue Haas Grotesk Text Pro" panose="020B0504020202020204" pitchFamily="34" charset="0"/>
              </a:rPr>
              <a:t>Modificación algoritmo ASK</a:t>
            </a:r>
          </a:p>
        </p:txBody>
      </p:sp>
      <p:pic>
        <p:nvPicPr>
          <p:cNvPr id="14" name="Imagen 13" descr="Imagen que contiene botiquín de primeros auxilios, cuarto&#10;&#10;Descripción generada automáticamente">
            <a:extLst>
              <a:ext uri="{FF2B5EF4-FFF2-40B4-BE49-F238E27FC236}">
                <a16:creationId xmlns:a16="http://schemas.microsoft.com/office/drawing/2014/main" id="{6AA3E28B-1954-41C5-8534-FF46F475C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132" y="2926342"/>
            <a:ext cx="1593201" cy="159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6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5A93063-A4AD-439B-9C61-E119D7057ACB}"/>
              </a:ext>
            </a:extLst>
          </p:cNvPr>
          <p:cNvSpPr txBox="1">
            <a:spLocks/>
          </p:cNvSpPr>
          <p:nvPr/>
        </p:nvSpPr>
        <p:spPr>
          <a:xfrm>
            <a:off x="3455437" y="486423"/>
            <a:ext cx="5281126" cy="1333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Neue Haas Grotesk Text Pro" panose="020B0504020202020204" pitchFamily="34" charset="0"/>
              </a:rPr>
              <a:t>Reglas de Unicidad</a:t>
            </a:r>
            <a:endParaRPr lang="es-CO" dirty="0">
              <a:latin typeface="Neue Haas Grotesk Text Pro" panose="020B05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27EDF5AB-BA98-478F-9FB8-675796FA8631}"/>
                  </a:ext>
                </a:extLst>
              </p:cNvPr>
              <p:cNvSpPr txBox="1"/>
              <p:nvPr/>
            </p:nvSpPr>
            <p:spPr>
              <a:xfrm>
                <a:off x="3611666" y="2084663"/>
                <a:ext cx="513057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0,0,1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0,0,2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∧…¬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0,0,8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CO" sz="2400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27EDF5AB-BA98-478F-9FB8-675796FA8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666" y="2084663"/>
                <a:ext cx="5130572" cy="4168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79D96F70-F44E-4EDE-91F2-1931845FCB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 b="49590"/>
          <a:stretch/>
        </p:blipFill>
        <p:spPr>
          <a:xfrm>
            <a:off x="2149235" y="3280682"/>
            <a:ext cx="2140591" cy="215162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A2048E6-58B3-4D0F-AF01-9E1DF5DC6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606" y="3349963"/>
            <a:ext cx="623008" cy="58662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D4E4B5C-3959-4ABF-8E65-8AE76DD6A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0606" y="4008913"/>
            <a:ext cx="623008" cy="65176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C373631-54B5-4FE6-B601-F3F8E73F5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3297" y="4035914"/>
            <a:ext cx="623008" cy="65176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A30F7E4-5C0D-4069-96E4-D76D49C174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3296" y="3314617"/>
            <a:ext cx="699637" cy="694296"/>
          </a:xfrm>
          <a:prstGeom prst="rect">
            <a:avLst/>
          </a:prstGeom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AEDC4D09-13A9-480F-AA9A-46733C6553F5}"/>
              </a:ext>
            </a:extLst>
          </p:cNvPr>
          <p:cNvSpPr/>
          <p:nvPr/>
        </p:nvSpPr>
        <p:spPr>
          <a:xfrm>
            <a:off x="4739951" y="4008913"/>
            <a:ext cx="2369976" cy="59715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2C16C4C-2B60-4BC9-BA1A-EBF4F24619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 b="49590"/>
          <a:stretch/>
        </p:blipFill>
        <p:spPr>
          <a:xfrm>
            <a:off x="7850803" y="3280682"/>
            <a:ext cx="2140591" cy="215162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98E84B6-2E8B-4C94-903F-4AC273053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2174" y="4008913"/>
            <a:ext cx="623008" cy="65176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C864243-FE18-469B-9D78-04355F1BF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4865" y="4035914"/>
            <a:ext cx="623008" cy="65176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7EB9497-2B71-40E3-871D-DDC68EE797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4864" y="3314617"/>
            <a:ext cx="699637" cy="694296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2D38D611-2114-4213-8A0A-A8996AFB9A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7971" y="3316775"/>
            <a:ext cx="689337" cy="694296"/>
          </a:xfrm>
          <a:prstGeom prst="rect">
            <a:avLst/>
          </a:prstGeom>
        </p:spPr>
      </p:pic>
      <p:sp>
        <p:nvSpPr>
          <p:cNvPr id="19" name="Signo de multiplicación 18">
            <a:extLst>
              <a:ext uri="{FF2B5EF4-FFF2-40B4-BE49-F238E27FC236}">
                <a16:creationId xmlns:a16="http://schemas.microsoft.com/office/drawing/2014/main" id="{F71B04F2-D33D-4DE4-8B56-C6E36A41D40E}"/>
              </a:ext>
            </a:extLst>
          </p:cNvPr>
          <p:cNvSpPr/>
          <p:nvPr/>
        </p:nvSpPr>
        <p:spPr>
          <a:xfrm>
            <a:off x="8002515" y="3403688"/>
            <a:ext cx="422325" cy="53290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401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98C0903-848F-4BD2-B0EA-359A475AB7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4186" y="2118749"/>
                <a:ext cx="6303627" cy="465080"/>
              </a:xfrm>
            </p:spPr>
            <p:txBody>
              <a:bodyPr>
                <a:no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0,0,1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0,1,9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→¬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O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,9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1,1,9</m:t>
                        </m:r>
                      </m:e>
                    </m:d>
                  </m:oMath>
                </a14:m>
                <a:endParaRPr lang="es-CO" sz="24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98C0903-848F-4BD2-B0EA-359A475AB7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4186" y="2118749"/>
                <a:ext cx="6303627" cy="465080"/>
              </a:xfrm>
              <a:blipFill>
                <a:blip r:embed="rId2"/>
                <a:stretch>
                  <a:fillRect l="-1354" t="-14474" b="-157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F79668FD-1B1D-4E0A-BA35-FDFDC331E3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 b="49590"/>
          <a:stretch/>
        </p:blipFill>
        <p:spPr>
          <a:xfrm>
            <a:off x="4948248" y="3088981"/>
            <a:ext cx="2140591" cy="215162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0FDA15B-D858-4271-B31E-F965576C6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619" y="3158262"/>
            <a:ext cx="623008" cy="58662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6D38BB3-5427-46E6-9DFB-86B12070C5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9619" y="3817212"/>
            <a:ext cx="623008" cy="65176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02BFEE0-3AB4-46A1-A579-966DDC157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310" y="3844213"/>
            <a:ext cx="623008" cy="65176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D3DCFFF-11C5-41F9-93D1-4660451F7C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2309" y="3122916"/>
            <a:ext cx="699637" cy="694296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EA183A30-0CC6-43C7-BB8B-AE920F8F31D8}"/>
              </a:ext>
            </a:extLst>
          </p:cNvPr>
          <p:cNvSpPr txBox="1">
            <a:spLocks/>
          </p:cNvSpPr>
          <p:nvPr/>
        </p:nvSpPr>
        <p:spPr>
          <a:xfrm>
            <a:off x="2309882" y="365662"/>
            <a:ext cx="7464490" cy="1333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>
                <a:latin typeface="Neue Haas Grotesk Text Pro" panose="020B0504020202020204" pitchFamily="34" charset="0"/>
              </a:rPr>
              <a:t>Reglas para reconocer que no hay una bomba</a:t>
            </a:r>
            <a:endParaRPr lang="es-CO" dirty="0">
              <a:latin typeface="Neue Haas Grotesk Tex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82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61FEBE5-CE06-42BD-AC64-CF965D5531C2}"/>
              </a:ext>
            </a:extLst>
          </p:cNvPr>
          <p:cNvSpPr txBox="1">
            <a:spLocks/>
          </p:cNvSpPr>
          <p:nvPr/>
        </p:nvSpPr>
        <p:spPr>
          <a:xfrm>
            <a:off x="2363755" y="533442"/>
            <a:ext cx="7464490" cy="1333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>
                <a:latin typeface="Neue Haas Grotesk Text Pro" panose="020B0504020202020204" pitchFamily="34" charset="0"/>
              </a:rPr>
              <a:t>Reglas para reconocer que una bomba</a:t>
            </a:r>
            <a:endParaRPr lang="es-CO" dirty="0">
              <a:latin typeface="Neue Haas Grotesk Text Pro" panose="020B05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19162DD-34C0-4BBA-B237-2F4F59162059}"/>
                  </a:ext>
                </a:extLst>
              </p:cNvPr>
              <p:cNvSpPr txBox="1"/>
              <p:nvPr/>
            </p:nvSpPr>
            <p:spPr>
              <a:xfrm>
                <a:off x="3122814" y="2588004"/>
                <a:ext cx="59463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0,0,1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0,1,9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1,0,9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1,1,9</m:t>
                          </m:r>
                        </m:e>
                      </m:d>
                    </m:oMath>
                  </m:oMathPara>
                </a14:m>
                <a:endParaRPr lang="es-CO" sz="2400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19162DD-34C0-4BBA-B237-2F4F59162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814" y="2588004"/>
                <a:ext cx="5946371" cy="369332"/>
              </a:xfrm>
              <a:prstGeom prst="rect">
                <a:avLst/>
              </a:prstGeom>
              <a:blipFill>
                <a:blip r:embed="rId2"/>
                <a:stretch>
                  <a:fillRect l="-717"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9184B496-7034-4C2A-A337-F629801CF1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 b="49590"/>
          <a:stretch/>
        </p:blipFill>
        <p:spPr>
          <a:xfrm>
            <a:off x="4956637" y="3315484"/>
            <a:ext cx="2140591" cy="215162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986DDFD-E0B9-4D97-B716-2485FB1EB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008" y="3384765"/>
            <a:ext cx="623008" cy="58662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C832377-344B-4AE6-BCB6-8E45B58D2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8008" y="4043715"/>
            <a:ext cx="623008" cy="65176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BB5A531-F0A7-4DEE-92D9-890E56F47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0699" y="4070716"/>
            <a:ext cx="623008" cy="65176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1A95422-43E1-4479-BE89-BD4AB09F5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7113" y="4043715"/>
            <a:ext cx="699637" cy="69429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66689F8-76FA-4F68-BDC9-F305D6F34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0699" y="3352152"/>
            <a:ext cx="623008" cy="65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3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61FEBE5-CE06-42BD-AC64-CF965D5531C2}"/>
              </a:ext>
            </a:extLst>
          </p:cNvPr>
          <p:cNvSpPr txBox="1">
            <a:spLocks/>
          </p:cNvSpPr>
          <p:nvPr/>
        </p:nvSpPr>
        <p:spPr>
          <a:xfrm>
            <a:off x="2363755" y="533442"/>
            <a:ext cx="7464490" cy="1333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>
                <a:latin typeface="Neue Haas Grotesk Text Pro" panose="020B0504020202020204" pitchFamily="34" charset="0"/>
              </a:rPr>
              <a:t>Resultados</a:t>
            </a:r>
            <a:endParaRPr lang="es-CO" dirty="0">
              <a:latin typeface="Neue Haas Grotesk Text Pro" panose="020B0504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6563F26-4D22-4465-8ACC-767ADC964C9D}"/>
              </a:ext>
            </a:extLst>
          </p:cNvPr>
          <p:cNvSpPr/>
          <p:nvPr/>
        </p:nvSpPr>
        <p:spPr>
          <a:xfrm>
            <a:off x="865321" y="3023628"/>
            <a:ext cx="71881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>
                <a:latin typeface="Neue Haas Grotesk Text Pro" panose="020B0504020202020204" pitchFamily="34" charset="0"/>
              </a:rPr>
              <a:t>Implementación de toma de decisiones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>
                <a:latin typeface="Neue Haas Grotesk Text Pro" panose="020B0504020202020204" pitchFamily="34" charset="0"/>
              </a:rPr>
              <a:t>Paso a paso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>
                <a:latin typeface="Neue Haas Grotesk Text Pro" panose="020B0504020202020204" pitchFamily="34" charset="0"/>
              </a:rPr>
              <a:t>Representación gráfica</a:t>
            </a:r>
          </a:p>
        </p:txBody>
      </p:sp>
      <p:pic>
        <p:nvPicPr>
          <p:cNvPr id="14" name="Imagen 13" descr="Icono&#10;&#10;Descripción generada automáticamente">
            <a:extLst>
              <a:ext uri="{FF2B5EF4-FFF2-40B4-BE49-F238E27FC236}">
                <a16:creationId xmlns:a16="http://schemas.microsoft.com/office/drawing/2014/main" id="{919C8AAC-D559-4757-BBBC-781CE6768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898" y="2477019"/>
            <a:ext cx="2527672" cy="252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5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209</Words>
  <Application>Microsoft Office PowerPoint</Application>
  <PresentationFormat>Panorámica</PresentationFormat>
  <Paragraphs>50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Neue Haas Grotesk Text Pro</vt:lpstr>
      <vt:lpstr>Tema de Office</vt:lpstr>
      <vt:lpstr>Problema Buscaminas</vt:lpstr>
      <vt:lpstr>Presentación de PowerPoint</vt:lpstr>
      <vt:lpstr>Buscaminas es un Problema NP</vt:lpstr>
      <vt:lpstr>Contexto</vt:lpstr>
      <vt:lpstr>Implementación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Buscaminas</dc:title>
  <dc:creator>Miguel Gutierrez Vidal</dc:creator>
  <cp:lastModifiedBy>Miguel Gutierrez Vidal</cp:lastModifiedBy>
  <cp:revision>15</cp:revision>
  <dcterms:created xsi:type="dcterms:W3CDTF">2020-10-18T22:51:21Z</dcterms:created>
  <dcterms:modified xsi:type="dcterms:W3CDTF">2020-10-21T01:43:19Z</dcterms:modified>
</cp:coreProperties>
</file>