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B0E-82CC-4B61-8B70-AE2976728FD3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AB9C-59BA-4B92-9B90-CEC837033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4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B0E-82CC-4B61-8B70-AE2976728FD3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AB9C-59BA-4B92-9B90-CEC837033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58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B0E-82CC-4B61-8B70-AE2976728FD3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AB9C-59BA-4B92-9B90-CEC837033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6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B0E-82CC-4B61-8B70-AE2976728FD3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AB9C-59BA-4B92-9B90-CEC837033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B0E-82CC-4B61-8B70-AE2976728FD3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AB9C-59BA-4B92-9B90-CEC837033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7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B0E-82CC-4B61-8B70-AE2976728FD3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AB9C-59BA-4B92-9B90-CEC837033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8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B0E-82CC-4B61-8B70-AE2976728FD3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AB9C-59BA-4B92-9B90-CEC837033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89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B0E-82CC-4B61-8B70-AE2976728FD3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AB9C-59BA-4B92-9B90-CEC837033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9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B0E-82CC-4B61-8B70-AE2976728FD3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AB9C-59BA-4B92-9B90-CEC837033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3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B0E-82CC-4B61-8B70-AE2976728FD3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AB9C-59BA-4B92-9B90-CEC837033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1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B0E-82CC-4B61-8B70-AE2976728FD3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AB9C-59BA-4B92-9B90-CEC837033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6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B0E-82CC-4B61-8B70-AE2976728FD3}" type="datetimeFigureOut">
              <a:rPr lang="en-GB" smtClean="0"/>
              <a:t>17/09/2016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AB9C-59BA-4B92-9B90-CEC837033F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3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milosevic86/RichAnnotator" TargetMode="External"/><Relationship Id="rId2" Type="http://schemas.openxmlformats.org/officeDocument/2006/relationships/hyperlink" Target="https://gist.github.com/nikolamilosevic86/c94382d4b52705e9ae75dab0eda6381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spiratron.org/" TargetMode="External"/><Relationship Id="rId4" Type="http://schemas.openxmlformats.org/officeDocument/2006/relationships/hyperlink" Target="http://personalpages.manchester.ac.uk/staff/nikola.milosevic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mailto:nikola.milosevic@manchester.ac.u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-1899592"/>
            <a:ext cx="10297144" cy="10297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2"/>
                </a:solidFill>
              </a:rPr>
              <a:t>RichAnnotator</a:t>
            </a:r>
            <a:r>
              <a:rPr lang="en-GB" dirty="0" smtClean="0">
                <a:solidFill>
                  <a:schemeClr val="bg2"/>
                </a:solidFill>
              </a:rPr>
              <a:t>: Annotating rich (XML-like) documents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#</a:t>
            </a:r>
            <a:r>
              <a:rPr lang="en-GB" dirty="0" err="1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BLAHmuc</a:t>
            </a:r>
            <a:r>
              <a:rPr lang="en-GB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 2016</a:t>
            </a:r>
            <a:endParaRPr lang="en-GB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600208" y="510021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Nikola Milosevic</a:t>
            </a:r>
            <a:endParaRPr lang="en-GB" sz="28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30" y="5589240"/>
            <a:ext cx="2341356" cy="9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for </a:t>
            </a:r>
            <a:r>
              <a:rPr lang="en-GB" dirty="0" err="1" smtClean="0"/>
              <a:t>BLAHmuc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Day 0: </a:t>
            </a:r>
            <a:r>
              <a:rPr lang="en-GB" sz="2800" dirty="0" err="1" smtClean="0"/>
              <a:t>Arival</a:t>
            </a:r>
            <a:r>
              <a:rPr lang="en-GB" sz="2800" dirty="0" smtClean="0"/>
              <a:t> and Symposium</a:t>
            </a:r>
          </a:p>
          <a:p>
            <a:r>
              <a:rPr lang="en-GB" b="1" dirty="0" smtClean="0"/>
              <a:t>Day 1: </a:t>
            </a:r>
            <a:r>
              <a:rPr lang="en-GB" sz="2800" dirty="0" smtClean="0"/>
              <a:t>Generating XPath for selected areas in XML</a:t>
            </a:r>
            <a:endParaRPr lang="en-GB" sz="2800" b="1" dirty="0" smtClean="0"/>
          </a:p>
          <a:p>
            <a:r>
              <a:rPr lang="en-GB" b="1" dirty="0" smtClean="0"/>
              <a:t>Day 2: </a:t>
            </a:r>
            <a:r>
              <a:rPr lang="en-GB" sz="2800" dirty="0" smtClean="0"/>
              <a:t>Annotation fields and storing annotations</a:t>
            </a:r>
            <a:endParaRPr lang="en-GB" b="1" dirty="0" smtClean="0"/>
          </a:p>
          <a:p>
            <a:r>
              <a:rPr lang="en-GB" b="1" dirty="0" smtClean="0"/>
              <a:t>Day 3: </a:t>
            </a:r>
            <a:r>
              <a:rPr lang="en-GB" sz="2800" dirty="0" smtClean="0"/>
              <a:t>Export of annotations</a:t>
            </a:r>
            <a:endParaRPr lang="en-GB" b="1" dirty="0" smtClean="0"/>
          </a:p>
          <a:p>
            <a:r>
              <a:rPr lang="en-GB" b="1" dirty="0" smtClean="0"/>
              <a:t>Day 4: </a:t>
            </a:r>
            <a:r>
              <a:rPr lang="en-GB" sz="2800" dirty="0" smtClean="0"/>
              <a:t>Integration with PMC</a:t>
            </a:r>
          </a:p>
          <a:p>
            <a:r>
              <a:rPr lang="en-GB" b="1" dirty="0" smtClean="0"/>
              <a:t>Post </a:t>
            </a:r>
            <a:r>
              <a:rPr lang="en-GB" b="1" dirty="0" err="1" smtClean="0"/>
              <a:t>BLAHmuc</a:t>
            </a:r>
            <a:r>
              <a:rPr lang="en-GB" dirty="0" smtClean="0"/>
              <a:t>: Fix issues and make GUI more user friendly. Visualizing XML and making annotations on visualized documents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5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Proposal:</a:t>
            </a:r>
          </a:p>
          <a:p>
            <a:pPr lvl="1"/>
            <a:r>
              <a:rPr lang="en-GB" dirty="0" smtClean="0">
                <a:hlinkClick r:id="rId2"/>
              </a:rPr>
              <a:t>https://gist.github.com/nikolamilosevic86/c94382d4b52705e9ae75dab0eda6381e</a:t>
            </a:r>
            <a:r>
              <a:rPr lang="en-GB" dirty="0" smtClean="0"/>
              <a:t> </a:t>
            </a:r>
          </a:p>
          <a:p>
            <a:r>
              <a:rPr lang="en-GB" dirty="0" smtClean="0"/>
              <a:t>Repository:</a:t>
            </a:r>
          </a:p>
          <a:p>
            <a:pPr lvl="1"/>
            <a:r>
              <a:rPr lang="en-GB" dirty="0" smtClean="0">
                <a:hlinkClick r:id="rId3"/>
              </a:rPr>
              <a:t>https://github.com/nikolamilosevic86/RichAnnotator</a:t>
            </a:r>
            <a:endParaRPr lang="en-GB" dirty="0" smtClean="0"/>
          </a:p>
          <a:p>
            <a:r>
              <a:rPr lang="en-GB" dirty="0" smtClean="0"/>
              <a:t>Personal web:</a:t>
            </a:r>
          </a:p>
          <a:p>
            <a:pPr lvl="1"/>
            <a:r>
              <a:rPr lang="en-GB" dirty="0" smtClean="0">
                <a:hlinkClick r:id="rId4"/>
              </a:rPr>
              <a:t>http://personalpages.manchester.ac.uk/staff/nikola.milosevic/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>
                <a:hlinkClick r:id="rId5"/>
              </a:rPr>
              <a:t>http://inspiratron.org/</a:t>
            </a:r>
            <a:r>
              <a:rPr lang="en-GB" dirty="0" smtClean="0"/>
              <a:t>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6016" y="4504102"/>
            <a:ext cx="4026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hlinkClick r:id="rId2"/>
              </a:rPr>
              <a:t>nikola.milosevic@manchester.ac.uk</a:t>
            </a:r>
            <a:endParaRPr lang="en-US" sz="2000" b="1" dirty="0" smtClean="0"/>
          </a:p>
        </p:txBody>
      </p:sp>
      <p:pic>
        <p:nvPicPr>
          <p:cNvPr id="5" name="Picture 4" descr="http://www.slimdownwithsara.com/wp-content/uploads/2013/03/BOR_Questio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9" y="233983"/>
            <a:ext cx="2661580" cy="453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Nikola\Desktop\Thank you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7170" y="716554"/>
            <a:ext cx="3130390" cy="3584991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7" y="5447263"/>
            <a:ext cx="1910356" cy="1014586"/>
          </a:xfrm>
          <a:prstGeom prst="rect">
            <a:avLst/>
          </a:prstGeom>
        </p:spPr>
      </p:pic>
      <p:pic>
        <p:nvPicPr>
          <p:cNvPr id="11" name="Picture 2" descr="http://www.cs.ox.ac.uk/ccs/_asset/image/eprsc.png/fit/300/3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363" y="5561656"/>
            <a:ext cx="1909262" cy="9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0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Annotating biomedical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Text annotation is a process of adding notes or loss to a text</a:t>
            </a:r>
          </a:p>
          <a:p>
            <a:r>
              <a:rPr lang="en-GB" dirty="0" smtClean="0"/>
              <a:t>Can add links to semantic descriptors</a:t>
            </a:r>
          </a:p>
          <a:p>
            <a:r>
              <a:rPr lang="en-GB" dirty="0" smtClean="0"/>
              <a:t>Helps further document processing and querying</a:t>
            </a:r>
          </a:p>
          <a:p>
            <a:r>
              <a:rPr lang="en-GB" dirty="0" smtClean="0"/>
              <a:t>Can be manual, automatic, semi-automatic</a:t>
            </a:r>
            <a:endParaRPr lang="en-GB" dirty="0"/>
          </a:p>
        </p:txBody>
      </p:sp>
      <p:pic>
        <p:nvPicPr>
          <p:cNvPr id="2050" name="Picture 2" descr="Image result for An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18961"/>
            <a:ext cx="3191525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3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 tool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Image result for GATE text annotation bio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555490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din annotation t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54599"/>
            <a:ext cx="5954330" cy="300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0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Rich documents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7669"/>
            <a:ext cx="3782566" cy="505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76" y="1412776"/>
            <a:ext cx="4438952" cy="251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76" y="4293096"/>
            <a:ext cx="3607424" cy="163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72" y="2996952"/>
            <a:ext cx="2923473" cy="375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5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 for </a:t>
            </a:r>
            <a:r>
              <a:rPr lang="en-GB" dirty="0" err="1" smtClean="0"/>
              <a:t>RichAnnotator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annotation tools ignore rich document elements such as tables and figures</a:t>
            </a:r>
          </a:p>
          <a:p>
            <a:r>
              <a:rPr lang="en-GB" dirty="0" smtClean="0"/>
              <a:t>Important information stored in tables and figures</a:t>
            </a:r>
          </a:p>
          <a:p>
            <a:r>
              <a:rPr lang="en-GB" dirty="0" smtClean="0"/>
              <a:t>Loss of structure</a:t>
            </a:r>
          </a:p>
          <a:p>
            <a:r>
              <a:rPr lang="en-GB" dirty="0" smtClean="0"/>
              <a:t>Current tools do not reflect whole knowledge stored in paper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8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adopted from </a:t>
            </a:r>
            <a:r>
              <a:rPr lang="en-GB" dirty="0" err="1" smtClean="0"/>
              <a:t>PubAnnotations</a:t>
            </a:r>
            <a:endParaRPr lang="en-GB" dirty="0" smtClean="0"/>
          </a:p>
          <a:p>
            <a:r>
              <a:rPr lang="en-GB" i="1" dirty="0" smtClean="0"/>
              <a:t>Denotation</a:t>
            </a:r>
            <a:r>
              <a:rPr lang="en-GB" dirty="0" smtClean="0"/>
              <a:t> – describes a substring</a:t>
            </a:r>
            <a:endParaRPr lang="en-GB" dirty="0"/>
          </a:p>
          <a:p>
            <a:r>
              <a:rPr lang="en-GB" i="1" dirty="0" smtClean="0"/>
              <a:t>Relation – describes relationship between two substrings</a:t>
            </a:r>
          </a:p>
          <a:p>
            <a:r>
              <a:rPr lang="en-GB" i="1" dirty="0" smtClean="0"/>
              <a:t>Modification</a:t>
            </a:r>
            <a:r>
              <a:rPr lang="en-GB" dirty="0" smtClean="0"/>
              <a:t> - </a:t>
            </a:r>
            <a:r>
              <a:rPr lang="en-GB" dirty="0"/>
              <a:t>modifies the meaning of denotations and </a:t>
            </a:r>
            <a:r>
              <a:rPr lang="en-GB" dirty="0" smtClean="0"/>
              <a:t>relations.</a:t>
            </a:r>
            <a:endParaRPr lang="en-GB" dirty="0"/>
          </a:p>
          <a:p>
            <a:endParaRPr lang="en-GB" dirty="0"/>
          </a:p>
        </p:txBody>
      </p:sp>
      <p:pic>
        <p:nvPicPr>
          <p:cNvPr id="1026" name="Picture 2" descr="Image result for annotation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157192"/>
            <a:ext cx="3224386" cy="136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eech bub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605" y="5520709"/>
            <a:ext cx="639489" cy="63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it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42" y="5438804"/>
            <a:ext cx="803298" cy="80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Annotating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8112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How to locate substring in XML?</a:t>
            </a:r>
          </a:p>
          <a:p>
            <a:pPr lvl="1"/>
            <a:r>
              <a:rPr lang="en-GB" b="1" dirty="0" smtClean="0"/>
              <a:t>XPath</a:t>
            </a:r>
          </a:p>
          <a:p>
            <a:r>
              <a:rPr lang="en-GB" dirty="0" smtClean="0"/>
              <a:t>How XPath will be created?</a:t>
            </a:r>
          </a:p>
          <a:p>
            <a:pPr lvl="1"/>
            <a:r>
              <a:rPr lang="en-GB" dirty="0" smtClean="0"/>
              <a:t>Selection can be retrieved in JS. XML parser for JS will parse XML and build XPath</a:t>
            </a:r>
          </a:p>
          <a:p>
            <a:r>
              <a:rPr lang="en-GB" dirty="0" smtClean="0"/>
              <a:t>How will be data stored?</a:t>
            </a:r>
          </a:p>
          <a:p>
            <a:pPr lvl="1"/>
            <a:r>
              <a:rPr lang="en-GB" dirty="0" smtClean="0"/>
              <a:t>Locally in a database and </a:t>
            </a:r>
          </a:p>
          <a:p>
            <a:pPr marL="457200" lvl="1" indent="0">
              <a:buNone/>
            </a:pPr>
            <a:r>
              <a:rPr lang="en-GB" dirty="0" smtClean="0"/>
              <a:t>could be exported to JSON-LD</a:t>
            </a:r>
          </a:p>
          <a:p>
            <a:r>
              <a:rPr lang="en-GB" dirty="0" smtClean="0"/>
              <a:t>How it will be like?</a:t>
            </a:r>
          </a:p>
          <a:p>
            <a:pPr lvl="1"/>
            <a:r>
              <a:rPr lang="en-GB" dirty="0" smtClean="0"/>
              <a:t>Web interface</a:t>
            </a:r>
            <a:endParaRPr lang="en-GB" dirty="0"/>
          </a:p>
        </p:txBody>
      </p:sp>
      <p:pic>
        <p:nvPicPr>
          <p:cNvPr id="1026" name="Picture 2" descr="http://qafriend.com/yahoo_site_admin/assets/images/xpath7.15235302_st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4039167" cy="281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output (Proposed at BLAH2)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24" y="1303011"/>
            <a:ext cx="6692144" cy="51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9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project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XML parser built that:</a:t>
            </a:r>
          </a:p>
          <a:p>
            <a:pPr lvl="1"/>
            <a:r>
              <a:rPr lang="en-GB" dirty="0" smtClean="0"/>
              <a:t>Parses textual XML</a:t>
            </a:r>
          </a:p>
          <a:p>
            <a:pPr lvl="1"/>
            <a:r>
              <a:rPr lang="en-GB" dirty="0" smtClean="0"/>
              <a:t>Builds a tree of XML elements</a:t>
            </a:r>
          </a:p>
          <a:p>
            <a:pPr lvl="1"/>
            <a:r>
              <a:rPr lang="en-GB" dirty="0" smtClean="0"/>
              <a:t>For each node stores node name, data, position in original string</a:t>
            </a:r>
          </a:p>
          <a:p>
            <a:r>
              <a:rPr lang="en-GB" dirty="0" smtClean="0"/>
              <a:t>Mechanism to detect selected span in a field</a:t>
            </a:r>
            <a:endParaRPr lang="en-GB" dirty="0"/>
          </a:p>
        </p:txBody>
      </p:sp>
      <p:pic>
        <p:nvPicPr>
          <p:cNvPr id="3074" name="Picture 2" descr="Image result for plan prepare per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201570"/>
            <a:ext cx="3126135" cy="165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301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RichAnnotator: Annotating rich (XML-like) documents</vt:lpstr>
      <vt:lpstr>Annotating biomedical data</vt:lpstr>
      <vt:lpstr>Annotation tool examples</vt:lpstr>
      <vt:lpstr>Rich documents</vt:lpstr>
      <vt:lpstr>Motivation for RichAnnotator</vt:lpstr>
      <vt:lpstr>Annotation types</vt:lpstr>
      <vt:lpstr>Annotating XML</vt:lpstr>
      <vt:lpstr>Example output (Proposed at BLAH2)</vt:lpstr>
      <vt:lpstr>Preparation</vt:lpstr>
      <vt:lpstr>Plan for BLAHmuc</vt:lpstr>
      <vt:lpstr>Links</vt:lpstr>
      <vt:lpstr>PowerPoint Presentation</vt:lpstr>
    </vt:vector>
  </TitlesOfParts>
  <Company>University of Manchester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RichAnnotator: Annotating rich (XML-like) documents</dc:title>
  <dc:creator>Nikola Milosevic</dc:creator>
  <cp:lastModifiedBy>Nikola Milosevic</cp:lastModifiedBy>
  <cp:revision>12</cp:revision>
  <dcterms:created xsi:type="dcterms:W3CDTF">2016-09-07T15:18:34Z</dcterms:created>
  <dcterms:modified xsi:type="dcterms:W3CDTF">2016-09-17T10:56:38Z</dcterms:modified>
</cp:coreProperties>
</file>