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2951AAB-4F79-4611-B8B9-8B3E59C3BFDF}">
  <a:tblStyle styleId="{C2951AAB-4F79-4611-B8B9-8B3E59C3BF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Average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4d75abfc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4d75abfc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01cbd3911_1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01cbd3911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4d75abfc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4d75abfc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4d75abf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4d75abf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01cbd3911_1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01cbd391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4d75abfc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4d75abfc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01cbd3911_1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01cbd391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4d75abfc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4d75abfc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01cbd3911_1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01cbd3911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Documento Sintético de Gestión de Riesgos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Víctor Fernández García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Sergio Garcia Garcia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Moreno Díez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Jaime Orueta Lacalle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25" y="2359475"/>
            <a:ext cx="2369100" cy="2720700"/>
          </a:xfrm>
          <a:prstGeom prst="snip2DiagRect">
            <a:avLst>
              <a:gd fmla="val 0" name="adj1"/>
              <a:gd fmla="val 0" name="adj2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8650" y="2578684"/>
            <a:ext cx="3531548" cy="2282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Google Shape;116;p22"/>
          <p:cNvGraphicFramePr/>
          <p:nvPr/>
        </p:nvGraphicFramePr>
        <p:xfrm>
          <a:off x="113400" y="12959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{C2951AAB-4F79-4611-B8B9-8B3E59C3BFDF}</a:tableStyleId>
              </a:tblPr>
              <a:tblGrid>
                <a:gridCol w="1579975"/>
                <a:gridCol w="1338250"/>
                <a:gridCol w="5998975"/>
              </a:tblGrid>
              <a:tr h="99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Identificador del riesgo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Nombre breve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Acciones preventivas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R3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Colaboración con empresas externas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Revisiones, hitos, reuniones frecuentes con las empresas externas.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Seguimiento estricto con reuniones e informes semanales del estado de las fases/entregas.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Investigación de las empresas contratantes (proyectos finalizados, opiniones de diversas empresas, etc)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R4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Infraestimar el coste del proyecto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Realizar diversas estimaciones sobre el proyecto.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Comparar con estimaciones de coste de proyectos de una envergadura parecida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Realizar una estimación, y posteriormente aumentarla para evitar el riesgo.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" name="Google Shape;117;p22"/>
          <p:cNvSpPr txBox="1"/>
          <p:nvPr>
            <p:ph type="title"/>
          </p:nvPr>
        </p:nvSpPr>
        <p:spPr>
          <a:xfrm>
            <a:off x="0" y="19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Gestión de Riesgos – Medidas Preventivas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0" y="16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Gestión de Riesgos – Medidas Mitigantes o Correctivas</a:t>
            </a:r>
            <a:endParaRPr/>
          </a:p>
        </p:txBody>
      </p:sp>
      <p:graphicFrame>
        <p:nvGraphicFramePr>
          <p:cNvPr id="123" name="Google Shape;123;p23"/>
          <p:cNvGraphicFramePr/>
          <p:nvPr/>
        </p:nvGraphicFramePr>
        <p:xfrm>
          <a:off x="113400" y="1024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{C2951AAB-4F79-4611-B8B9-8B3E59C3BFDF}</a:tableStyleId>
              </a:tblPr>
              <a:tblGrid>
                <a:gridCol w="1486475"/>
                <a:gridCol w="1130575"/>
                <a:gridCol w="6300150"/>
              </a:tblGrid>
              <a:tr h="42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Identificador del riesgo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Nombre breve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Acciones mitigantes o correctivas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No terminar a tiempo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Aumentar el ritmo de trabajo temporalmente (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crunch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Negociar una ampliación de los plazos.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Negociar una reducción de la funcionalidad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R2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Rotación del personal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En caso de asignar a alguien un trabajo que no esté preparado para hacer, cambiar la asignación a uno que si sepa hacer y buscar otra persona para ese trabajo.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Permitir al personal acceder rápidamente a la información importante para evitar detener el trabajo.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p24"/>
          <p:cNvGraphicFramePr/>
          <p:nvPr/>
        </p:nvGraphicFramePr>
        <p:xfrm>
          <a:off x="113400" y="12859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{C2951AAB-4F79-4611-B8B9-8B3E59C3BFDF}</a:tableStyleId>
              </a:tblPr>
              <a:tblGrid>
                <a:gridCol w="1486475"/>
                <a:gridCol w="1331500"/>
                <a:gridCol w="6099225"/>
              </a:tblGrid>
              <a:tr h="93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Identificador del riesgo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Nombre breve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Acciones mitigantes o correctivas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R3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Colaboración con empresas externas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Contratación de consultores como soporte dentro del presupuesto establecido.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Plazos de finalización de las entregas defectuosas o retrasadas a las empresas externas.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Rescindir contrato con la empresa externa que ha remitido un rendimiento bajo.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R4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Infraestimar el coste del proyecto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Aumentar de forma directa el presupuesto del proyecto.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Reducir el personal/recursos para disminuir el coste.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Realizar varias estimaciones para comprobar que el riesgo puede llevarse a cabo y así asegurar que no ha sido un fallo de cálculo.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" name="Google Shape;129;p24"/>
          <p:cNvSpPr txBox="1"/>
          <p:nvPr>
            <p:ph type="title"/>
          </p:nvPr>
        </p:nvSpPr>
        <p:spPr>
          <a:xfrm>
            <a:off x="0" y="16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Gestión de Riesgos – Medidas Mitigantes o Correctivas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90000" y="20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Identificación de Riesgos</a:t>
            </a:r>
            <a:endParaRPr/>
          </a:p>
        </p:txBody>
      </p:sp>
      <p:graphicFrame>
        <p:nvGraphicFramePr>
          <p:cNvPr id="68" name="Google Shape;68;p14"/>
          <p:cNvGraphicFramePr/>
          <p:nvPr/>
        </p:nvGraphicFramePr>
        <p:xfrm>
          <a:off x="90000" y="865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{C2951AAB-4F79-4611-B8B9-8B3E59C3BFDF}</a:tableStyleId>
              </a:tblPr>
              <a:tblGrid>
                <a:gridCol w="1262375"/>
                <a:gridCol w="1319200"/>
                <a:gridCol w="2796825"/>
                <a:gridCol w="1792800"/>
                <a:gridCol w="1792800"/>
              </a:tblGrid>
              <a:tr h="36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Identificador del riesgo 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Nombre breve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Descripción del riesgo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Clase del riesgo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Categoría del riesgo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4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R1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No terminar a tiempo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Como se trata de un proyecto 10 veces más grande que proyectos anteriores con plazos muy ajustados, por lo que podría no terminarse a tiempo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Riesgo de proyecto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Relacionado con la estimación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9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R2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Rotación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 del personal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Debido a una posible rotación del personal que trabaja en el proyecto, 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podría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 ocurrir que se le asignen tareas a gente no preparada para ellas, causando 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así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 retrasos y dificultades en el proceso de este.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Riesgo de proyecto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Relacionado con la 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gestión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 del personal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Google Shape;73;p15"/>
          <p:cNvGraphicFramePr/>
          <p:nvPr/>
        </p:nvGraphicFramePr>
        <p:xfrm>
          <a:off x="90000" y="9154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{C2951AAB-4F79-4611-B8B9-8B3E59C3BFDF}</a:tableStyleId>
              </a:tblPr>
              <a:tblGrid>
                <a:gridCol w="1262375"/>
                <a:gridCol w="1319200"/>
                <a:gridCol w="2796825"/>
                <a:gridCol w="1792800"/>
                <a:gridCol w="1792800"/>
              </a:tblGrid>
              <a:tr h="61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Identificador del riesgo 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Nombre breve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Descripción del riesgo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Clase del riesgo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Categoría del riesgo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R3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Colaboración con empresas externas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Debido a la contratación de dos empresas externas para el desarrollo del proyecto y su mantenimiento, podrían ocurrir que ocurran retrasos en entregas intermedias, la calidad sea insatisfactoria o discrepancias entre los miembros.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Riesgo de proyecto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Relacionado con fuentes externas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R4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Infraestimar el coste del proyecto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Debido a la envergadura del proyecto y a la precisión sobre los plazos de entrega, es probable que el coste total del proyecto sea mayor del que se dispone.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Riesgo de proyecto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Relacionado con la estimación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" name="Google Shape;74;p15"/>
          <p:cNvSpPr txBox="1"/>
          <p:nvPr>
            <p:ph type="title"/>
          </p:nvPr>
        </p:nvSpPr>
        <p:spPr>
          <a:xfrm>
            <a:off x="90000" y="20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Identificación de Riesgos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42075" y="170500"/>
            <a:ext cx="8809200" cy="48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Estimación de la probabilidad de que ocurra según la siguiente escala: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Probabilidad Muy Baja: 0,1-0,2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Probabilidad Baja: 0,3-0,4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Probabilidad Media: 0,5-0,6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Probabilidad Alta: 0,7-0,8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Probabilidad Muy Alta: 0,9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Estimación de las consecuencias de los problemas asociados según la siguiente escala: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 Impacto Muy Bajo: 0,1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Impacto Bajo: 0,2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Impacto Medio: 0,3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Impacto Alto: 0,4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Impacto Muy Alto: 0,8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0" y="26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r>
              <a:rPr lang="es"/>
              <a:t>Estimación de Riesgos </a:t>
            </a:r>
            <a:endParaRPr/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98475" y="10549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{C2951AAB-4F79-4611-B8B9-8B3E59C3BFDF}</a:tableStyleId>
              </a:tblPr>
              <a:tblGrid>
                <a:gridCol w="1254375"/>
                <a:gridCol w="1064925"/>
                <a:gridCol w="1424850"/>
                <a:gridCol w="2220550"/>
                <a:gridCol w="1491175"/>
                <a:gridCol w="1491175"/>
              </a:tblGrid>
              <a:tr h="79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Identificador del riesgo 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Nombre breve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Estimación de la probabilidad de que ocurra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Justificación de la probabilidad de que ocurra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Estimación de probabilidad de impacto 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Justificación de la probabilidad de impacto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No terminar a tiempo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Baja: 0,3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No haber estimado correctamente los </a:t>
                      </a:r>
                      <a:r>
                        <a:rPr lang="es">
                          <a:solidFill>
                            <a:srgbClr val="FFFFFF"/>
                          </a:solidFill>
                        </a:rPr>
                        <a:t>tiempos</a:t>
                      </a:r>
                      <a:r>
                        <a:rPr lang="es">
                          <a:solidFill>
                            <a:srgbClr val="FFFFFF"/>
                          </a:solidFill>
                        </a:rPr>
                        <a:t> y/o haberse comprometido a un tiempo muy ajustado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Muy Alto: 0,8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Imcumplimiento del </a:t>
                      </a:r>
                      <a:r>
                        <a:rPr lang="es">
                          <a:solidFill>
                            <a:srgbClr val="FFFFFF"/>
                          </a:solidFill>
                        </a:rPr>
                        <a:t>contrato y/o producto inacabado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Rotación</a:t>
                      </a:r>
                      <a:r>
                        <a:rPr lang="es">
                          <a:solidFill>
                            <a:srgbClr val="FFFFFF"/>
                          </a:solidFill>
                        </a:rPr>
                        <a:t> del personal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Muy baja: 0,2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Tener personal trabajando en el proyecto que no esté informado correctamente de este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Muy Alto: 0,8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Parte del trabajo en el proyecto se detiene hasta que los nuevos </a:t>
                      </a:r>
                      <a:r>
                        <a:rPr lang="es">
                          <a:solidFill>
                            <a:srgbClr val="FFFFFF"/>
                          </a:solidFill>
                        </a:rPr>
                        <a:t>miembros</a:t>
                      </a:r>
                      <a:r>
                        <a:rPr lang="es">
                          <a:solidFill>
                            <a:srgbClr val="FFFFFF"/>
                          </a:solidFill>
                        </a:rPr>
                        <a:t> estén bien preparados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8"/>
          <p:cNvGraphicFramePr/>
          <p:nvPr/>
        </p:nvGraphicFramePr>
        <p:xfrm>
          <a:off x="98475" y="12612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{C2951AAB-4F79-4611-B8B9-8B3E59C3BFDF}</a:tableStyleId>
              </a:tblPr>
              <a:tblGrid>
                <a:gridCol w="1254375"/>
                <a:gridCol w="1115375"/>
                <a:gridCol w="1374400"/>
                <a:gridCol w="2220550"/>
                <a:gridCol w="1491175"/>
                <a:gridCol w="1491175"/>
              </a:tblGrid>
              <a:tr h="77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Identificador del riesgo 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Nombre breve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Estimación de la probabilidad de que ocurra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Justificación de la probabilidad de que ocurra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Estimación de probabilidad de impacto 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Justificación de la probabilidad de impacto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R3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Colaboración con empresas externas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Muy Alta: 0.8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Al no conocer la forma de trabajo de la empresa colaboradora, pueden surgir discrepancias, retrasos o calidad insuficiente en el proyecto.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Muy Alto: 0.8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Si ocurren retrasos o una calidad insuficiente en las entregas puede retrasarse el proyecto o cancelarse.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R4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Infraestimar el coste del proyecto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Media: 0,4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Haber estimado de forma errónea el presupuesto necesario para el proyecto.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Muy Alto: 0,8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Si no hay presupuesto suficiente, el proyecto no se puede llevar a cabo.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" name="Google Shape;91;p18"/>
          <p:cNvSpPr txBox="1"/>
          <p:nvPr>
            <p:ph type="title"/>
          </p:nvPr>
        </p:nvSpPr>
        <p:spPr>
          <a:xfrm>
            <a:off x="0" y="26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Estimación de Riesgos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9"/>
          <p:cNvGraphicFramePr/>
          <p:nvPr/>
        </p:nvGraphicFramePr>
        <p:xfrm>
          <a:off x="161700" y="10714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{C2951AAB-4F79-4611-B8B9-8B3E59C3BFDF}</a:tableStyleId>
              </a:tblPr>
              <a:tblGrid>
                <a:gridCol w="1381075"/>
                <a:gridCol w="1475750"/>
                <a:gridCol w="2309325"/>
                <a:gridCol w="3654450"/>
              </a:tblGrid>
              <a:tr h="39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dk1"/>
                          </a:solidFill>
                        </a:rPr>
                        <a:t>Identificador del riesgo 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dk1"/>
                          </a:solidFill>
                        </a:rPr>
                        <a:t>Nombre breve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dk1"/>
                          </a:solidFill>
                        </a:rPr>
                        <a:t>Prioridad (Probabilidad de que ocurra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dk1"/>
                          </a:solidFill>
                        </a:rPr>
                        <a:t>*Probabilidad impacto)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dk1"/>
                          </a:solidFill>
                        </a:rPr>
                        <a:t> Puntos de ruptura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No terminar a tiempo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0,24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Después de la fase de diseño. Si se detecta una sobrecarga de trabajo para las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próximas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 fases, se cancelará el proyecto.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R2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Rotación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 del personal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0,16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En cualquier momento del proyecto, siempre que una rotación del personal haya ralentizado/detenido el trabajo demasiado tiempo, se considerará un punto de ruptura.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" name="Google Shape;97;p19"/>
          <p:cNvSpPr txBox="1"/>
          <p:nvPr/>
        </p:nvSpPr>
        <p:spPr>
          <a:xfrm>
            <a:off x="161700" y="4347825"/>
            <a:ext cx="88206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* </a:t>
            </a:r>
            <a:r>
              <a:rPr lang="es">
                <a:solidFill>
                  <a:schemeClr val="dk1"/>
                </a:solidFill>
              </a:rPr>
              <a:t>355942.02 € (Precio Total) = 309.514,80 € (Coste de Desarrollo) + 15% (del Coste de Desarrollo)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** Coste medio de desarrollo: 839.70 €/día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2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Evaluación de Riesgos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2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Evaluación de Riesgos</a:t>
            </a:r>
            <a:endParaRPr/>
          </a:p>
        </p:txBody>
      </p:sp>
      <p:graphicFrame>
        <p:nvGraphicFramePr>
          <p:cNvPr id="104" name="Google Shape;104;p20"/>
          <p:cNvGraphicFramePr/>
          <p:nvPr/>
        </p:nvGraphicFramePr>
        <p:xfrm>
          <a:off x="161700" y="956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{C2951AAB-4F79-4611-B8B9-8B3E59C3BFDF}</a:tableStyleId>
              </a:tblPr>
              <a:tblGrid>
                <a:gridCol w="1381075"/>
                <a:gridCol w="1475750"/>
                <a:gridCol w="2309325"/>
                <a:gridCol w="3654450"/>
              </a:tblGrid>
              <a:tr h="81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Identificador del riesgo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Nombre breve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Prioridad (Probabilidad de que ocurra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*Probabilidad impacto)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 Puntos de ruptura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R3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Colaboración con empresas externas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0,64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Reuniones de seguimiento, hitos y revisiones de productos entregables. Si las entregas se retrasan o los productos entregables son de mala calidad, dicha revisión constituirá el punto de ruptura.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R4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Infraestimar el coste del proyecto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0,32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En cada revisión, si el coste utilizado supera en un tercio al coste estimado, esa revisión constituirá el punto de ruptura.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" name="Google Shape;105;p20"/>
          <p:cNvSpPr txBox="1"/>
          <p:nvPr/>
        </p:nvSpPr>
        <p:spPr>
          <a:xfrm>
            <a:off x="161700" y="4347825"/>
            <a:ext cx="88206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* </a:t>
            </a:r>
            <a:r>
              <a:rPr lang="es">
                <a:solidFill>
                  <a:schemeClr val="dk1"/>
                </a:solidFill>
              </a:rPr>
              <a:t>355942.02 € (Precio Total) = 309.514,80 € (Coste de Desarrollo) + 15% (del Coste de Desarrollo)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** Coste medio de desarrollo: 839.70 €/día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0" y="19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Gestión de Riesgos – Medidas Preventivas</a:t>
            </a:r>
            <a:endParaRPr/>
          </a:p>
        </p:txBody>
      </p:sp>
      <p:graphicFrame>
        <p:nvGraphicFramePr>
          <p:cNvPr id="111" name="Google Shape;111;p21"/>
          <p:cNvGraphicFramePr/>
          <p:nvPr/>
        </p:nvGraphicFramePr>
        <p:xfrm>
          <a:off x="113400" y="1095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{C2951AAB-4F79-4611-B8B9-8B3E59C3BFDF}</a:tableStyleId>
              </a:tblPr>
              <a:tblGrid>
                <a:gridCol w="1579975"/>
                <a:gridCol w="1183500"/>
                <a:gridCol w="6153725"/>
              </a:tblGrid>
              <a:tr h="49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Identificador del riesgo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Nombre breve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Acciones preventivas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No terminar a tiempo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Contratar a más personal, dentro de las capacidades de la empresa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Reducir ligeramente la extensión de la funcionalidad del proyecto.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Analizar de forma exhaustiva en progreso del proyecto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R2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Rotación del personal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Mantener informado a todos los participantes del proyecto.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Preparar toda la información importante para que sea fácil acceder a ella.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Percibir cualquier situación que vaya a requerir un cambio en el personal y prepararse para ello.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