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gustin Gambina Piri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como primer punto pondria lo siguiente. Solucion para la comunicacion entre docentes y alumnos de la facultad. Primero pondria puntos mas funcionales y luego mas tecnicos. tambien aclararia que les aparece en el telefono y que no hace falta que esten frente a una computadora.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localhost:3000/students" TargetMode="External"/><Relationship Id="rId4" Type="http://schemas.openxmlformats.org/officeDocument/2006/relationships/hyperlink" Target="http://localhost:3000/csv_importer" TargetMode="External"/><Relationship Id="rId5" Type="http://schemas.openxmlformats.org/officeDocument/2006/relationships/hyperlink" Target="http://localhost:3000/studen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localhost:3000/stude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3000/subscriptionlis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localhost:3000/students" TargetMode="External"/><Relationship Id="rId4" Type="http://schemas.openxmlformats.org/officeDocument/2006/relationships/hyperlink" Target="http://localhost:3000/csv_importer" TargetMode="External"/><Relationship Id="rId5" Type="http://schemas.openxmlformats.org/officeDocument/2006/relationships/hyperlink" Target="http://localhost:3000/student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rello.com/b/mzEYxGrn/notificaciones" TargetMode="External"/><Relationship Id="rId4"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GB"/>
              <a:t>Trabajo Final</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GB"/>
              <a:t>Plataforma de mensajería móvil</a:t>
            </a:r>
          </a:p>
        </p:txBody>
      </p:sp>
      <p:sp>
        <p:nvSpPr>
          <p:cNvPr id="56" name="Shape 56"/>
          <p:cNvSpPr txBox="1"/>
          <p:nvPr/>
        </p:nvSpPr>
        <p:spPr>
          <a:xfrm>
            <a:off x="1961500" y="3868525"/>
            <a:ext cx="5186999" cy="719100"/>
          </a:xfrm>
          <a:prstGeom prst="rect">
            <a:avLst/>
          </a:prstGeom>
          <a:noFill/>
          <a:ln>
            <a:noFill/>
          </a:ln>
        </p:spPr>
        <p:txBody>
          <a:bodyPr anchorCtr="0" anchor="t" bIns="91425" lIns="91425" rIns="91425" tIns="91425">
            <a:noAutofit/>
          </a:bodyPr>
          <a:lstStyle/>
          <a:p>
            <a:pPr lvl="0" algn="ctr">
              <a:spcBef>
                <a:spcPts val="0"/>
              </a:spcBef>
              <a:buNone/>
            </a:pPr>
            <a:r>
              <a:rPr lang="en-GB" sz="1800"/>
              <a:t>Juan Manuel Mougan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¿Qué son las </a:t>
            </a:r>
            <a:r>
              <a:rPr i="1" lang="en-GB"/>
              <a:t>user stories</a:t>
            </a:r>
            <a:r>
              <a:rPr lang="en-GB"/>
              <a:t>?</a:t>
            </a:r>
          </a:p>
        </p:txBody>
      </p:sp>
      <p:sp>
        <p:nvSpPr>
          <p:cNvPr id="111" name="Shape 11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lang="en-GB" sz="2000"/>
              <a:t>Expresan los requerimientos del proyecto a muy alto nivel</a:t>
            </a:r>
          </a:p>
          <a:p>
            <a:pPr indent="-355600" lvl="0" marL="457200" rtl="0">
              <a:spcBef>
                <a:spcPts val="0"/>
              </a:spcBef>
              <a:buSzPct val="100000"/>
            </a:pPr>
            <a:r>
              <a:rPr lang="en-GB" sz="2000"/>
              <a:t>Cubren:</a:t>
            </a:r>
          </a:p>
          <a:p>
            <a:pPr indent="-330200" lvl="1" marL="914400" rtl="0">
              <a:spcBef>
                <a:spcPts val="0"/>
              </a:spcBef>
              <a:buSzPct val="100000"/>
            </a:pPr>
            <a:r>
              <a:rPr lang="en-GB" sz="1600"/>
              <a:t>El rol de los usuarios en el sistema</a:t>
            </a:r>
          </a:p>
          <a:p>
            <a:pPr indent="-330200" lvl="1" marL="914400" rtl="0">
              <a:spcBef>
                <a:spcPts val="0"/>
              </a:spcBef>
              <a:buSzPct val="100000"/>
            </a:pPr>
            <a:r>
              <a:rPr lang="en-GB" sz="1600"/>
              <a:t>Sus necesidades a satisfacer</a:t>
            </a:r>
          </a:p>
          <a:p>
            <a:pPr indent="-330200" lvl="1" marL="914400" rtl="0">
              <a:spcBef>
                <a:spcPts val="0"/>
              </a:spcBef>
              <a:buSzPct val="100000"/>
            </a:pPr>
            <a:r>
              <a:rPr lang="en-GB" sz="1600"/>
              <a:t>Y los beneficios que acarreará implementar la solución</a:t>
            </a:r>
          </a:p>
          <a:p>
            <a:pPr indent="-228600" lvl="0" marL="457200" rtl="0">
              <a:spcBef>
                <a:spcPts val="0"/>
              </a:spcBef>
            </a:pPr>
            <a:r>
              <a:rPr lang="en-GB"/>
              <a:t>Similares a Casos de Uso o Escenarios, pero:</a:t>
            </a:r>
          </a:p>
          <a:p>
            <a:pPr indent="-330200" lvl="1" marL="914400" rtl="0">
              <a:spcBef>
                <a:spcPts val="0"/>
              </a:spcBef>
              <a:buSzPct val="100000"/>
            </a:pPr>
            <a:r>
              <a:rPr lang="en-GB" sz="1600"/>
              <a:t>Son mucho más cortas</a:t>
            </a:r>
          </a:p>
          <a:p>
            <a:pPr indent="-330200" lvl="1" marL="914400" rtl="0">
              <a:spcBef>
                <a:spcPts val="0"/>
              </a:spcBef>
              <a:buSzPct val="100000"/>
            </a:pPr>
            <a:r>
              <a:rPr lang="en-GB" sz="1600"/>
              <a:t>No describen las interfaces de la aplicación</a:t>
            </a:r>
          </a:p>
          <a:p>
            <a:pPr indent="-330200" lvl="1" marL="914400">
              <a:spcBef>
                <a:spcPts val="0"/>
              </a:spcBef>
              <a:buSzPct val="100000"/>
            </a:pPr>
            <a:r>
              <a:rPr lang="en-GB" sz="1600"/>
              <a:t>Tampoco sus flujos o pasos internos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User stories del proyecto</a:t>
            </a:r>
          </a:p>
        </p:txBody>
      </p:sp>
      <p:sp>
        <p:nvSpPr>
          <p:cNvPr id="117" name="Shape 11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Proceso CSV</a:t>
            </a:r>
          </a:p>
          <a:p>
            <a:pPr lvl="0" rtl="0">
              <a:spcBef>
                <a:spcPts val="0"/>
              </a:spcBef>
              <a:buClr>
                <a:schemeClr val="dk1"/>
              </a:buClr>
              <a:buSzPct val="61111"/>
              <a:buFont typeface="Arial"/>
              <a:buNone/>
            </a:pPr>
            <a:r>
              <a:rPr i="1" lang="en-GB"/>
              <a:t>Como un usuario de la Secretaría de la facultad, necesito poder procesar un archivo CSV provisto, para ingresar al sistema datos de los Alumnos y sus Inscripciones a Materias.</a:t>
            </a:r>
          </a:p>
          <a:p>
            <a:pPr indent="-228600" lvl="0" marL="457200" rtl="0">
              <a:spcBef>
                <a:spcPts val="0"/>
              </a:spcBef>
            </a:pPr>
            <a:r>
              <a:rPr lang="en-GB"/>
              <a:t>Creación de reglas para envío</a:t>
            </a:r>
          </a:p>
          <a:p>
            <a:pPr lvl="0">
              <a:spcBef>
                <a:spcPts val="0"/>
              </a:spcBef>
              <a:buNone/>
            </a:pPr>
            <a:r>
              <a:rPr i="1" lang="en-GB"/>
              <a:t>Como un usuario de la Secretaría de la facultad, deseo poder crear reglas de envío de mensajes a los Alumnos, en base a ciertos criterios preestablecidos.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User stories del proyecto</a:t>
            </a:r>
          </a:p>
        </p:txBody>
      </p:sp>
      <p:sp>
        <p:nvSpPr>
          <p:cNvPr id="123" name="Shape 12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Rol del Profesor</a:t>
            </a:r>
          </a:p>
          <a:p>
            <a:pPr lvl="0" rtl="0">
              <a:spcBef>
                <a:spcPts val="0"/>
              </a:spcBef>
              <a:buNone/>
            </a:pPr>
            <a:r>
              <a:rPr i="1" lang="en-GB"/>
              <a:t>Como un profesor de la facultad, quiero poder enviar mensajes a aquellas listas de envío de mi interés, utilizando mi propio dispositivo móvil.</a:t>
            </a:r>
          </a:p>
          <a:p>
            <a:pPr indent="-228600" lvl="0" marL="457200" rtl="0">
              <a:spcBef>
                <a:spcPts val="0"/>
              </a:spcBef>
            </a:pPr>
            <a:r>
              <a:rPr lang="en-GB"/>
              <a:t>Rol del Alumno</a:t>
            </a:r>
          </a:p>
          <a:p>
            <a:pPr lvl="0" rtl="0">
              <a:spcBef>
                <a:spcPts val="0"/>
              </a:spcBef>
              <a:buNone/>
            </a:pPr>
            <a:r>
              <a:rPr i="1" lang="en-GB"/>
              <a:t>Como un alumno de la facultad, deseo poder recibir mensajes de mi interés en mi dispositivo móvil.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Stakeholders del proyecto</a:t>
            </a:r>
          </a:p>
        </p:txBody>
      </p:sp>
      <p:sp>
        <p:nvSpPr>
          <p:cNvPr id="129" name="Shape 12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Alumnos</a:t>
            </a:r>
          </a:p>
          <a:p>
            <a:pPr indent="-228600" lvl="1" marL="914400" rtl="0">
              <a:spcBef>
                <a:spcPts val="0"/>
              </a:spcBef>
            </a:pPr>
            <a:r>
              <a:rPr lang="en-GB"/>
              <a:t>Interesados en recibir avisos de su interés, por parte de los profesores</a:t>
            </a:r>
          </a:p>
          <a:p>
            <a:pPr indent="-228600" lvl="0" marL="457200" rtl="0">
              <a:spcBef>
                <a:spcPts val="0"/>
              </a:spcBef>
            </a:pPr>
            <a:r>
              <a:rPr lang="en-GB"/>
              <a:t>Profesores</a:t>
            </a:r>
          </a:p>
          <a:p>
            <a:pPr indent="-228600" lvl="1" marL="914400" rtl="0">
              <a:spcBef>
                <a:spcPts val="0"/>
              </a:spcBef>
            </a:pPr>
            <a:r>
              <a:rPr lang="en-GB"/>
              <a:t>Interesados en enviar dichos mensajes, de manera sencilla y efectiva</a:t>
            </a:r>
          </a:p>
          <a:p>
            <a:pPr indent="-228600" lvl="0" marL="457200" rtl="0">
              <a:spcBef>
                <a:spcPts val="0"/>
              </a:spcBef>
            </a:pPr>
            <a:r>
              <a:rPr lang="en-GB"/>
              <a:t>Secretaría/Usuario administrador</a:t>
            </a:r>
          </a:p>
          <a:p>
            <a:pPr indent="-228600" lvl="1" marL="914400">
              <a:spcBef>
                <a:spcPts val="0"/>
              </a:spcBef>
            </a:pPr>
            <a:r>
              <a:rPr lang="en-GB"/>
              <a:t>Interesado en administrar información de interés para la facultad, y eventualmente también enviar mensajes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Arquitectura general de la solución</a:t>
            </a:r>
          </a:p>
        </p:txBody>
      </p:sp>
      <p:sp>
        <p:nvSpPr>
          <p:cNvPr id="135" name="Shape 135"/>
          <p:cNvSpPr txBox="1"/>
          <p:nvPr>
            <p:ph idx="1" type="body"/>
          </p:nvPr>
        </p:nvSpPr>
        <p:spPr>
          <a:xfrm>
            <a:off x="311700" y="1152475"/>
            <a:ext cx="8520599" cy="2264699"/>
          </a:xfrm>
          <a:prstGeom prst="rect">
            <a:avLst/>
          </a:prstGeom>
        </p:spPr>
        <p:txBody>
          <a:bodyPr anchorCtr="0" anchor="t" bIns="91425" lIns="91425" rIns="91425" tIns="91425">
            <a:noAutofit/>
          </a:bodyPr>
          <a:lstStyle/>
          <a:p>
            <a:pPr indent="-228600" lvl="0" marL="457200" rtl="0">
              <a:spcBef>
                <a:spcPts val="0"/>
              </a:spcBef>
            </a:pPr>
            <a:r>
              <a:rPr lang="en-GB"/>
              <a:t>Existen tres componentes fundamentales en el sistema:</a:t>
            </a:r>
          </a:p>
          <a:p>
            <a:pPr indent="-228600" lvl="1" marL="914400" rtl="0">
              <a:spcBef>
                <a:spcPts val="0"/>
              </a:spcBef>
            </a:pPr>
            <a:r>
              <a:rPr lang="en-GB"/>
              <a:t>Aplicación Android nativa, llamada “Enviar Notificaciones”</a:t>
            </a:r>
          </a:p>
          <a:p>
            <a:pPr indent="-228600" lvl="1" marL="914400" rtl="0">
              <a:spcBef>
                <a:spcPts val="0"/>
              </a:spcBef>
            </a:pPr>
            <a:r>
              <a:rPr lang="en-GB"/>
              <a:t>Aplicación web, llamada “Backend”</a:t>
            </a:r>
          </a:p>
          <a:p>
            <a:pPr indent="-228600" lvl="2" marL="1371600" rtl="0">
              <a:spcBef>
                <a:spcPts val="0"/>
              </a:spcBef>
            </a:pPr>
            <a:r>
              <a:rPr lang="en-GB"/>
              <a:t>Que permite gestionar Alumnos y Listas de Entrega, y adicionalmente, expone una API REST utilizada por las aplicaciones móviles</a:t>
            </a:r>
          </a:p>
          <a:p>
            <a:pPr indent="-228600" lvl="1" marL="914400" rtl="0">
              <a:spcBef>
                <a:spcPts val="0"/>
              </a:spcBef>
            </a:pPr>
            <a:r>
              <a:rPr lang="en-GB"/>
              <a:t>Aplicación Android nativa, llamada “Notificaciones”</a:t>
            </a:r>
          </a:p>
          <a:p>
            <a:pPr indent="-228600" lvl="0" marL="457200" rtl="0">
              <a:spcBef>
                <a:spcPts val="0"/>
              </a:spcBef>
            </a:pPr>
            <a:r>
              <a:rPr lang="en-GB"/>
              <a:t>La entrega de mensajes se realiza a través del servicio gratuito GCM, ofrecido por Google</a:t>
            </a:r>
          </a:p>
        </p:txBody>
      </p:sp>
      <p:pic>
        <p:nvPicPr>
          <p:cNvPr id="136" name="Shape 136"/>
          <p:cNvPicPr preferRelativeResize="0"/>
          <p:nvPr/>
        </p:nvPicPr>
        <p:blipFill>
          <a:blip r:embed="rId3">
            <a:alphaModFix/>
          </a:blip>
          <a:stretch>
            <a:fillRect/>
          </a:stretch>
        </p:blipFill>
        <p:spPr>
          <a:xfrm>
            <a:off x="0" y="3525717"/>
            <a:ext cx="9144000" cy="118691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Lista de tecnologías utilizadas</a:t>
            </a:r>
          </a:p>
        </p:txBody>
      </p:sp>
      <p:sp>
        <p:nvSpPr>
          <p:cNvPr id="142" name="Shape 142"/>
          <p:cNvSpPr txBox="1"/>
          <p:nvPr>
            <p:ph idx="1" type="body"/>
          </p:nvPr>
        </p:nvSpPr>
        <p:spPr>
          <a:xfrm>
            <a:off x="311700" y="1152475"/>
            <a:ext cx="8520599" cy="2301900"/>
          </a:xfrm>
          <a:prstGeom prst="rect">
            <a:avLst/>
          </a:prstGeom>
        </p:spPr>
        <p:txBody>
          <a:bodyPr anchorCtr="0" anchor="t" bIns="91425" lIns="91425" rIns="91425" tIns="91425">
            <a:noAutofit/>
          </a:bodyPr>
          <a:lstStyle/>
          <a:p>
            <a:pPr lvl="0" rtl="0">
              <a:spcBef>
                <a:spcPts val="0"/>
              </a:spcBef>
              <a:buNone/>
            </a:pPr>
            <a:r>
              <a:rPr lang="en-GB"/>
              <a:t>Para las aplicaciones móviles: </a:t>
            </a:r>
          </a:p>
          <a:p>
            <a:pPr indent="-228600" lvl="0" marL="457200" rtl="0">
              <a:spcBef>
                <a:spcPts val="0"/>
              </a:spcBef>
            </a:pPr>
            <a:r>
              <a:rPr lang="en-GB"/>
              <a:t>Android SDK, Java como lenguaje de programación</a:t>
            </a:r>
          </a:p>
          <a:p>
            <a:pPr lvl="0" rtl="0">
              <a:spcBef>
                <a:spcPts val="0"/>
              </a:spcBef>
              <a:buNone/>
            </a:pPr>
            <a:r>
              <a:rPr lang="en-GB"/>
              <a:t>Para el backend web: </a:t>
            </a:r>
          </a:p>
          <a:p>
            <a:pPr indent="-228600" lvl="0" marL="457200" rtl="0">
              <a:spcBef>
                <a:spcPts val="0"/>
              </a:spcBef>
            </a:pPr>
            <a:r>
              <a:rPr lang="en-GB"/>
              <a:t>Ruby on Rails, Twitter Bootstrap</a:t>
            </a:r>
          </a:p>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7460225" y="1152475"/>
            <a:ext cx="1372074" cy="1776250"/>
          </a:xfrm>
          <a:prstGeom prst="rect">
            <a:avLst/>
          </a:prstGeom>
          <a:noFill/>
          <a:ln>
            <a:noFill/>
          </a:ln>
        </p:spPr>
      </p:pic>
      <p:pic>
        <p:nvPicPr>
          <p:cNvPr id="144" name="Shape 144"/>
          <p:cNvPicPr preferRelativeResize="0"/>
          <p:nvPr/>
        </p:nvPicPr>
        <p:blipFill>
          <a:blip r:embed="rId4">
            <a:alphaModFix/>
          </a:blip>
          <a:stretch>
            <a:fillRect/>
          </a:stretch>
        </p:blipFill>
        <p:spPr>
          <a:xfrm>
            <a:off x="311700" y="3454425"/>
            <a:ext cx="1438424" cy="1438424"/>
          </a:xfrm>
          <a:prstGeom prst="rect">
            <a:avLst/>
          </a:prstGeom>
          <a:noFill/>
          <a:ln>
            <a:noFill/>
          </a:ln>
        </p:spPr>
      </p:pic>
      <p:sp>
        <p:nvSpPr>
          <p:cNvPr id="145" name="Shape 145"/>
          <p:cNvSpPr txBox="1"/>
          <p:nvPr/>
        </p:nvSpPr>
        <p:spPr>
          <a:xfrm>
            <a:off x="2440975" y="3541600"/>
            <a:ext cx="4969199" cy="1351199"/>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GB" sz="1800">
                <a:solidFill>
                  <a:schemeClr val="dk2"/>
                </a:solidFill>
              </a:rPr>
              <a:t>Se buscó utilizar tecnologías populares, para facilitar el mantenimiento y las futuras ampliaciones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Google Cloud Messaging</a:t>
            </a:r>
          </a:p>
        </p:txBody>
      </p:sp>
      <p:sp>
        <p:nvSpPr>
          <p:cNvPr id="151" name="Shape 15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Servicio gratuito provisto por Google, permite enviar y recibir información desde un servidor a los dispositivos de los usuarios, utilizando una única conexión</a:t>
            </a:r>
          </a:p>
          <a:p>
            <a:pPr indent="-228600" lvl="0" marL="457200" rtl="0">
              <a:spcBef>
                <a:spcPts val="0"/>
              </a:spcBef>
            </a:pPr>
            <a:r>
              <a:rPr lang="en-GB"/>
              <a:t>Se encarga del encolado y la entrega de mensajes a los clientes, de manera transparente al servidor y a las aplicaciones</a:t>
            </a:r>
          </a:p>
          <a:p>
            <a:pPr indent="-228600" lvl="0" marL="457200" rtl="0">
              <a:spcBef>
                <a:spcPts val="0"/>
              </a:spcBef>
            </a:pPr>
            <a:r>
              <a:rPr lang="en-GB"/>
              <a:t>En el siguiente gráfico se ilustra el proceso de envío de mensajes desde el backend (denominado “Application Server”) a las aplicaciones cliente. Los pasos 1 y 2 se ejecutan al instalar la aplicación o al actualizar los datos del Alumno, mientras que 3, 4 y 5 se ejecutan al enviar una Notificación, desde el servidor central, o desde la aplicación para profesores.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Google Cloud Messaging</a:t>
            </a:r>
          </a:p>
        </p:txBody>
      </p:sp>
      <p:pic>
        <p:nvPicPr>
          <p:cNvPr id="157" name="Shape 157"/>
          <p:cNvPicPr preferRelativeResize="0"/>
          <p:nvPr/>
        </p:nvPicPr>
        <p:blipFill>
          <a:blip r:embed="rId3">
            <a:alphaModFix/>
          </a:blip>
          <a:stretch>
            <a:fillRect/>
          </a:stretch>
        </p:blipFill>
        <p:spPr>
          <a:xfrm>
            <a:off x="1255611" y="1017725"/>
            <a:ext cx="6632773" cy="38442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API REST</a:t>
            </a:r>
          </a:p>
        </p:txBody>
      </p:sp>
      <p:sp>
        <p:nvSpPr>
          <p:cNvPr id="163" name="Shape 16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Para las Notificaciones:</a:t>
            </a:r>
          </a:p>
          <a:p>
            <a:pPr indent="-228600" lvl="1" marL="914400" rtl="0">
              <a:spcBef>
                <a:spcPts val="0"/>
              </a:spcBef>
            </a:pPr>
            <a:r>
              <a:rPr lang="en-GB"/>
              <a:t>Un servicio POST que permite crear (y enviar) una nueva Notificación</a:t>
            </a:r>
          </a:p>
          <a:p>
            <a:pPr indent="-228600" lvl="0" marL="457200" rtl="0">
              <a:spcBef>
                <a:spcPts val="0"/>
              </a:spcBef>
            </a:pPr>
            <a:r>
              <a:rPr lang="en-GB"/>
              <a:t>Para las Listas de Subscripción:</a:t>
            </a:r>
          </a:p>
          <a:p>
            <a:pPr indent="-228600" lvl="1" marL="914400" rtl="0">
              <a:spcBef>
                <a:spcPts val="0"/>
              </a:spcBef>
            </a:pPr>
            <a:r>
              <a:rPr lang="en-GB"/>
              <a:t>Un servicio GET que permite recuperar todas las listas disponibles</a:t>
            </a:r>
          </a:p>
          <a:p>
            <a:pPr indent="-228600" lvl="0" marL="457200" rtl="0">
              <a:spcBef>
                <a:spcPts val="0"/>
              </a:spcBef>
            </a:pPr>
            <a:r>
              <a:rPr lang="en-GB"/>
              <a:t>Para los Alumnos:</a:t>
            </a:r>
          </a:p>
          <a:p>
            <a:pPr indent="-228600" lvl="1" marL="914400" rtl="0">
              <a:spcBef>
                <a:spcPts val="0"/>
              </a:spcBef>
            </a:pPr>
            <a:r>
              <a:rPr lang="en-GB"/>
              <a:t>Un servicio POST que permite registrar un nuevo Alumno (no se usa)</a:t>
            </a:r>
          </a:p>
          <a:p>
            <a:pPr indent="-228600" lvl="1" marL="914400" rtl="0">
              <a:spcBef>
                <a:spcPts val="0"/>
              </a:spcBef>
            </a:pPr>
            <a:r>
              <a:rPr lang="en-GB"/>
              <a:t>Un servicio GET para obtener una lista de alumnos, que opcionalmente recibe como parámetros un nombre, apellido y número de legajo, lo que le permite actuar como filtro</a:t>
            </a:r>
          </a:p>
          <a:p>
            <a:pPr indent="-228600" lvl="1" marL="914400" rtl="0">
              <a:spcBef>
                <a:spcPts val="0"/>
              </a:spcBef>
            </a:pPr>
            <a:r>
              <a:rPr lang="en-GB"/>
              <a:t>Un servicio PUT que permite actualizar un Alumno, recibiendo como parámetro su id. Utilizado por la aplicación de Notificaciones para enviarle al servidor central el id que obtuvo por parte de GCM, permitiendo que reciba notificaciones</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Proceso de importación de datos al sistema</a:t>
            </a:r>
          </a:p>
        </p:txBody>
      </p:sp>
      <p:sp>
        <p:nvSpPr>
          <p:cNvPr id="169" name="Shape 16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Los datos de carreras, materias y alumnos deben estar precargados en el sistema, como precondición para utilizarlo</a:t>
            </a:r>
          </a:p>
          <a:p>
            <a:pPr indent="-228600" lvl="1" marL="914400" rtl="0">
              <a:spcBef>
                <a:spcPts val="0"/>
              </a:spcBef>
            </a:pPr>
            <a:r>
              <a:rPr lang="en-GB"/>
              <a:t>Como los dos primeros son datos poco cambiantes, pueden insertarse vía scripts Ruby, o bien código SQL</a:t>
            </a:r>
          </a:p>
          <a:p>
            <a:pPr indent="-228600" lvl="1" marL="914400">
              <a:spcBef>
                <a:spcPts val="0"/>
              </a:spcBef>
            </a:pPr>
            <a:r>
              <a:rPr lang="en-GB"/>
              <a:t>Para los Alumnos, se creó un proceso aparte, que lee e interpreta un archivo CSV, e inserta en la base de datos del backend a cada Alumno, con sus respectiva lista de inscripciones a materias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Resumen</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Prototipo totalmente funcional de una plataforma de mensajería móvil</a:t>
            </a:r>
          </a:p>
          <a:p>
            <a:pPr indent="-228600" lvl="0" marL="457200" rtl="0">
              <a:spcBef>
                <a:spcPts val="0"/>
              </a:spcBef>
            </a:pPr>
            <a:r>
              <a:rPr lang="en-GB"/>
              <a:t>Busca mejorar y simplificar la comunicación entre docentes y alumnos de la facultad</a:t>
            </a:r>
          </a:p>
          <a:p>
            <a:pPr indent="-228600" lvl="0" marL="457200" rtl="0">
              <a:spcBef>
                <a:spcPts val="0"/>
              </a:spcBef>
            </a:pPr>
            <a:r>
              <a:rPr lang="en-GB"/>
              <a:t>Motivado por la falta de un medio de comunicación eficiente de noticias a los alumnos frente a imprevistos</a:t>
            </a:r>
          </a:p>
          <a:p>
            <a:pPr indent="-228600" lvl="0" marL="457200">
              <a:spcBef>
                <a:spcPts val="0"/>
              </a:spcBef>
            </a:pPr>
            <a:r>
              <a:rPr lang="en-GB"/>
              <a:t>Demostración del prototipo funcionando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Proceso de importación de datos al sistema</a:t>
            </a:r>
          </a:p>
        </p:txBody>
      </p:sp>
      <p:pic>
        <p:nvPicPr>
          <p:cNvPr id="175" name="Shape 175"/>
          <p:cNvPicPr preferRelativeResize="0"/>
          <p:nvPr/>
        </p:nvPicPr>
        <p:blipFill>
          <a:blip r:embed="rId3">
            <a:alphaModFix/>
          </a:blip>
          <a:stretch>
            <a:fillRect/>
          </a:stretch>
        </p:blipFill>
        <p:spPr>
          <a:xfrm>
            <a:off x="1131762" y="1094025"/>
            <a:ext cx="6880475" cy="382617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Herramientas utilizadas</a:t>
            </a:r>
          </a:p>
        </p:txBody>
      </p:sp>
      <p:sp>
        <p:nvSpPr>
          <p:cNvPr id="181" name="Shape 18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Trello → gestión del proyecto</a:t>
            </a:r>
          </a:p>
          <a:p>
            <a:pPr indent="-228600" lvl="0" marL="457200" rtl="0">
              <a:spcBef>
                <a:spcPts val="0"/>
              </a:spcBef>
            </a:pPr>
            <a:r>
              <a:rPr lang="en-GB"/>
              <a:t>Android Studio → IDE para Android</a:t>
            </a:r>
          </a:p>
          <a:p>
            <a:pPr indent="-228600" lvl="1" marL="914400" rtl="0">
              <a:spcBef>
                <a:spcPts val="0"/>
              </a:spcBef>
            </a:pPr>
            <a:r>
              <a:rPr lang="en-GB"/>
              <a:t>Incluye una versión de emulador de Android</a:t>
            </a:r>
          </a:p>
          <a:p>
            <a:pPr indent="-228600" lvl="0" marL="457200" rtl="0">
              <a:spcBef>
                <a:spcPts val="0"/>
              </a:spcBef>
            </a:pPr>
            <a:r>
              <a:rPr lang="en-GB"/>
              <a:t>Genymotion → reemplazo del emulador stock de Android</a:t>
            </a:r>
          </a:p>
          <a:p>
            <a:pPr indent="-228600" lvl="1" marL="914400" rtl="0">
              <a:spcBef>
                <a:spcPts val="0"/>
              </a:spcBef>
            </a:pPr>
            <a:r>
              <a:rPr lang="en-GB"/>
              <a:t>Permite instalar Google Play Services, para poder recibir las notificaciones push</a:t>
            </a:r>
          </a:p>
          <a:p>
            <a:pPr indent="-228600" lvl="0" marL="457200" rtl="0">
              <a:spcBef>
                <a:spcPts val="0"/>
              </a:spcBef>
            </a:pPr>
            <a:r>
              <a:rPr lang="en-GB"/>
              <a:t>Sublime Text → editor de texto, utilizado para la parte web de la plataforma. </a:t>
            </a:r>
          </a:p>
          <a:p>
            <a:pPr indent="-228600" lvl="0" marL="457200" rtl="0">
              <a:spcBef>
                <a:spcPts val="0"/>
              </a:spcBef>
            </a:pPr>
            <a:r>
              <a:rPr lang="en-GB"/>
              <a:t>SQLiteStudio → administrador de bases de datos para SQLite 3</a:t>
            </a:r>
          </a:p>
          <a:p>
            <a:pPr indent="-228600" lvl="0" marL="457200" rtl="0">
              <a:spcBef>
                <a:spcPts val="0"/>
              </a:spcBef>
            </a:pPr>
            <a:r>
              <a:rPr lang="en-GB"/>
              <a:t>Git → VCS</a:t>
            </a:r>
          </a:p>
          <a:p>
            <a:pPr indent="-228600" lvl="1" marL="914400" rtl="0">
              <a:spcBef>
                <a:spcPts val="0"/>
              </a:spcBef>
            </a:pPr>
            <a:r>
              <a:rPr lang="en-GB"/>
              <a:t>También Github como repositorio online para el código fuente del proyecto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Demo: Proceso de importación</a:t>
            </a:r>
          </a:p>
        </p:txBody>
      </p:sp>
      <p:sp>
        <p:nvSpPr>
          <p:cNvPr id="187" name="Shape 18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Ver en </a:t>
            </a:r>
            <a:r>
              <a:rPr lang="en-GB" u="sng">
                <a:solidFill>
                  <a:schemeClr val="hlink"/>
                </a:solidFill>
                <a:latin typeface="Consolas"/>
                <a:ea typeface="Consolas"/>
                <a:cs typeface="Consolas"/>
                <a:sym typeface="Consolas"/>
                <a:hlinkClick r:id="rId3"/>
              </a:rPr>
              <a:t>http://localhost:3000/students</a:t>
            </a:r>
            <a:r>
              <a:rPr lang="en-GB"/>
              <a:t> que no hay Alumnos cargados</a:t>
            </a:r>
          </a:p>
          <a:p>
            <a:pPr indent="-228600" lvl="0" marL="457200" rtl="0">
              <a:spcBef>
                <a:spcPts val="0"/>
              </a:spcBef>
              <a:buAutoNum type="arabicPeriod"/>
            </a:pPr>
            <a:r>
              <a:rPr lang="en-GB"/>
              <a:t>Navegar a </a:t>
            </a:r>
            <a:r>
              <a:rPr lang="en-GB" u="sng">
                <a:solidFill>
                  <a:schemeClr val="hlink"/>
                </a:solidFill>
                <a:latin typeface="Consolas"/>
                <a:ea typeface="Consolas"/>
                <a:cs typeface="Consolas"/>
                <a:sym typeface="Consolas"/>
                <a:hlinkClick r:id="rId4"/>
              </a:rPr>
              <a:t>http://localhost:3000/csv_importer</a:t>
            </a:r>
          </a:p>
          <a:p>
            <a:pPr indent="-228600" lvl="0" marL="457200" rtl="0">
              <a:spcBef>
                <a:spcPts val="0"/>
              </a:spcBef>
              <a:buAutoNum type="arabicPeriod"/>
            </a:pPr>
            <a:r>
              <a:rPr lang="en-GB"/>
              <a:t>Importar el archivo </a:t>
            </a:r>
            <a:r>
              <a:rPr lang="en-GB">
                <a:latin typeface="Consolas"/>
                <a:ea typeface="Consolas"/>
                <a:cs typeface="Consolas"/>
                <a:sym typeface="Consolas"/>
              </a:rPr>
              <a:t>input.csv</a:t>
            </a:r>
          </a:p>
          <a:p>
            <a:pPr indent="-228600" lvl="0" marL="457200" rtl="0">
              <a:spcBef>
                <a:spcPts val="0"/>
              </a:spcBef>
              <a:buAutoNum type="arabicPeriod"/>
            </a:pPr>
            <a:r>
              <a:rPr lang="en-GB"/>
              <a:t>Ver en </a:t>
            </a:r>
            <a:r>
              <a:rPr lang="en-GB" u="sng">
                <a:solidFill>
                  <a:schemeClr val="accent5"/>
                </a:solidFill>
                <a:latin typeface="Consolas"/>
                <a:ea typeface="Consolas"/>
                <a:cs typeface="Consolas"/>
                <a:sym typeface="Consolas"/>
                <a:hlinkClick r:id="rId5"/>
              </a:rPr>
              <a:t>http://localhost:3000/students</a:t>
            </a:r>
            <a:r>
              <a:rPr lang="en-GB"/>
              <a:t> que los Alumnos presentes en el archivo CSV fueron cargados</a:t>
            </a:r>
          </a:p>
          <a:p>
            <a:pPr indent="-228600" lvl="0" marL="457200">
              <a:spcBef>
                <a:spcPts val="0"/>
              </a:spcBef>
              <a:buAutoNum type="arabicPeriod"/>
            </a:pPr>
            <a:r>
              <a:rPr lang="en-GB"/>
              <a:t>Navegar a las Cursadas de los Alumnos, y verificar que coinciden con los datos del CSV</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Demo: ABM de Alumnos</a:t>
            </a:r>
          </a:p>
        </p:txBody>
      </p:sp>
      <p:sp>
        <p:nvSpPr>
          <p:cNvPr id="193" name="Shape 19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Navegar a  </a:t>
            </a:r>
            <a:r>
              <a:rPr lang="en-GB" u="sng">
                <a:solidFill>
                  <a:schemeClr val="hlink"/>
                </a:solidFill>
                <a:latin typeface="Consolas"/>
                <a:ea typeface="Consolas"/>
                <a:cs typeface="Consolas"/>
                <a:sym typeface="Consolas"/>
                <a:hlinkClick r:id="rId3"/>
              </a:rPr>
              <a:t>http://localhost:3000/students</a:t>
            </a:r>
            <a:r>
              <a:rPr lang="en-GB"/>
              <a:t> </a:t>
            </a:r>
          </a:p>
          <a:p>
            <a:pPr indent="-228600" lvl="0" marL="457200" rtl="0">
              <a:spcBef>
                <a:spcPts val="0"/>
              </a:spcBef>
              <a:buAutoNum type="arabicPeriod"/>
            </a:pPr>
            <a:r>
              <a:rPr lang="en-GB"/>
              <a:t>Agregar un Alumno</a:t>
            </a:r>
          </a:p>
          <a:p>
            <a:pPr indent="-228600" lvl="0" marL="457200" rtl="0">
              <a:spcBef>
                <a:spcPts val="0"/>
              </a:spcBef>
              <a:buAutoNum type="arabicPeriod"/>
            </a:pPr>
            <a:r>
              <a:rPr lang="en-GB"/>
              <a:t>Agregar una o más Cursadas al nuevo Alumno</a:t>
            </a:r>
          </a:p>
          <a:p>
            <a:pPr indent="-228600" lvl="0" marL="457200" rtl="0">
              <a:spcBef>
                <a:spcPts val="0"/>
              </a:spcBef>
              <a:buAutoNum type="arabicPeriod"/>
            </a:pPr>
            <a:r>
              <a:rPr lang="en-GB"/>
              <a:t>Probar la edición y borrado de Alumnos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Demo: ABM de Listas de Entrega</a:t>
            </a:r>
          </a:p>
        </p:txBody>
      </p:sp>
      <p:sp>
        <p:nvSpPr>
          <p:cNvPr id="199" name="Shape 19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Navegar a  </a:t>
            </a:r>
            <a:r>
              <a:rPr lang="en-GB" u="sng">
                <a:solidFill>
                  <a:schemeClr val="hlink"/>
                </a:solidFill>
                <a:latin typeface="Consolas"/>
                <a:ea typeface="Consolas"/>
                <a:cs typeface="Consolas"/>
                <a:sym typeface="Consolas"/>
                <a:hlinkClick r:id="rId3"/>
              </a:rPr>
              <a:t>http://localhost:3000/subscriptionlists</a:t>
            </a:r>
            <a:r>
              <a:rPr lang="en-GB"/>
              <a:t> </a:t>
            </a:r>
          </a:p>
          <a:p>
            <a:pPr indent="-228600" lvl="0" marL="457200" rtl="0">
              <a:spcBef>
                <a:spcPts val="0"/>
              </a:spcBef>
              <a:buAutoNum type="arabicPeriod"/>
            </a:pPr>
            <a:r>
              <a:rPr lang="en-GB"/>
              <a:t>Agregar una Lista de Entrega por Carrera</a:t>
            </a:r>
          </a:p>
          <a:p>
            <a:pPr indent="-228600" lvl="0" marL="457200" rtl="0">
              <a:spcBef>
                <a:spcPts val="0"/>
              </a:spcBef>
              <a:buAutoNum type="arabicPeriod"/>
            </a:pPr>
            <a:r>
              <a:rPr lang="en-GB"/>
              <a:t>Ver que los Alumnos de la lista sean los correctos</a:t>
            </a:r>
          </a:p>
          <a:p>
            <a:pPr indent="-228600" lvl="0" marL="457200" rtl="0">
              <a:spcBef>
                <a:spcPts val="0"/>
              </a:spcBef>
              <a:buAutoNum type="arabicPeriod"/>
            </a:pPr>
            <a:r>
              <a:rPr lang="en-GB"/>
              <a:t>Repetir el proceso para Listas por Materia</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GB"/>
              <a:t>Demo: Proceso de importación - Nueva corrida</a:t>
            </a:r>
          </a:p>
        </p:txBody>
      </p:sp>
      <p:sp>
        <p:nvSpPr>
          <p:cNvPr id="205" name="Shape 20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Mostrar en </a:t>
            </a:r>
            <a:r>
              <a:rPr lang="en-GB" u="sng">
                <a:solidFill>
                  <a:schemeClr val="hlink"/>
                </a:solidFill>
                <a:latin typeface="Consolas"/>
                <a:ea typeface="Consolas"/>
                <a:cs typeface="Consolas"/>
                <a:sym typeface="Consolas"/>
                <a:hlinkClick r:id="rId3"/>
              </a:rPr>
              <a:t>http://localhost:3000/students</a:t>
            </a:r>
            <a:r>
              <a:rPr lang="en-GB"/>
              <a:t> la lista de Alumnos cargados</a:t>
            </a:r>
          </a:p>
          <a:p>
            <a:pPr indent="-228600" lvl="0" marL="457200" rtl="0">
              <a:spcBef>
                <a:spcPts val="0"/>
              </a:spcBef>
              <a:buAutoNum type="arabicPeriod"/>
            </a:pPr>
            <a:r>
              <a:rPr lang="en-GB"/>
              <a:t>Navegar a </a:t>
            </a:r>
            <a:r>
              <a:rPr lang="en-GB" u="sng">
                <a:solidFill>
                  <a:schemeClr val="hlink"/>
                </a:solidFill>
                <a:latin typeface="Consolas"/>
                <a:ea typeface="Consolas"/>
                <a:cs typeface="Consolas"/>
                <a:sym typeface="Consolas"/>
                <a:hlinkClick r:id="rId4"/>
              </a:rPr>
              <a:t>http://localhost:3000/csv_importer</a:t>
            </a:r>
          </a:p>
          <a:p>
            <a:pPr indent="-228600" lvl="0" marL="457200" rtl="0">
              <a:spcBef>
                <a:spcPts val="0"/>
              </a:spcBef>
              <a:buAutoNum type="arabicPeriod"/>
            </a:pPr>
            <a:r>
              <a:rPr lang="en-GB"/>
              <a:t>Importar el archivo </a:t>
            </a:r>
            <a:r>
              <a:rPr lang="en-GB">
                <a:latin typeface="Consolas"/>
                <a:ea typeface="Consolas"/>
                <a:cs typeface="Consolas"/>
                <a:sym typeface="Consolas"/>
              </a:rPr>
              <a:t>input.csv</a:t>
            </a:r>
          </a:p>
          <a:p>
            <a:pPr indent="-228600" lvl="0" marL="457200" rtl="0">
              <a:spcBef>
                <a:spcPts val="0"/>
              </a:spcBef>
              <a:buAutoNum type="arabicPeriod"/>
            </a:pPr>
            <a:r>
              <a:rPr lang="en-GB"/>
              <a:t>Ver en </a:t>
            </a:r>
            <a:r>
              <a:rPr lang="en-GB" u="sng">
                <a:solidFill>
                  <a:schemeClr val="accent5"/>
                </a:solidFill>
                <a:latin typeface="Consolas"/>
                <a:ea typeface="Consolas"/>
                <a:cs typeface="Consolas"/>
                <a:sym typeface="Consolas"/>
                <a:hlinkClick r:id="rId5"/>
              </a:rPr>
              <a:t>http://localhost:3000/students</a:t>
            </a:r>
            <a:r>
              <a:rPr lang="en-GB"/>
              <a:t> que los Alumnos presentes en el archivo CSV fueron cargados</a:t>
            </a:r>
          </a:p>
          <a:p>
            <a:pPr indent="-228600" lvl="0" marL="457200" rtl="0">
              <a:spcBef>
                <a:spcPts val="0"/>
              </a:spcBef>
              <a:buAutoNum type="arabicPeriod"/>
            </a:pPr>
            <a:r>
              <a:rPr lang="en-GB"/>
              <a:t>Navegar a las Cursadas de los Alumnos, y verificar que coinciden con los datos del CSV</a:t>
            </a:r>
          </a:p>
          <a:p>
            <a:pPr indent="-228600" lvl="0" marL="457200" rtl="0">
              <a:spcBef>
                <a:spcPts val="0"/>
              </a:spcBef>
              <a:buAutoNum type="arabicPeriod"/>
            </a:pPr>
            <a:r>
              <a:rPr lang="en-GB"/>
              <a:t>Ver que las Listas de Entrega contienen a los nuevos Alumnos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Demo: Registro del Alumno</a:t>
            </a:r>
          </a:p>
        </p:txBody>
      </p:sp>
      <p:sp>
        <p:nvSpPr>
          <p:cNvPr id="211" name="Shape 21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Instalar la aplicación Notificaciones</a:t>
            </a:r>
          </a:p>
          <a:p>
            <a:pPr indent="-228600" lvl="0" marL="457200" rtl="0">
              <a:spcBef>
                <a:spcPts val="0"/>
              </a:spcBef>
              <a:buAutoNum type="arabicPeriod"/>
            </a:pPr>
            <a:r>
              <a:rPr lang="en-GB"/>
              <a:t>Completar los datos personales. El Alumno debe estar previamente creado en el backend</a:t>
            </a:r>
          </a:p>
          <a:p>
            <a:pPr indent="-228600" lvl="0" marL="457200" rtl="0">
              <a:spcBef>
                <a:spcPts val="0"/>
              </a:spcBef>
              <a:buAutoNum type="arabicPeriod"/>
            </a:pPr>
            <a:r>
              <a:rPr lang="en-GB"/>
              <a:t>Verificar que los datos del Alumno hayan sido verificados, y el ID de GCM haya sido actualizado correctamente</a:t>
            </a:r>
          </a:p>
          <a:p>
            <a:pPr indent="-228600" lvl="1" marL="914400" rtl="0">
              <a:spcBef>
                <a:spcPts val="0"/>
              </a:spcBef>
              <a:buAutoNum type="alphaLcPeriod"/>
            </a:pPr>
            <a:r>
              <a:rPr lang="en-GB"/>
              <a:t>Debe decir “SI” en “Usa GCM?”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Demo: Envío de Notificaciones desde aplicación</a:t>
            </a:r>
          </a:p>
        </p:txBody>
      </p:sp>
      <p:sp>
        <p:nvSpPr>
          <p:cNvPr id="217" name="Shape 21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GB"/>
              <a:t>Instalar la aplicación EnviarNotificaciones</a:t>
            </a:r>
          </a:p>
          <a:p>
            <a:pPr indent="-228600" lvl="0" marL="457200" rtl="0">
              <a:spcBef>
                <a:spcPts val="0"/>
              </a:spcBef>
              <a:buAutoNum type="arabicPeriod"/>
            </a:pPr>
            <a:r>
              <a:rPr lang="en-GB"/>
              <a:t>Enviar un mensaje a alguna Lista a la que esté suscrito algún alumno que haya instalado la aplicación Notificaciones</a:t>
            </a:r>
          </a:p>
          <a:p>
            <a:pPr indent="-228600" lvl="0" marL="457200" rtl="0">
              <a:spcBef>
                <a:spcPts val="0"/>
              </a:spcBef>
              <a:buAutoNum type="arabicPeriod"/>
            </a:pPr>
            <a:r>
              <a:rPr lang="en-GB"/>
              <a:t>Verificar que los mensajes lleguen correctamente</a:t>
            </a:r>
          </a:p>
          <a:p>
            <a:pPr indent="-228600" lvl="1" marL="914400" rtl="0">
              <a:spcBef>
                <a:spcPts val="0"/>
              </a:spcBef>
              <a:buAutoNum type="alphaLcPeriod"/>
            </a:pPr>
            <a:r>
              <a:rPr lang="en-GB"/>
              <a:t>También se puede probar enviar un mensaje desde el backend</a:t>
            </a:r>
          </a:p>
          <a:p>
            <a:pPr indent="-228600" lvl="0" marL="457200">
              <a:spcBef>
                <a:spcPts val="0"/>
              </a:spcBef>
              <a:buAutoNum type="arabicPeriod"/>
            </a:pPr>
            <a:r>
              <a:rPr lang="en-GB"/>
              <a:t>Verificar que los mensajes no llegan a Alumnos que no estén en la Lista</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Ventajas</a:t>
            </a:r>
          </a:p>
        </p:txBody>
      </p:sp>
      <p:sp>
        <p:nvSpPr>
          <p:cNvPr id="223" name="Shape 22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GB"/>
              <a:t>Se considera que la utilización de la plataforma traerá las siguientes ventajas:</a:t>
            </a:r>
          </a:p>
          <a:p>
            <a:pPr indent="-228600" lvl="0" marL="457200" rtl="0">
              <a:spcBef>
                <a:spcPts val="0"/>
              </a:spcBef>
            </a:pPr>
            <a:r>
              <a:rPr lang="en-GB"/>
              <a:t>Una comunicación más directa entre profesores y alumnos, debido a la naturaleza de las notificaciones push</a:t>
            </a:r>
          </a:p>
          <a:p>
            <a:pPr indent="-228600" lvl="0" marL="457200" rtl="0">
              <a:spcBef>
                <a:spcPts val="0"/>
              </a:spcBef>
            </a:pPr>
            <a:r>
              <a:rPr lang="en-GB"/>
              <a:t>Debido a que los profesores sólo envían mensajes a listas de su interés, se evitan las cadenas de emails, el intercambio de números de celular, etc. De esta forma, la comunicación es transparente a los datos personales de profesores y alumnos.</a:t>
            </a:r>
          </a:p>
          <a:p>
            <a:pPr indent="-228600" lvl="0" marL="457200" rtl="0">
              <a:spcBef>
                <a:spcPts val="0"/>
              </a:spcBef>
            </a:pPr>
            <a:r>
              <a:rPr lang="en-GB"/>
              <a:t>El servicio utilizado para la comunicación (Google Cloud Messaging) garantiza una entrega eventual de los mensajes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rgbClr val="000000"/>
              </a:buClr>
              <a:buSzPct val="39285"/>
              <a:buFont typeface="Arial"/>
              <a:buNone/>
            </a:pPr>
            <a:r>
              <a:rPr lang="en-GB"/>
              <a:t>Posibles mejoras a futuro</a:t>
            </a:r>
          </a:p>
        </p:txBody>
      </p:sp>
      <p:sp>
        <p:nvSpPr>
          <p:cNvPr id="229" name="Shape 22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GB"/>
              <a:t>Algunas mejoras funcionales que podrían realizarse:</a:t>
            </a:r>
          </a:p>
          <a:p>
            <a:pPr indent="-228600" lvl="0" marL="457200" rtl="0">
              <a:spcBef>
                <a:spcPts val="0"/>
              </a:spcBef>
            </a:pPr>
            <a:r>
              <a:rPr lang="en-GB"/>
              <a:t>Replicar la aplicación Notificaciones para otros sistemas operativos móviles populares. Por ej, iOS, Windows Phone 8</a:t>
            </a:r>
          </a:p>
          <a:p>
            <a:pPr indent="-228600" lvl="1" marL="914400" rtl="0">
              <a:spcBef>
                <a:spcPts val="0"/>
              </a:spcBef>
            </a:pPr>
            <a:r>
              <a:rPr lang="en-GB"/>
              <a:t>Si los profesores así lo requieren, también se puede replicar EnviarNotificaciones</a:t>
            </a:r>
          </a:p>
          <a:p>
            <a:pPr indent="-228600" lvl="0" marL="457200" rtl="0">
              <a:spcBef>
                <a:spcPts val="0"/>
              </a:spcBef>
            </a:pPr>
            <a:r>
              <a:rPr lang="en-GB"/>
              <a:t>Implementar una suite de test automáticos, para facilitar la detección de errores de regresión</a:t>
            </a:r>
          </a:p>
          <a:p>
            <a:pPr indent="-228600" lvl="1" marL="914400" rtl="0">
              <a:spcBef>
                <a:spcPts val="0"/>
              </a:spcBef>
            </a:pPr>
            <a:r>
              <a:rPr lang="en-GB"/>
              <a:t>Y eventualmente, utilizar un servidor de Continuos Integration</a:t>
            </a:r>
          </a:p>
          <a:p>
            <a:pPr indent="-228600" lvl="0" marL="457200" rtl="0">
              <a:spcBef>
                <a:spcPts val="0"/>
              </a:spcBef>
            </a:pPr>
            <a:r>
              <a:rPr lang="en-GB"/>
              <a:t>Implementar algún mecanismo de seguridad, para asegurarse que el alumno realmente sea quien dice ser</a:t>
            </a:r>
          </a:p>
          <a:p>
            <a:pPr indent="-228600" lvl="1" marL="914400" rtl="0">
              <a:spcBef>
                <a:spcPts val="0"/>
              </a:spcBef>
            </a:pPr>
            <a:r>
              <a:rPr lang="en-GB"/>
              <a:t>Por ejemplo, generar un hash, y entregarlo impreso en Secretaría</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Objetivo</a:t>
            </a:r>
          </a:p>
        </p:txBody>
      </p:sp>
      <p:sp>
        <p:nvSpPr>
          <p:cNvPr id="68" name="Shape 68"/>
          <p:cNvSpPr txBox="1"/>
          <p:nvPr>
            <p:ph idx="1" type="body"/>
          </p:nvPr>
        </p:nvSpPr>
        <p:spPr>
          <a:xfrm>
            <a:off x="311700" y="1152475"/>
            <a:ext cx="8520599" cy="3416400"/>
          </a:xfrm>
          <a:prstGeom prst="rect">
            <a:avLst/>
          </a:prstGeom>
        </p:spPr>
        <p:txBody>
          <a:bodyPr anchorCtr="0" anchor="ctr" bIns="91425" lIns="91425" rIns="91425" tIns="91425">
            <a:noAutofit/>
          </a:bodyPr>
          <a:lstStyle/>
          <a:p>
            <a:pPr lvl="0" algn="ctr">
              <a:lnSpc>
                <a:spcPct val="150000"/>
              </a:lnSpc>
              <a:spcBef>
                <a:spcPts val="0"/>
              </a:spcBef>
              <a:buNone/>
            </a:pPr>
            <a:r>
              <a:rPr lang="en-GB"/>
              <a:t>“</a:t>
            </a:r>
            <a:r>
              <a:rPr i="1" lang="en-GB" sz="2400"/>
              <a:t>Desarrollar una plataforma de mensajería, basada en notificaciones de tipo push, para facilitar la comunicación entre profesores y alumnos, evitando los inconvenientes que presentan otro tipo de canales más tradicionales</a:t>
            </a:r>
            <a:r>
              <a:rPr lang="en-GB"/>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¿Qué son las notificaciones push?</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lang="en-GB" sz="2000"/>
              <a:t>Permiten recibir avisos de nuevos mensajes o eventos, aún cuando los usuarios no están trabajando de manera activa con la aplicación</a:t>
            </a:r>
          </a:p>
          <a:p>
            <a:pPr indent="-355600" lvl="0" marL="457200" rtl="0">
              <a:spcBef>
                <a:spcPts val="0"/>
              </a:spcBef>
              <a:buSzPct val="100000"/>
            </a:pPr>
            <a:r>
              <a:rPr lang="en-GB" sz="2000"/>
              <a:t>Cuando el dispositivo recibe una notificación, se puede mostrar un mensaje en la barra de estado del sistema operativo, que al ser presionado pueda realizar una acción predeterminada.</a:t>
            </a:r>
          </a:p>
          <a:p>
            <a:pPr indent="-355600" lvl="0" marL="457200" rtl="0">
              <a:spcBef>
                <a:spcPts val="0"/>
              </a:spcBef>
              <a:buSzPct val="100000"/>
            </a:pPr>
            <a:r>
              <a:rPr lang="en-GB" sz="2000"/>
              <a:t>Pueden ser enviadas a todos los usuarios de la aplicación, o bien a un determinado subconjunto de ellos (multicast)</a:t>
            </a:r>
          </a:p>
          <a:p>
            <a:pPr indent="-355600" lvl="0" marL="457200" rtl="0">
              <a:spcBef>
                <a:spcPts val="0"/>
              </a:spcBef>
              <a:buSzPct val="100000"/>
            </a:pPr>
            <a:r>
              <a:rPr lang="en-GB" sz="2000"/>
              <a:t>Para implementar el envío se utilizó un servicio externo: Google Cloud Messaging (GCM)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Alcance</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lang="en-GB" sz="2000"/>
              <a:t>Una </a:t>
            </a:r>
            <a:r>
              <a:rPr b="1" lang="en-GB" sz="2000"/>
              <a:t>aplicación Android nativa</a:t>
            </a:r>
            <a:r>
              <a:rPr lang="en-GB" sz="2000"/>
              <a:t>, que permita a los alumnos registrarse en el servidor web central (backend), y recibir aquellos mensajes de su interés</a:t>
            </a:r>
          </a:p>
          <a:p>
            <a:pPr indent="-355600" lvl="0" marL="457200" rtl="0">
              <a:spcBef>
                <a:spcPts val="0"/>
              </a:spcBef>
              <a:buSzPct val="100000"/>
            </a:pPr>
            <a:r>
              <a:rPr lang="en-GB" sz="2000"/>
              <a:t>Un </a:t>
            </a:r>
            <a:r>
              <a:rPr b="1" lang="en-GB" sz="2000"/>
              <a:t>backend web</a:t>
            </a:r>
            <a:r>
              <a:rPr lang="en-GB" sz="2000"/>
              <a:t>, que permita gestionar las notificaciones que los profesores le envían a los alumnos, y diseñar reglas de envío según varios criterios</a:t>
            </a:r>
          </a:p>
          <a:p>
            <a:pPr indent="-355600" lvl="0" marL="457200">
              <a:spcBef>
                <a:spcPts val="0"/>
              </a:spcBef>
              <a:buSzPct val="100000"/>
            </a:pPr>
            <a:r>
              <a:rPr lang="en-GB" sz="2000"/>
              <a:t>Una </a:t>
            </a:r>
            <a:r>
              <a:rPr b="1" lang="en-GB" sz="2000"/>
              <a:t>segunda aplicación Android nativa</a:t>
            </a:r>
            <a:r>
              <a:rPr lang="en-GB" sz="2000"/>
              <a:t>, que permita a los profesores enviar notificaciones a aquellos alumnos que estén suscritos a listas de su incumbencia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Aspectos metodológicos</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lang="en-GB" sz="2000"/>
              <a:t>Se utilizó Kanban como “metodología” de trabajo</a:t>
            </a:r>
          </a:p>
          <a:p>
            <a:pPr indent="-355600" lvl="0" marL="457200" rtl="0">
              <a:spcBef>
                <a:spcPts val="0"/>
              </a:spcBef>
              <a:buSzPct val="100000"/>
            </a:pPr>
            <a:r>
              <a:rPr lang="en-GB" sz="2000"/>
              <a:t>El “equipo” es de un sólo desarrollador</a:t>
            </a:r>
          </a:p>
          <a:p>
            <a:pPr indent="-355600" lvl="0" marL="457200" rtl="0">
              <a:spcBef>
                <a:spcPts val="0"/>
              </a:spcBef>
              <a:buSzPct val="100000"/>
            </a:pPr>
            <a:r>
              <a:rPr lang="en-GB" sz="2000"/>
              <a:t>Puede considerarse al tutor del trabajo final como el </a:t>
            </a:r>
            <a:r>
              <a:rPr i="1" lang="en-GB" sz="2000"/>
              <a:t>Product Owner</a:t>
            </a:r>
            <a:r>
              <a:rPr lang="en-GB" sz="2000"/>
              <a:t>, ya que tiene una visión general del proyecto</a:t>
            </a:r>
          </a:p>
          <a:p>
            <a:pPr indent="-355600" lvl="0" marL="457200" rtl="0">
              <a:spcBef>
                <a:spcPts val="0"/>
              </a:spcBef>
              <a:buSzPct val="100000"/>
            </a:pPr>
            <a:r>
              <a:rPr lang="en-GB" sz="2000"/>
              <a:t>El tutor proveyó una dirección del trabajo, y ayudó a priorizar las tareas a realizar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Kanban</a:t>
            </a:r>
          </a:p>
        </p:txBody>
      </p:sp>
      <p:sp>
        <p:nvSpPr>
          <p:cNvPr id="92" name="Shape 9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55600" lvl="0" marL="457200" rtl="0">
              <a:spcBef>
                <a:spcPts val="0"/>
              </a:spcBef>
              <a:buSzPct val="100000"/>
            </a:pPr>
            <a:r>
              <a:rPr lang="en-GB" sz="2000"/>
              <a:t>No hay división en sprints, el trabajo es continuo</a:t>
            </a:r>
          </a:p>
          <a:p>
            <a:pPr indent="-355600" lvl="0" marL="457200" rtl="0">
              <a:spcBef>
                <a:spcPts val="0"/>
              </a:spcBef>
              <a:buSzPct val="100000"/>
            </a:pPr>
            <a:r>
              <a:rPr lang="en-GB" sz="2000"/>
              <a:t>Las tareas y user stories se muestran en una pizarra (</a:t>
            </a:r>
            <a:r>
              <a:rPr i="1" lang="en-GB" sz="2000"/>
              <a:t>track board</a:t>
            </a:r>
            <a:r>
              <a:rPr lang="en-GB" sz="2000"/>
              <a:t>)</a:t>
            </a:r>
          </a:p>
          <a:p>
            <a:pPr indent="-355600" lvl="0" marL="457200" rtl="0">
              <a:spcBef>
                <a:spcPts val="0"/>
              </a:spcBef>
              <a:buSzPct val="100000"/>
            </a:pPr>
            <a:r>
              <a:rPr lang="en-GB" sz="2000"/>
              <a:t>Dicha pizarra puede tener cualquier cantidad deseada de columnas, que muestran el estado en que se encuentra cada tarea. Por ejemplo: Backlog, planeada, en desarrollo, lista para testear, hecha</a:t>
            </a:r>
          </a:p>
          <a:p>
            <a:pPr indent="-355600" lvl="0" marL="457200" rtl="0">
              <a:spcBef>
                <a:spcPts val="0"/>
              </a:spcBef>
              <a:buSzPct val="100000"/>
            </a:pPr>
            <a:r>
              <a:rPr lang="en-GB" sz="2000"/>
              <a:t>Se pueden agregar “cortes” transversales a las columnas, por ejemplo, para separar tareas por su prioridad</a:t>
            </a:r>
          </a:p>
          <a:p>
            <a:pPr indent="-355600" lvl="0" marL="457200" rtl="0">
              <a:spcBef>
                <a:spcPts val="0"/>
              </a:spcBef>
              <a:buSzPct val="100000"/>
            </a:pPr>
            <a:r>
              <a:rPr lang="en-GB" sz="2000"/>
              <a:t>Se define un límite de tareas por columna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Trello</a:t>
            </a:r>
          </a:p>
        </p:txBody>
      </p:sp>
      <p:sp>
        <p:nvSpPr>
          <p:cNvPr id="98" name="Shape 98"/>
          <p:cNvSpPr txBox="1"/>
          <p:nvPr>
            <p:ph idx="1" type="body"/>
          </p:nvPr>
        </p:nvSpPr>
        <p:spPr>
          <a:xfrm>
            <a:off x="311700" y="1152475"/>
            <a:ext cx="8520599" cy="765599"/>
          </a:xfrm>
          <a:prstGeom prst="rect">
            <a:avLst/>
          </a:prstGeom>
        </p:spPr>
        <p:txBody>
          <a:bodyPr anchorCtr="0" anchor="t" bIns="91425" lIns="91425" rIns="91425" tIns="91425">
            <a:noAutofit/>
          </a:bodyPr>
          <a:lstStyle/>
          <a:p>
            <a:pPr indent="-228600" lvl="0" marL="457200" rtl="0">
              <a:spcBef>
                <a:spcPts val="0"/>
              </a:spcBef>
            </a:pPr>
            <a:r>
              <a:rPr lang="en-GB"/>
              <a:t>Se utilizó Trello como herramienta sencilla de gestión del proyecto</a:t>
            </a:r>
          </a:p>
          <a:p>
            <a:pPr indent="-228600" lvl="0" marL="457200">
              <a:spcBef>
                <a:spcPts val="0"/>
              </a:spcBef>
            </a:pPr>
            <a:r>
              <a:rPr lang="en-GB"/>
              <a:t>Se puede ver el board en: </a:t>
            </a:r>
            <a:r>
              <a:rPr lang="en-GB" u="sng">
                <a:solidFill>
                  <a:schemeClr val="hlink"/>
                </a:solidFill>
                <a:hlinkClick r:id="rId3"/>
              </a:rPr>
              <a:t>https://trello.com/b/mzEYxGrn/notificaciones</a:t>
            </a:r>
          </a:p>
        </p:txBody>
      </p:sp>
      <p:pic>
        <p:nvPicPr>
          <p:cNvPr id="99" name="Shape 99"/>
          <p:cNvPicPr preferRelativeResize="0"/>
          <p:nvPr/>
        </p:nvPicPr>
        <p:blipFill>
          <a:blip r:embed="rId4">
            <a:alphaModFix/>
          </a:blip>
          <a:stretch>
            <a:fillRect/>
          </a:stretch>
        </p:blipFill>
        <p:spPr>
          <a:xfrm>
            <a:off x="1749525" y="1872325"/>
            <a:ext cx="5644950" cy="30757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GB"/>
              <a:t>Análisis Funcional</a:t>
            </a:r>
          </a:p>
        </p:txBody>
      </p:sp>
      <p:sp>
        <p:nvSpPr>
          <p:cNvPr id="105" name="Shape 10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i="1" lang="en-GB"/>
              <a:t>User stories</a:t>
            </a:r>
            <a:r>
              <a:rPr lang="en-GB"/>
              <a:t> del proyecto</a:t>
            </a:r>
          </a:p>
          <a:p>
            <a:pPr indent="-228600" lvl="0" marL="457200" rtl="0">
              <a:spcBef>
                <a:spcPts val="0"/>
              </a:spcBef>
            </a:pPr>
            <a:r>
              <a:rPr i="1" lang="en-GB"/>
              <a:t>Stakeholders</a:t>
            </a:r>
            <a:r>
              <a:rPr lang="en-GB"/>
              <a:t> involucrados</a:t>
            </a:r>
          </a:p>
          <a:p>
            <a:pPr indent="-228600" lvl="0" marL="457200">
              <a:spcBef>
                <a:spcPts val="0"/>
              </a:spcBef>
            </a:pPr>
            <a:r>
              <a:rPr lang="en-GB"/>
              <a:t>Workflows de cada stakeholder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