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Lora"/>
      <p:regular r:id="rId52"/>
      <p:bold r:id="rId53"/>
      <p:italic r:id="rId54"/>
      <p:boldItalic r:id="rId55"/>
    </p:embeddedFont>
    <p:embeddedFont>
      <p:font typeface="Quattrocento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Agustin Gambina Pirillo"/>
  <p:cmAuthor clrIdx="1" id="1" initials="" lastIdx="1" name="Juan Manuel Moug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ora-bold.fntdata"/><Relationship Id="rId52" Type="http://schemas.openxmlformats.org/officeDocument/2006/relationships/font" Target="fonts/Lora-regular.fntdata"/><Relationship Id="rId11" Type="http://schemas.openxmlformats.org/officeDocument/2006/relationships/slide" Target="slides/slide6.xml"/><Relationship Id="rId55" Type="http://schemas.openxmlformats.org/officeDocument/2006/relationships/font" Target="fonts/Lora-boldItalic.fntdata"/><Relationship Id="rId10" Type="http://schemas.openxmlformats.org/officeDocument/2006/relationships/slide" Target="slides/slide5.xml"/><Relationship Id="rId54" Type="http://schemas.openxmlformats.org/officeDocument/2006/relationships/font" Target="fonts/Lora-italic.fntdata"/><Relationship Id="rId13" Type="http://schemas.openxmlformats.org/officeDocument/2006/relationships/slide" Target="slides/slide8.xml"/><Relationship Id="rId57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56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59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58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También decís setiembre?, escribí suscriptos por favor, gracias</p:text>
  </p:cm>
  <p:cm authorId="0" idx="4">
    <p:pos x="6000" y="100"/>
    <p:text>Incumbencia? el director de la carrera te va a pedir que utilices otro termino, por ejemplo, interés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El chrome con el screen black es para hacerlo mas fancy? :P</p:text>
  </p:cm>
  <p:cm authorId="1" idx="1">
    <p:pos x="6000" y="100"/>
    <p:text>toda la facha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vas a mostrar user stories?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05.png"/><Relationship Id="rId5" Type="http://schemas.openxmlformats.org/officeDocument/2006/relationships/hyperlink" Target="https://trello.com/b/mzEYxGrn/notificacion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localhost:3000/students" TargetMode="External"/><Relationship Id="rId4" Type="http://schemas.openxmlformats.org/officeDocument/2006/relationships/hyperlink" Target="http://localhost:3000/csv_importer" TargetMode="External"/><Relationship Id="rId5" Type="http://schemas.openxmlformats.org/officeDocument/2006/relationships/hyperlink" Target="http://localhost:3000/studen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ocalhost:3000/studen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localhost:3000/subscriptionlist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ocalhost:3000/students" TargetMode="External"/><Relationship Id="rId4" Type="http://schemas.openxmlformats.org/officeDocument/2006/relationships/hyperlink" Target="http://localhost:3000/csv_importer" TargetMode="External"/><Relationship Id="rId5" Type="http://schemas.openxmlformats.org/officeDocument/2006/relationships/hyperlink" Target="http://localhost:3000/student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juanmougan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2371500" y="2093775"/>
            <a:ext cx="6708299" cy="141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5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Plataforma de mensajería móvil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/>
              <a:t>Juan Manuel Mougan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Trabajo Final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6390000" y="1417075"/>
            <a:ext cx="2753999" cy="116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0" y="755447"/>
            <a:ext cx="1248099" cy="1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Kanban como “metodología” de trabajo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“Equipo” de un sólo desarrollador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 del trabajo final como Product Owner, ya que tiene una visión general del proyecto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Proveyó una dirección del trabajo, y ayudó a priorizar las tareas a realizar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Aspectos </a:t>
            </a:r>
            <a:r>
              <a:rPr lang="en">
                <a:highlight>
                  <a:srgbClr val="FFCD00"/>
                </a:highlight>
              </a:rPr>
              <a:t>metodológicos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1" name="Shape 15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Kanban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Trabajo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Flujo continuo, no hay sprints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Track 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 tareas y user stories se muestran en una pizarra (track board)</a:t>
            </a:r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Columnas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 pizarra puede tener cualquier cantidad de columnas, que muestran el estado de cada tarea: Backlog, planeada, en desarrollo, lista para testear, hecha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3" name="Shape 16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4" name="Shape 16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Cortes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 pueden agregar “cortes” transversales a las columnas, por ejemplo, para separar tareas por su prioridad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Kanban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Límites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 define un límite de tareas por columna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6" name="Shape 17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87" name="Shape 187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5" y="1621275"/>
            <a:ext cx="6291099" cy="3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6523750" y="878850"/>
            <a:ext cx="2442000" cy="3818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https://trello.com/b/mzEYxGrn/notificaciones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Análisis funcional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User stories</a:t>
            </a:r>
            <a:r>
              <a:rPr lang="en"/>
              <a:t>, </a:t>
            </a:r>
            <a:r>
              <a:rPr i="1" lang="en"/>
              <a:t>stakeholders</a:t>
            </a:r>
            <a:r>
              <a:rPr lang="en"/>
              <a:t>, </a:t>
            </a:r>
            <a:r>
              <a:rPr i="1" lang="en"/>
              <a:t>workflows</a:t>
            </a:r>
            <a:r>
              <a:rPr lang="en"/>
              <a:t> de cada uno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Expresan los requerimientos del proyecto a muy alto nivel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Cubren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Rol de los usuarios en el sistema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Sus necesidades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 los beneficios de implementar la solución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Similares a Casos de Uso o Escenarios, pero: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Mucho mas cortas, no describen interfaces ni flujos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¿Qué son las </a:t>
            </a:r>
            <a:r>
              <a:rPr i="1" lang="en">
                <a:highlight>
                  <a:srgbClr val="FFCD00"/>
                </a:highlight>
              </a:rPr>
              <a:t>user stories</a:t>
            </a:r>
            <a:r>
              <a:rPr lang="en"/>
              <a:t>?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8" name="Shape 2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4800">
                <a:highlight>
                  <a:srgbClr val="FFCD00"/>
                </a:highlight>
              </a:rPr>
              <a:t>User stories</a:t>
            </a:r>
          </a:p>
        </p:txBody>
      </p:sp>
      <p:sp>
        <p:nvSpPr>
          <p:cNvPr id="217" name="Shape 217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 continuación se muestran las user stories del proyecto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221" name="Shape 22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24" name="Shape 22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866000" y="2238000"/>
            <a:ext cx="7387199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un usuario de la Secretaría de la facultad, necesito poder procesar un archivo CSV provisto, para ingresar al sistema datos de los Alumnos y sus Inscripciones a Materias.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866000" y="2238000"/>
            <a:ext cx="7387199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un usuario de la Secretaría de la facultad, deseo poder crear reglas de envío de mensajes a los Alumnos, en base a ciertos criterios preestablecidos.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866000" y="2238000"/>
            <a:ext cx="7387199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un profesor de la facultad, quiero poder enviar mensajes a aquellas listas de envío de mi interés, utilizando mi propio dispositivo móvil.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2" name="Shape 7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Conceptos iniciales</a:t>
            </a:r>
          </a:p>
        </p:txBody>
      </p:sp>
      <p:sp>
        <p:nvSpPr>
          <p:cNvPr id="77" name="Shape 77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Demo</a:t>
            </a:r>
          </a:p>
        </p:txBody>
      </p:sp>
      <p:sp>
        <p:nvSpPr>
          <p:cNvPr id="78" name="Shape 78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Análisis funcional</a:t>
            </a:r>
          </a:p>
        </p:txBody>
      </p:sp>
      <p:cxnSp>
        <p:nvCxnSpPr>
          <p:cNvPr id="79" name="Shape 79"/>
          <p:cNvCxnSpPr>
            <a:endCxn id="78" idx="2"/>
          </p:cNvCxnSpPr>
          <p:nvPr/>
        </p:nvCxnSpPr>
        <p:spPr>
          <a:xfrm>
            <a:off x="3184599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Shape 80"/>
          <p:cNvCxnSpPr>
            <a:endCxn id="77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866000" y="2238000"/>
            <a:ext cx="7387199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un alumno de la facultad, deseo poder recibir mensajes de mi interés en mi dispositivo móvil.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Stakeholders del proyecto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Alumnos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Recibir mensajes de su interés, enviados por los profesores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Profesores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Interesados en enviar dichos avisos, de manera sencilla y efectiva</a:t>
            </a:r>
          </a:p>
        </p:txBody>
      </p:sp>
      <p:sp>
        <p:nvSpPr>
          <p:cNvPr id="259" name="Shape 259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Secretaría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Administrar información de interés para la facultad, y eventualmente también enviar mensajes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1" name="Shape 2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Arquitectura</a:t>
            </a:r>
          </a:p>
        </p:txBody>
      </p:sp>
      <p:sp>
        <p:nvSpPr>
          <p:cNvPr id="270" name="Shape 27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Componentes, tecnologías, herramientas utilizadas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Componentes de la aplicación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EnviarNotificaciones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Aplicación Android nativa, para ser utilizada por los profesores para enviar mensajes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Aplicación web que permite gestionar datos de alumnos y listas de entrega. Expone una API REST, consumida por las dos aplicaciones</a:t>
            </a:r>
          </a:p>
        </p:txBody>
      </p:sp>
      <p:sp>
        <p:nvSpPr>
          <p:cNvPr id="279" name="Shape 279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Notificaciones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Aplicación Android nativa, para recibir mensajes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81" name="Shape 28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731425" y="4187950"/>
            <a:ext cx="78911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La entrega de mensajes se realiza a través del servicio GCM, provisto por Google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Arquitectura de la solución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2" name="Shape 2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216"/>
            <a:ext cx="9144000" cy="118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1381250" y="1616471"/>
            <a:ext cx="6393000" cy="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diagrama muestra la interacción de las tres aplicaciones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4302125" y="3134525"/>
            <a:ext cx="4471199" cy="130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Para el backend web: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Ruby on Rails, Twitter Bootstrap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Lista de </a:t>
            </a:r>
            <a:r>
              <a:rPr lang="en">
                <a:highlight>
                  <a:srgbClr val="FFCD00"/>
                </a:highlight>
              </a:rPr>
              <a:t>tecnologías utilizadas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5" name="Shape 30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250" y="1358275"/>
            <a:ext cx="1372074" cy="17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" type="body"/>
          </p:nvPr>
        </p:nvSpPr>
        <p:spPr>
          <a:xfrm>
            <a:off x="1533650" y="1768874"/>
            <a:ext cx="5991900" cy="113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Para las aplicaciones móviles: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SDK, Java 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50" y="3311675"/>
            <a:ext cx="1438424" cy="14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Permite enviar y recibir información desde un servidor a los dispositivos de los usuarios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Encola y entrega los mensajes a los clientes, de manera transparente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Los pasos 1 y 2 del siguiente gráfico se ejecutan al instalar la aplicación, mientras que 3, 4 y 5 se ejecutan al enviar una Notificación</a:t>
            </a:r>
            <a:br>
              <a:rPr lang="en"/>
            </a:b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Cloud Messaging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9" name="Shape 31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Pasos GCM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9" name="Shape 32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75" y="1372725"/>
            <a:ext cx="6394049" cy="37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API REST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Para las Notificaciones: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Servicio POST para enviar una Notificación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 las Listas de Subscripción: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Servicio GET para obtener todas las listas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 los Alumnos: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Servicio POST para registrar un nuevo alumno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Servicio GET para filtrar una lista de alumnos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Servicio PUT que permite actualizar un alumno, recibiendo como parámetro su id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1" name="Shape 34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Los datos de carreras, materias y alumnos deben estar precargados en el sistema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Los dos primeros se insertan vía scripts Ruby/SQL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 los Alumnos, se creó un proceso aparte, que interpreta un archivo CSV, e inserta cada alumno con sus cursadas</a:t>
            </a:r>
          </a:p>
        </p:txBody>
      </p:sp>
      <p:sp>
        <p:nvSpPr>
          <p:cNvPr id="350" name="Shape 350"/>
          <p:cNvSpPr txBox="1"/>
          <p:nvPr>
            <p:ph type="title"/>
          </p:nvPr>
        </p:nvSpPr>
        <p:spPr>
          <a:xfrm>
            <a:off x="1381250" y="922675"/>
            <a:ext cx="3998100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Proceso de </a:t>
            </a:r>
            <a:r>
              <a:rPr lang="en">
                <a:highlight>
                  <a:srgbClr val="FFCD00"/>
                </a:highlight>
              </a:rPr>
              <a:t>importación de datos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2" name="Shape 35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Introducción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Resumen, objetivo, alcance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CD00"/>
                </a:highlight>
              </a:rPr>
              <a:t>Importación de datos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62" name="Shape 36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62" y="1490700"/>
            <a:ext cx="6471875" cy="3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Herramientas utilizadas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Trello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Para gestión del proyecto</a:t>
            </a:r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Android Studio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IDE para Android, incluye un emulador</a:t>
            </a:r>
          </a:p>
        </p:txBody>
      </p:sp>
      <p:sp>
        <p:nvSpPr>
          <p:cNvPr id="374" name="Shape 374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Genymotion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Reemplazo del emulador stock, permite instalar Google Play Services, para poder recibir notificaciones push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Sublime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Editor de texto, utilizado para la parte web de la plataforma</a:t>
            </a:r>
          </a:p>
        </p:txBody>
      </p:sp>
      <p:sp>
        <p:nvSpPr>
          <p:cNvPr id="376" name="Shape 376"/>
          <p:cNvSpPr txBox="1"/>
          <p:nvPr>
            <p:ph idx="2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SQLiteStudio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Administrador de bases de datos para SQLite 3, utilizada tanto por Rails como Android</a:t>
            </a:r>
          </a:p>
        </p:txBody>
      </p:sp>
      <p:sp>
        <p:nvSpPr>
          <p:cNvPr id="377" name="Shape 377"/>
          <p:cNvSpPr txBox="1"/>
          <p:nvPr>
            <p:ph idx="3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Git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VCS utilizado, También Github como repositorio online para el código fuente del proyecto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78" name="Shape 37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79" name="Shape 37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388" name="Shape 388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Prueba integral de la plataforma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 en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http://localhost:3000/students</a:t>
            </a:r>
            <a:r>
              <a:rPr lang="en" sz="2000"/>
              <a:t> que no hay Alumnos cargados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http://localhost:3000/csv_importer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Importar el archivo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input.csv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 en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http://localhost:3000/students</a:t>
            </a:r>
            <a:r>
              <a:rPr lang="en" sz="2000"/>
              <a:t> que los Alumnos presentes en el archivo CSV fueron cargados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las Cursadas de los Alumnos, y verificar que coinciden con los datos del CSV</a:t>
            </a:r>
            <a:br>
              <a:rPr lang="en" sz="2000"/>
            </a:b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importación de CSV</a:t>
            </a:r>
          </a:p>
        </p:txBody>
      </p:sp>
      <p:grpSp>
        <p:nvGrpSpPr>
          <p:cNvPr id="396" name="Shape 3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7" name="Shape 3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http://localhost:3000/students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Agregar un Alumno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Agregar una o más Cursadas al nuevo Alumno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Probar la edición y borrado de Alumnos</a:t>
            </a:r>
            <a:br>
              <a:rPr lang="en" sz="2000"/>
            </a:br>
          </a:p>
        </p:txBody>
      </p:sp>
      <p:sp>
        <p:nvSpPr>
          <p:cNvPr id="406" name="Shape 40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ABM de Alumnos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8" name="Shape 40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http://localhost:3000/subscriptionlists</a:t>
            </a:r>
            <a:r>
              <a:rPr lang="en" sz="2000"/>
              <a:t> 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Agregar una Lista de Entrega por Carrera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 que los Alumnos de la lista sean los correctos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Repetir el proceso para Listas por Materia</a:t>
            </a:r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1381250" y="922675"/>
            <a:ext cx="41867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ABM de Listas de Entrega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19" name="Shape 41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1381250" y="1616475"/>
            <a:ext cx="6809700" cy="330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Mostrar en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http://localhost:3000/students</a:t>
            </a:r>
            <a:r>
              <a:rPr lang="en" sz="2000"/>
              <a:t> la lista de Alumnos cargados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http://localhost:3000/csv_importer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Importar el archivo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input.csv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 en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http://localhost:3000/students</a:t>
            </a:r>
            <a:r>
              <a:rPr lang="en" sz="2000"/>
              <a:t> que los Alumnos presentes en el archivo CSV fueron cargados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Navegar a las Cursadas de los Alumnos, y verificar que coinciden con los datos del CSV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 que las Listas de Entrega contienen a los nuevos Alumnos</a:t>
            </a:r>
            <a:br>
              <a:rPr lang="en" sz="2000"/>
            </a:br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importación de CSV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30" name="Shape 43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Instalar la aplicación Notificaciones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Completar los datos personales. El Alumno debe estar previamente creado en el backend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000"/>
              <a:t>Verificar que los datos del Alumno hayan sido verificados, y el ID de GCM haya sido actualizado correctamente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25000"/>
              <a:buChar char="➢"/>
            </a:pPr>
            <a:r>
              <a:rPr lang="en" sz="1600"/>
              <a:t>Debe decir “SI” en “Usa GCM?”</a:t>
            </a:r>
            <a:br>
              <a:rPr lang="en" sz="2000"/>
            </a:br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1381250" y="922675"/>
            <a:ext cx="35615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Registro del Alumno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41" name="Shape 44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AutoNum type="arabicPeriod"/>
            </a:pPr>
            <a:r>
              <a:rPr lang="en" sz="2000"/>
              <a:t>Instalar la aplicación EnviarNotificaciones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AutoNum type="arabicPeriod"/>
            </a:pPr>
            <a:r>
              <a:rPr lang="en" sz="2000"/>
              <a:t>Enviar un mensaje a alguna Lista a la que esté suscrito algún alumno que haya instalado la aplicación Notificaciones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AutoNum type="arabicPeriod"/>
            </a:pPr>
            <a:r>
              <a:rPr lang="en" sz="2000"/>
              <a:t>Verificar que los mensajes lleguen correctamente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Char char="➢"/>
            </a:pPr>
            <a:r>
              <a:rPr lang="en" sz="1600"/>
              <a:t>También se puede probar enviar un mensaje desde el backend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AutoNum type="arabicPeriod"/>
            </a:pPr>
            <a:r>
              <a:rPr lang="en" sz="2000"/>
              <a:t>Verificar que los mensajes no llegan a Alumnos que no estén en la Lista</a:t>
            </a:r>
          </a:p>
        </p:txBody>
      </p:sp>
      <p:sp>
        <p:nvSpPr>
          <p:cNvPr id="450" name="Shape 450"/>
          <p:cNvSpPr txBox="1"/>
          <p:nvPr>
            <p:ph type="title"/>
          </p:nvPr>
        </p:nvSpPr>
        <p:spPr>
          <a:xfrm>
            <a:off x="1381250" y="922675"/>
            <a:ext cx="3903900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Demo: </a:t>
            </a:r>
            <a:r>
              <a:rPr lang="en">
                <a:highlight>
                  <a:srgbClr val="FFCD00"/>
                </a:highlight>
              </a:rPr>
              <a:t>Envío de Notificaciones</a:t>
            </a:r>
          </a:p>
        </p:txBody>
      </p:sp>
      <p:grpSp>
        <p:nvGrpSpPr>
          <p:cNvPr id="451" name="Shape 45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52" name="Shape 45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Conclusiones</a:t>
            </a:r>
          </a:p>
        </p:txBody>
      </p:sp>
      <p:sp>
        <p:nvSpPr>
          <p:cNvPr id="461" name="Shape 461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Ventajas de la plataforma, posibles mejoras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381250" y="922675"/>
            <a:ext cx="25157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Resumen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Prototipo de una plataforma de mensajería móvil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Busca mejorar la comunicación entre docentes y alumnos de la facultad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Motivado por la falta de un medio de comunicación eficiente de noticias a los alumnos frente a imprevistos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5" name="Shape 9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1381250" y="1616475"/>
            <a:ext cx="6809700" cy="33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Comunicación más directa entre profesores y alumnos, gracias a las notificaciones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 evitan las cadenas de emails, el intercambio de números de celular, etc.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Comunicación  transparente a los datos personales de profesores y alumnos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 servicio utilizado para la comunicación (Google Cloud Messaging) garantiza la entrega eventual de los mensajes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Ventajas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70" name="Shape 47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Migrar Notificaciones a otros sistemas operativos móviles. Por ej, iOS,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 puede migrar EnviarNotificaciones a pedido de los profesores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Implementar una suite de test automáticos, para facilitar la detección de errores de regresión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Eventualmente, utilizar Integración Continua</a:t>
            </a:r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Mejoras </a:t>
            </a:r>
            <a:r>
              <a:rPr lang="en">
                <a:highlight>
                  <a:srgbClr val="FFCD00"/>
                </a:highlight>
              </a:rPr>
              <a:t>a futuro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81" name="Shape 48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Implementar algún mecanismo de seguridad, para asegurarse que el alumno realmente sea quien dice 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Por ejemplo, generar un hash para cada alumno, y entregárselo impreso en Secretaría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Pedirle ese código junto con los demás datos personales</a:t>
            </a:r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Mejoras </a:t>
            </a:r>
            <a:r>
              <a:rPr lang="en">
                <a:highlight>
                  <a:srgbClr val="FFCD00"/>
                </a:highlight>
              </a:rPr>
              <a:t>a futuro</a:t>
            </a:r>
          </a:p>
        </p:txBody>
      </p:sp>
      <p:grpSp>
        <p:nvGrpSpPr>
          <p:cNvPr id="491" name="Shape 4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¿Preguntas?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Información sobre el proyecto en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Github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juanmougan@gmail.com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2" name="Shape 502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¡Gracias!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4" name="Shape 50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514" name="Shape 51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516" name="Shape 51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517" name="Shape 51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4778025" y="93870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527" name="Shape 52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5" name="Shape 53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536" name="Shape 53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551" name="Shape 551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557" name="Shape 557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4" name="Shape 56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565" name="Shape 565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571" name="Shape 571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579" name="Shape 579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588" name="Shape 588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591" name="Shape 59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594" name="Shape 594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598" name="Shape 598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606" name="Shape 606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613" name="Shape 61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619" name="Shape 619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622" name="Shape 622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628" name="Shape 628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631" name="Shape 631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639" name="Shape 639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645" name="Shape 645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654" name="Shape 654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659" name="Shape 659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664" name="Shape 664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669" name="Shape 669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672" name="Shape 672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675" name="Shape 675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Shape 677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78" name="Shape 67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679" name="Shape 67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682" name="Shape 682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Shape 690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2" name="Shape 69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693" name="Shape 693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Shape 695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6" name="Shape 69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697" name="Shape 69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700" name="Shape 70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705" name="Shape 705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Shape 708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09" name="Shape 70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710" name="Shape 710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717" name="Shape 717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727" name="Shape 727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731" name="Shape 731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735" name="Shape 735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741" name="Shape 741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744" name="Shape 744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752" name="Shape 752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759" name="Shape 759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762" name="Shape 76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Shape 766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0" name="Shape 77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771" name="Shape 771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780" name="Shape 780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783" name="Shape 783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790" name="Shape 790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798" name="Shape 798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802" name="Shape 802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809" name="Shape 809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813" name="Shape 813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817" name="Shape 817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823" name="Shape 823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Shape 85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851" name="Shape 851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875" name="Shape 875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890" name="Shape 890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894" name="Shape 894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Shape 90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901" name="Shape 90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910" name="Shape 910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Shape 91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914" name="Shape 914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920" name="Shape 920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928" name="Shape 928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935" name="Shape 935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945" name="Shape 945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957" name="Shape 957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Shape 96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963" name="Shape 963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Shape 97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971" name="Shape 97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Shape 97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974" name="Shape 97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Shape 97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977" name="Shape 97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866000" y="2238000"/>
            <a:ext cx="7387199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“Desarrollar una plataforma de mensajería, basada en notificaciones de tipo push, para facilitar la comunicación entre profesores y alumnos, evitando los inconvenientes que presentan otro tipo de canales más tradicionales”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Notificaciones push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Permiten recibir avisos aunque los usuarios no estén utilizando de manera activa la aplicación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Cuando el dispositivo recibe una notificación, ésta proporciona acciones predeterminadas definidas por la aplicación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1" name="Shape 11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Notificaciones push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Pueden ser enviadas a todos los usuarios de la aplicación, o bien a un determinado subconjunto de ellos (multicast)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 implementar el envío se utilizó un servicio externo: Google Cloud Messaging (GCM)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2" name="Shape 12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Una </a:t>
            </a:r>
            <a:r>
              <a:rPr b="1" lang="en" sz="2000">
                <a:solidFill>
                  <a:schemeClr val="dk1"/>
                </a:solidFill>
              </a:rPr>
              <a:t>aplicación Android nativa</a:t>
            </a:r>
            <a:r>
              <a:rPr lang="en" sz="2000">
                <a:solidFill>
                  <a:schemeClr val="dk1"/>
                </a:solidFill>
              </a:rPr>
              <a:t>, que permita a los alumnos registrarse en el servidor web central (backend), y recibir aquellos mensajes de su interés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Un </a:t>
            </a:r>
            <a:r>
              <a:rPr b="1" lang="en" sz="2000">
                <a:solidFill>
                  <a:schemeClr val="dk1"/>
                </a:solidFill>
              </a:rPr>
              <a:t>backend web</a:t>
            </a:r>
            <a:r>
              <a:rPr lang="en" sz="2000">
                <a:solidFill>
                  <a:schemeClr val="dk1"/>
                </a:solidFill>
              </a:rPr>
              <a:t>, que gestione los datos de los alumnos y diseñe reglas de envío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Una </a:t>
            </a:r>
            <a:r>
              <a:rPr b="1" lang="en" sz="2000"/>
              <a:t>segunda aplicación Android nativa</a:t>
            </a:r>
            <a:r>
              <a:rPr lang="en" sz="2000"/>
              <a:t>, que permita a los profesores enviar notificaciones a aquellos alumnos que estén suscritos a listas de su incumbencia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Alcance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3" name="Shape 13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Aspectos metodológicos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Kanban, Trello, </a:t>
            </a:r>
            <a:r>
              <a:rPr i="1" lang="en"/>
              <a:t>track board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