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78" r:id="rId3"/>
    <p:sldId id="276" r:id="rId4"/>
    <p:sldId id="261" r:id="rId5"/>
    <p:sldId id="284" r:id="rId6"/>
    <p:sldId id="259" r:id="rId7"/>
    <p:sldId id="277" r:id="rId8"/>
    <p:sldId id="287" r:id="rId9"/>
    <p:sldId id="286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415"/>
    <a:srgbClr val="F9B82E"/>
    <a:srgbClr val="CC3300"/>
    <a:srgbClr val="00AA97"/>
    <a:srgbClr val="2B383E"/>
    <a:srgbClr val="339933"/>
    <a:srgbClr val="A6077B"/>
    <a:srgbClr val="A23C33"/>
    <a:srgbClr val="CB7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7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42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84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91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90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78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7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6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32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4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8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9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9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28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46386C1-B7E7-4BA5-B5FB-61E2ED6779DE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8EB4C5-A15D-4554-A1B1-6430C25E0B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4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261348B-A305-4630-834A-873680B22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EEBF283-CC49-4359-B85B-3C03882B1F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1999" cy="6892698"/>
          </a:xfrm>
          <a:prstGeom prst="rect">
            <a:avLst/>
          </a:prstGeom>
        </p:spPr>
      </p:pic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657E27EB-9EF6-43B3-A08A-BAD369AB4098}"/>
              </a:ext>
            </a:extLst>
          </p:cNvPr>
          <p:cNvSpPr/>
          <p:nvPr/>
        </p:nvSpPr>
        <p:spPr>
          <a:xfrm rot="16200000">
            <a:off x="4230760" y="-1103245"/>
            <a:ext cx="3730487" cy="12192003"/>
          </a:xfrm>
          <a:prstGeom prst="rtTriangle">
            <a:avLst/>
          </a:prstGeom>
          <a:solidFill>
            <a:srgbClr val="F6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2F9ECA9-EE2A-4F2A-A11A-5A7350E0FB79}"/>
              </a:ext>
            </a:extLst>
          </p:cNvPr>
          <p:cNvSpPr/>
          <p:nvPr/>
        </p:nvSpPr>
        <p:spPr>
          <a:xfrm rot="5225001">
            <a:off x="1301611" y="3001824"/>
            <a:ext cx="2360186" cy="5095928"/>
          </a:xfrm>
          <a:prstGeom prst="triangle">
            <a:avLst>
              <a:gd name="adj" fmla="val 42473"/>
            </a:avLst>
          </a:prstGeom>
          <a:solidFill>
            <a:srgbClr val="2B3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D6C3EFD-7704-451E-BB0C-EC5E06C5FA0F}"/>
              </a:ext>
            </a:extLst>
          </p:cNvPr>
          <p:cNvSpPr txBox="1"/>
          <p:nvPr/>
        </p:nvSpPr>
        <p:spPr>
          <a:xfrm>
            <a:off x="92765" y="5364499"/>
            <a:ext cx="283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Juan Sarmiento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0DC1183-E752-404D-8C8D-6613DCE2A572}"/>
              </a:ext>
            </a:extLst>
          </p:cNvPr>
          <p:cNvSpPr txBox="1">
            <a:spLocks/>
          </p:cNvSpPr>
          <p:nvPr/>
        </p:nvSpPr>
        <p:spPr>
          <a:xfrm>
            <a:off x="2795734" y="4704520"/>
            <a:ext cx="9303501" cy="1781621"/>
          </a:xfrm>
          <a:prstGeom prst="rect">
            <a:avLst/>
          </a:prstGeom>
          <a:effectLst/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r" defTabSz="981700" rtl="0" eaLnBrk="1" latinLnBrk="0" hangingPunct="1">
              <a:defRPr sz="1029" kern="1200">
                <a:solidFill>
                  <a:srgbClr val="FF8300"/>
                </a:solidFill>
                <a:latin typeface="Gotham Medium" panose="02000604030000020004" pitchFamily="2" charset="0"/>
                <a:ea typeface="+mn-ea"/>
                <a:cs typeface="+mn-cs"/>
              </a:defRPr>
            </a:lvl1pPr>
            <a:lvl2pPr marL="490850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700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2550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400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4250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5100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5949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6799" algn="l" defTabSz="981700" rtl="0" eaLnBrk="1" latinLnBrk="0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80"/>
              </a:lnSpc>
            </a:pPr>
            <a:r>
              <a:rPr lang="en-GB" sz="5400" dirty="0" err="1">
                <a:solidFill>
                  <a:schemeClr val="bg1"/>
                </a:solidFill>
              </a:rPr>
              <a:t>Caracterización</a:t>
            </a:r>
            <a:r>
              <a:rPr lang="en-GB" sz="5400" dirty="0">
                <a:solidFill>
                  <a:schemeClr val="bg1"/>
                </a:solidFill>
              </a:rPr>
              <a:t> de </a:t>
            </a:r>
            <a:r>
              <a:rPr lang="en-GB" sz="5400" dirty="0" err="1">
                <a:solidFill>
                  <a:schemeClr val="bg1"/>
                </a:solidFill>
              </a:rPr>
              <a:t>palmicultores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en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municipios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seleccionados</a:t>
            </a:r>
            <a:r>
              <a:rPr lang="en-GB" sz="5400" dirty="0">
                <a:solidFill>
                  <a:schemeClr val="bg1"/>
                </a:solidFill>
              </a:rPr>
              <a:t> del Cesar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9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a planta con hojas verdes&#10;&#10;Descripción generada automáticamente">
            <a:extLst>
              <a:ext uri="{FF2B5EF4-FFF2-40B4-BE49-F238E27FC236}">
                <a16:creationId xmlns:a16="http://schemas.microsoft.com/office/drawing/2014/main" id="{C3F9B433-CDB5-4C6F-A809-63DBEED3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81"/>
            <a:ext cx="12192000" cy="6886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559569-2A27-4648-8809-673785CB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71" y="8281"/>
            <a:ext cx="10571998" cy="97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CO" dirty="0"/>
              <a:t>La mayoría son víctimas del conflicto armado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320BD0-D431-4346-923D-4074373F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78871" y="1350960"/>
            <a:ext cx="4875183" cy="513480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E044F02A-7D19-4349-90D8-2C58C677F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9" y="1587637"/>
            <a:ext cx="6215270" cy="46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 hombre encima de moto en medio de un camino&#10;&#10;Descripción generada automáticamente con confianza media">
            <a:extLst>
              <a:ext uri="{FF2B5EF4-FFF2-40B4-BE49-F238E27FC236}">
                <a16:creationId xmlns:a16="http://schemas.microsoft.com/office/drawing/2014/main" id="{113168F7-63A5-40D5-9BE6-DF1040D3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559569-2A27-4648-8809-673785CB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74103"/>
            <a:ext cx="10571998" cy="97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s-CO" dirty="0"/>
              <a:t>Deben recurrir a otras actividades por dificultades con el cultivo de palma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537433-E1B3-4422-B0CA-79A202479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" b="-2"/>
          <a:stretch/>
        </p:blipFill>
        <p:spPr>
          <a:xfrm>
            <a:off x="130782" y="1918656"/>
            <a:ext cx="7661499" cy="3999418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A804CA56-0A2D-4C85-991C-BFFF6D04C0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r="14988" b="6909"/>
          <a:stretch/>
        </p:blipFill>
        <p:spPr>
          <a:xfrm>
            <a:off x="7991061" y="1918656"/>
            <a:ext cx="4002157" cy="39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93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 árbol con hojas verdes&#10;&#10;Descripción generada automáticamente con confianza media">
            <a:extLst>
              <a:ext uri="{FF2B5EF4-FFF2-40B4-BE49-F238E27FC236}">
                <a16:creationId xmlns:a16="http://schemas.microsoft.com/office/drawing/2014/main" id="{2B72906F-97C5-426F-ABE6-A9D9F5176B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38"/>
            <a:ext cx="12192001" cy="68512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559569-2A27-4648-8809-673785CB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62" y="5728930"/>
            <a:ext cx="10571998" cy="97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CO" dirty="0"/>
              <a:t>Lo cual significa que tiene necesidades referentes al manejo del cultivo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DC6D8C-22C4-44FF-9779-D0E983CA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24" y="1484919"/>
            <a:ext cx="7181602" cy="3529181"/>
          </a:xfrm>
          <a:prstGeom prst="rect">
            <a:avLst/>
          </a:prstGeom>
        </p:spPr>
      </p:pic>
      <p:pic>
        <p:nvPicPr>
          <p:cNvPr id="10" name="Imagen 9" descr="Mapa&#10;&#10;Descripción generada automáticamente">
            <a:extLst>
              <a:ext uri="{FF2B5EF4-FFF2-40B4-BE49-F238E27FC236}">
                <a16:creationId xmlns:a16="http://schemas.microsoft.com/office/drawing/2014/main" id="{9889CD1B-49C2-42B8-ACC9-465EE0C967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4" t="6197" r="13905" b="5877"/>
          <a:stretch/>
        </p:blipFill>
        <p:spPr>
          <a:xfrm>
            <a:off x="7706122" y="1321466"/>
            <a:ext cx="4166982" cy="38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65D1206-2379-4C1D-8480-760E29744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Un grupo de personas en una planta&#10;&#10;Descripción generada automáticamente con confianza media">
            <a:extLst>
              <a:ext uri="{FF2B5EF4-FFF2-40B4-BE49-F238E27FC236}">
                <a16:creationId xmlns:a16="http://schemas.microsoft.com/office/drawing/2014/main" id="{B9BF4B0E-A925-49F2-B770-5E8BB65A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699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09C705-0DE7-524F-ABBB-F52D499D7FAC}"/>
              </a:ext>
            </a:extLst>
          </p:cNvPr>
          <p:cNvSpPr txBox="1"/>
          <p:nvPr/>
        </p:nvSpPr>
        <p:spPr>
          <a:xfrm>
            <a:off x="680862" y="3205561"/>
            <a:ext cx="427898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s-CO" sz="5200" b="1" kern="0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rPr>
              <a:t>Trabajo futuro</a:t>
            </a:r>
          </a:p>
        </p:txBody>
      </p:sp>
      <p:sp>
        <p:nvSpPr>
          <p:cNvPr id="10" name="Llamada rectangular 9">
            <a:extLst>
              <a:ext uri="{FF2B5EF4-FFF2-40B4-BE49-F238E27FC236}">
                <a16:creationId xmlns:a16="http://schemas.microsoft.com/office/drawing/2014/main" id="{B418E733-04D9-7D40-987C-502CAAF536A0}"/>
              </a:ext>
            </a:extLst>
          </p:cNvPr>
          <p:cNvSpPr/>
          <p:nvPr/>
        </p:nvSpPr>
        <p:spPr>
          <a:xfrm rot="5400000">
            <a:off x="5387011" y="987288"/>
            <a:ext cx="5738188" cy="4850295"/>
          </a:xfrm>
          <a:prstGeom prst="wedgeRectCallout">
            <a:avLst>
              <a:gd name="adj1" fmla="val -20834"/>
              <a:gd name="adj2" fmla="val 59635"/>
            </a:avLst>
          </a:prstGeom>
          <a:solidFill>
            <a:srgbClr val="00AA97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829256D-B158-3144-A97C-C70D97E088F2}"/>
              </a:ext>
            </a:extLst>
          </p:cNvPr>
          <p:cNvSpPr txBox="1"/>
          <p:nvPr/>
        </p:nvSpPr>
        <p:spPr>
          <a:xfrm>
            <a:off x="6200098" y="758788"/>
            <a:ext cx="4943061" cy="62682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0" rIns="91440" bIns="45720" anchor="t" anchorCtr="0" compatLnSpc="1">
            <a:normAutofit/>
          </a:bodyPr>
          <a:lstStyle/>
          <a:p>
            <a:pPr marL="457200" marR="331470" indent="-457200">
              <a:lnSpc>
                <a:spcPct val="110000"/>
              </a:lnSpc>
              <a:spcBef>
                <a:spcPts val="750"/>
              </a:spcBef>
              <a:buClr>
                <a:srgbClr val="CB7B33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3200" dirty="0">
                <a:solidFill>
                  <a:schemeClr val="bg1"/>
                </a:solidFill>
              </a:rPr>
              <a:t>Cruzar datos con bases de datos municipales</a:t>
            </a:r>
          </a:p>
          <a:p>
            <a:pPr marL="457200" marR="331470" indent="-457200">
              <a:lnSpc>
                <a:spcPct val="110000"/>
              </a:lnSpc>
              <a:spcBef>
                <a:spcPts val="750"/>
              </a:spcBef>
              <a:buClr>
                <a:srgbClr val="CB7B33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O" sz="3200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457200" marR="331470" indent="-457200">
              <a:lnSpc>
                <a:spcPct val="110000"/>
              </a:lnSpc>
              <a:spcBef>
                <a:spcPts val="750"/>
              </a:spcBef>
              <a:buClr>
                <a:srgbClr val="CB7B33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3200" dirty="0">
                <a:solidFill>
                  <a:schemeClr val="bg1"/>
                </a:solidFill>
              </a:rPr>
              <a:t>Realizar un análisis de redes entre palmicultores y funcionarios de Palmas del Cesar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A98905C-78B5-044B-B357-2E21F7E4B545}"/>
              </a:ext>
            </a:extLst>
          </p:cNvPr>
          <p:cNvSpPr/>
          <p:nvPr/>
        </p:nvSpPr>
        <p:spPr>
          <a:xfrm>
            <a:off x="1877843" y="1079008"/>
            <a:ext cx="1885019" cy="1885019"/>
          </a:xfrm>
          <a:prstGeom prst="ellipse">
            <a:avLst/>
          </a:prstGeom>
          <a:gradFill flip="none" rotWithShape="1">
            <a:gsLst>
              <a:gs pos="0">
                <a:srgbClr val="00AA97">
                  <a:shade val="30000"/>
                  <a:satMod val="115000"/>
                </a:srgbClr>
              </a:gs>
              <a:gs pos="50000">
                <a:srgbClr val="00AA97">
                  <a:shade val="67500"/>
                  <a:satMod val="115000"/>
                </a:srgbClr>
              </a:gs>
              <a:gs pos="100000">
                <a:srgbClr val="00AA9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Maletín con relleno sólido">
            <a:extLst>
              <a:ext uri="{FF2B5EF4-FFF2-40B4-BE49-F238E27FC236}">
                <a16:creationId xmlns:a16="http://schemas.microsoft.com/office/drawing/2014/main" id="{90AAA309-B387-4D3B-A6B5-F48955F69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21" y="1302586"/>
            <a:ext cx="1437861" cy="14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65D1206-2379-4C1D-8480-760E29744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Un grupo de personas en una planta&#10;&#10;Descripción generada automáticamente con confianza media">
            <a:extLst>
              <a:ext uri="{FF2B5EF4-FFF2-40B4-BE49-F238E27FC236}">
                <a16:creationId xmlns:a16="http://schemas.microsoft.com/office/drawing/2014/main" id="{B9BF4B0E-A925-49F2-B770-5E8BB65A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699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09C705-0DE7-524F-ABBB-F52D499D7FAC}"/>
              </a:ext>
            </a:extLst>
          </p:cNvPr>
          <p:cNvSpPr txBox="1"/>
          <p:nvPr/>
        </p:nvSpPr>
        <p:spPr>
          <a:xfrm>
            <a:off x="680862" y="3205561"/>
            <a:ext cx="427898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s-CO" sz="5200" b="1" kern="0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rPr>
              <a:t>Motivación y pregunta</a:t>
            </a:r>
          </a:p>
        </p:txBody>
      </p:sp>
      <p:sp>
        <p:nvSpPr>
          <p:cNvPr id="10" name="Llamada rectangular 9">
            <a:extLst>
              <a:ext uri="{FF2B5EF4-FFF2-40B4-BE49-F238E27FC236}">
                <a16:creationId xmlns:a16="http://schemas.microsoft.com/office/drawing/2014/main" id="{B418E733-04D9-7D40-987C-502CAAF536A0}"/>
              </a:ext>
            </a:extLst>
          </p:cNvPr>
          <p:cNvSpPr/>
          <p:nvPr/>
        </p:nvSpPr>
        <p:spPr>
          <a:xfrm rot="5400000">
            <a:off x="5405927" y="756336"/>
            <a:ext cx="6268278" cy="5206185"/>
          </a:xfrm>
          <a:prstGeom prst="wedgeRectCallout">
            <a:avLst>
              <a:gd name="adj1" fmla="val -20834"/>
              <a:gd name="adj2" fmla="val 59635"/>
            </a:avLst>
          </a:prstGeom>
          <a:solidFill>
            <a:srgbClr val="00AA97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829256D-B158-3144-A97C-C70D97E088F2}"/>
              </a:ext>
            </a:extLst>
          </p:cNvPr>
          <p:cNvSpPr txBox="1"/>
          <p:nvPr/>
        </p:nvSpPr>
        <p:spPr>
          <a:xfrm>
            <a:off x="6096000" y="294860"/>
            <a:ext cx="4943061" cy="62682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0" rIns="91440" bIns="45720" anchor="t" anchorCtr="0" compatLnSpc="1">
            <a:normAutofit fontScale="85000" lnSpcReduction="10000"/>
          </a:bodyPr>
          <a:lstStyle/>
          <a:p>
            <a:pPr marL="457200" marR="331470" indent="-457200">
              <a:lnSpc>
                <a:spcPct val="110000"/>
              </a:lnSpc>
              <a:spcBef>
                <a:spcPts val="750"/>
              </a:spcBef>
              <a:buClr>
                <a:srgbClr val="CB7B33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3200" b="0" i="0" u="none" strike="noStrike" kern="0" cap="none" spc="0" baseline="0" dirty="0">
                <a:solidFill>
                  <a:srgbClr val="FFFFFF"/>
                </a:solidFill>
                <a:uFillTx/>
                <a:latin typeface="Century Gothic" panose="020B0502020202020204" pitchFamily="34" charset="0"/>
                <a:ea typeface="Helvetica Neue UltraLight" pitchFamily="2"/>
                <a:cs typeface="Helvetica Neue" pitchFamily="2"/>
              </a:rPr>
              <a:t>Proceso de acercamiento y acompañamiento a los palmicultores en la región (San Martín, San Alberto, Río de Oro)</a:t>
            </a:r>
            <a:endParaRPr lang="es-CO" sz="3200" kern="0" dirty="0">
              <a:solidFill>
                <a:srgbClr val="FFFFFF"/>
              </a:solidFill>
              <a:latin typeface="Century Gothic" panose="020B0502020202020204" pitchFamily="34" charset="0"/>
              <a:ea typeface="Helvetica Neue UltraLight" pitchFamily="2"/>
              <a:cs typeface="Helvetica Neue" pitchFamily="2"/>
            </a:endParaRPr>
          </a:p>
          <a:p>
            <a:pPr marL="457200" marR="331470" lvl="0" indent="-457200" defTabSz="457200">
              <a:lnSpc>
                <a:spcPct val="110000"/>
              </a:lnSpc>
              <a:spcBef>
                <a:spcPts val="750"/>
              </a:spcBef>
              <a:buClr>
                <a:srgbClr val="CB7B33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O" sz="3200" kern="0" dirty="0">
                <a:solidFill>
                  <a:srgbClr val="FFFFFF"/>
                </a:solidFill>
                <a:latin typeface="Century Gothic" panose="020B0502020202020204" pitchFamily="34" charset="0"/>
                <a:ea typeface="Helvetica Neue UltraLight" pitchFamily="2"/>
                <a:cs typeface="Helvetica Neue" pitchFamily="2"/>
              </a:rPr>
              <a:t>¿Cuáles son las características demográficas y productivas de los palmicultores en proveedores de Palmas del Cesar S.A.? 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F759D68-CEF9-AB4C-BBDD-CB841EDA9E0F}"/>
              </a:ext>
            </a:extLst>
          </p:cNvPr>
          <p:cNvGrpSpPr/>
          <p:nvPr/>
        </p:nvGrpSpPr>
        <p:grpSpPr>
          <a:xfrm>
            <a:off x="1877843" y="1079008"/>
            <a:ext cx="1885019" cy="1885019"/>
            <a:chOff x="2351372" y="-322298"/>
            <a:chExt cx="1885019" cy="188501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A98905C-78B5-044B-B357-2E21F7E4B545}"/>
                </a:ext>
              </a:extLst>
            </p:cNvPr>
            <p:cNvSpPr/>
            <p:nvPr/>
          </p:nvSpPr>
          <p:spPr>
            <a:xfrm>
              <a:off x="2351372" y="-322298"/>
              <a:ext cx="1885019" cy="1885019"/>
            </a:xfrm>
            <a:prstGeom prst="ellipse">
              <a:avLst/>
            </a:prstGeom>
            <a:gradFill flip="none" rotWithShape="1">
              <a:gsLst>
                <a:gs pos="0">
                  <a:srgbClr val="00AA97">
                    <a:shade val="30000"/>
                    <a:satMod val="115000"/>
                  </a:srgbClr>
                </a:gs>
                <a:gs pos="50000">
                  <a:srgbClr val="00AA97">
                    <a:shade val="67500"/>
                    <a:satMod val="115000"/>
                  </a:srgbClr>
                </a:gs>
                <a:gs pos="100000">
                  <a:srgbClr val="00AA9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396D9D1-0524-604A-BDC8-83BCEECA6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9069" y="-101960"/>
              <a:ext cx="1649624" cy="1444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39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B8ABB-7595-433D-BD6A-6D12C669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4" y="362200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3000" dirty="0">
                <a:solidFill>
                  <a:srgbClr val="FFFFFF"/>
                </a:solidFill>
              </a:rPr>
              <a:t>Metodología y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3397C-4AA1-44C1-9C5C-D266222B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264" y="6074041"/>
            <a:ext cx="261804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600" dirty="0"/>
              <a:t>Modelo de encuesta</a:t>
            </a:r>
            <a:endParaRPr lang="en-US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A885CF-6041-4180-A2C9-75D50085721F}"/>
              </a:ext>
            </a:extLst>
          </p:cNvPr>
          <p:cNvSpPr/>
          <p:nvPr/>
        </p:nvSpPr>
        <p:spPr>
          <a:xfrm>
            <a:off x="425004" y="1942804"/>
            <a:ext cx="35757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bg1"/>
                </a:solidFill>
              </a:rPr>
              <a:t>Regex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Limpieza de datos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Estructuras de control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bg1"/>
                </a:solidFill>
              </a:rPr>
              <a:t>String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Pandas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bg1"/>
                </a:solidFill>
              </a:rPr>
              <a:t>Matplotlib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bg1"/>
                </a:solidFill>
              </a:rPr>
              <a:t>Seaborn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bg1"/>
                </a:solidFill>
              </a:rPr>
              <a:t>Tableau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Word Cloud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CA6007-F3AD-4F93-9915-D5EEF9D1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36" y="1530830"/>
            <a:ext cx="6874362" cy="436885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E92B3B5-E5B0-445C-BB34-36041EA44C8E}"/>
              </a:ext>
            </a:extLst>
          </p:cNvPr>
          <p:cNvSpPr txBox="1">
            <a:spLocks/>
          </p:cNvSpPr>
          <p:nvPr/>
        </p:nvSpPr>
        <p:spPr>
          <a:xfrm>
            <a:off x="4849507" y="432028"/>
            <a:ext cx="7129991" cy="6408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5040"/>
              </a:lnSpc>
            </a:pPr>
            <a:r>
              <a:rPr lang="es-CO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144 encuestas y 293 variables</a:t>
            </a:r>
          </a:p>
        </p:txBody>
      </p:sp>
    </p:spTree>
    <p:extLst>
      <p:ext uri="{BB962C8B-B14F-4D97-AF65-F5344CB8AC3E}">
        <p14:creationId xmlns:p14="http://schemas.microsoft.com/office/powerpoint/2010/main" val="27997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Un hombre en una planta&#10;&#10;Descripción generada automáticamente con confianza media">
            <a:extLst>
              <a:ext uri="{FF2B5EF4-FFF2-40B4-BE49-F238E27FC236}">
                <a16:creationId xmlns:a16="http://schemas.microsoft.com/office/drawing/2014/main" id="{56960990-0FCF-4BA2-BCAD-DA18CAC29D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246427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1EFA51-A517-48B7-B866-E909B45A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39" y="223594"/>
            <a:ext cx="10571998" cy="775897"/>
          </a:xfrm>
        </p:spPr>
        <p:txBody>
          <a:bodyPr>
            <a:normAutofit/>
          </a:bodyPr>
          <a:lstStyle/>
          <a:p>
            <a:r>
              <a:rPr lang="es-CO" dirty="0"/>
              <a:t>Resultados a nivel individual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0711297-37C4-42ED-A9C6-0A978368DFDB}"/>
              </a:ext>
            </a:extLst>
          </p:cNvPr>
          <p:cNvGrpSpPr/>
          <p:nvPr/>
        </p:nvGrpSpPr>
        <p:grpSpPr>
          <a:xfrm>
            <a:off x="1000811" y="1223085"/>
            <a:ext cx="9917360" cy="5192500"/>
            <a:chOff x="1332115" y="1223085"/>
            <a:chExt cx="9917360" cy="519250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8444F1A-5A4B-4F3A-BE5C-4F51111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61"/>
            <a:stretch/>
          </p:blipFill>
          <p:spPr>
            <a:xfrm>
              <a:off x="1842052" y="1223085"/>
              <a:ext cx="9407423" cy="51925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0CF6B4E-318D-4764-A9E9-38C1D5290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4930"/>
            <a:stretch/>
          </p:blipFill>
          <p:spPr>
            <a:xfrm>
              <a:off x="1332115" y="1223085"/>
              <a:ext cx="509937" cy="519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86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Un árbol con hojas verdes&#10;&#10;Descripción generada automáticamente con confianza media">
            <a:extLst>
              <a:ext uri="{FF2B5EF4-FFF2-40B4-BE49-F238E27FC236}">
                <a16:creationId xmlns:a16="http://schemas.microsoft.com/office/drawing/2014/main" id="{457BF985-5A5F-4658-9D18-A6DDE390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8792"/>
            <a:ext cx="12191999" cy="69067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1EFA51-A517-48B7-B866-E909B45A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775897"/>
          </a:xfrm>
        </p:spPr>
        <p:txBody>
          <a:bodyPr>
            <a:normAutofit/>
          </a:bodyPr>
          <a:lstStyle/>
          <a:p>
            <a:r>
              <a:rPr lang="es-CO" dirty="0"/>
              <a:t>Resultados a nivel individual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EABE9C-3A1C-42F0-9D83-A5B857BD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1" y="1562973"/>
            <a:ext cx="9716433" cy="49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6643503C-A3C7-49AA-A64A-4196AC583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69571" y="5122339"/>
            <a:ext cx="9703057" cy="1213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pasa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 sus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familias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en-US" sz="4800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9473CDC-B7A9-4227-8D82-722FCC39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35" y="209755"/>
            <a:ext cx="8689530" cy="43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4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Un árbol con hojas verdes&#10;&#10;Descripción generada automáticamente con confianza baja">
            <a:extLst>
              <a:ext uri="{FF2B5EF4-FFF2-40B4-BE49-F238E27FC236}">
                <a16:creationId xmlns:a16="http://schemas.microsoft.com/office/drawing/2014/main" id="{F9DB07B2-A5B5-4ADD-ADAF-05D9B919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7" y="-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9E4162-8B65-A148-8310-C119C26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43" y="5525374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vivienda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DFBC67-8F8F-4701-8E56-87FBC608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04" y="1152196"/>
            <a:ext cx="7544853" cy="37629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2C01C3E-D0F7-40A2-AE99-E148A10B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3" y="1180132"/>
            <a:ext cx="4227681" cy="39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3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Un árbol con hojas verdes&#10;&#10;Descripción generada automáticamente con confianza baja">
            <a:extLst>
              <a:ext uri="{FF2B5EF4-FFF2-40B4-BE49-F238E27FC236}">
                <a16:creationId xmlns:a16="http://schemas.microsoft.com/office/drawing/2014/main" id="{F9DB07B2-A5B5-4ADD-ADAF-05D9B919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7" y="-1"/>
            <a:ext cx="12192001" cy="6857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DE1699-6F67-4937-A717-6BEC488A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52" y="279115"/>
            <a:ext cx="7508002" cy="54530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559569-2A27-4648-8809-673785CB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60" y="5732155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Nivel </a:t>
            </a:r>
            <a:r>
              <a:rPr lang="en-US" dirty="0" err="1"/>
              <a:t>educativo</a:t>
            </a:r>
            <a:r>
              <a:rPr lang="en-US" dirty="0"/>
              <a:t> de los </a:t>
            </a:r>
            <a:r>
              <a:rPr lang="en-US" dirty="0" err="1"/>
              <a:t>palmicultores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9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E4162-8B65-A148-8310-C119C26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Nivel educativo parece estar correlacionado con número de hijos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2AB3250-B11F-4372-80B4-95454DD8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565" y="118786"/>
            <a:ext cx="8366869" cy="443444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99097279"/>
      </p:ext>
    </p:extLst>
  </p:cSld>
  <p:clrMapOvr>
    <a:masterClrMapping/>
  </p:clrMapOvr>
</p:sld>
</file>

<file path=ppt/theme/theme1.xml><?xml version="1.0" encoding="utf-8"?>
<a:theme xmlns:a="http://schemas.openxmlformats.org/drawingml/2006/main" name="Citable">
  <a:themeElements>
    <a:clrScheme name="Personalizado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44C1A3"/>
      </a:accent1>
      <a:accent2>
        <a:srgbClr val="44C1A3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595</TotalTime>
  <Words>165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Gotham Medium</vt:lpstr>
      <vt:lpstr>Wingdings 2</vt:lpstr>
      <vt:lpstr>Citable</vt:lpstr>
      <vt:lpstr>Presentación de PowerPoint</vt:lpstr>
      <vt:lpstr>Presentación de PowerPoint</vt:lpstr>
      <vt:lpstr>Metodología y datos</vt:lpstr>
      <vt:lpstr>Resultados a nivel individual</vt:lpstr>
      <vt:lpstr>Resultados a nivel individual</vt:lpstr>
      <vt:lpstr>Presentación de PowerPoint</vt:lpstr>
      <vt:lpstr>Condiciones de vivienda</vt:lpstr>
      <vt:lpstr>Nivel educativo de los palmicultores</vt:lpstr>
      <vt:lpstr>Nivel educativo parece estar correlacionado con número de hijos</vt:lpstr>
      <vt:lpstr>La mayoría son víctimas del conflicto armado</vt:lpstr>
      <vt:lpstr>Deben recurrir a otras actividades por dificultades con el cultivo de palma</vt:lpstr>
      <vt:lpstr>Lo cual significa que tiene necesidades referentes al manejo del cultivo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Sarmiento Medina</dc:creator>
  <cp:lastModifiedBy>Juan Manuel Sarmiento Medina</cp:lastModifiedBy>
  <cp:revision>18</cp:revision>
  <dcterms:created xsi:type="dcterms:W3CDTF">2020-05-05T03:59:08Z</dcterms:created>
  <dcterms:modified xsi:type="dcterms:W3CDTF">2021-05-28T21:50:21Z</dcterms:modified>
</cp:coreProperties>
</file>