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6" r:id="rId4"/>
    <p:sldId id="270" r:id="rId5"/>
    <p:sldId id="271" r:id="rId6"/>
    <p:sldId id="262" r:id="rId7"/>
    <p:sldId id="264" r:id="rId8"/>
    <p:sldId id="267" r:id="rId9"/>
    <p:sldId id="273" r:id="rId10"/>
    <p:sldId id="272" r:id="rId11"/>
    <p:sldId id="268" r:id="rId12"/>
    <p:sldId id="269" r:id="rId13"/>
    <p:sldId id="265" r:id="rId14"/>
    <p:sldId id="274" r:id="rId15"/>
    <p:sldId id="275" r:id="rId16"/>
    <p:sldId id="276" r:id="rId17"/>
    <p:sldId id="281" r:id="rId18"/>
    <p:sldId id="277" r:id="rId19"/>
    <p:sldId id="278" r:id="rId20"/>
    <p:sldId id="282" r:id="rId21"/>
    <p:sldId id="283" r:id="rId22"/>
    <p:sldId id="280" r:id="rId23"/>
    <p:sldId id="284" r:id="rId24"/>
  </p:sldIdLst>
  <p:sldSz cx="10058400" cy="776922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8" y="66"/>
      </p:cViewPr>
      <p:guideLst>
        <p:guide orient="horz" pos="2447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1492"/>
            <a:ext cx="8549640" cy="270484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0642"/>
            <a:ext cx="7543800" cy="1875764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06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9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639"/>
            <a:ext cx="2168843" cy="658405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639"/>
            <a:ext cx="6380798" cy="658405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5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33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6913"/>
            <a:ext cx="8675370" cy="3231781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199269"/>
            <a:ext cx="8675370" cy="1699517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8196"/>
            <a:ext cx="4274820" cy="492950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8196"/>
            <a:ext cx="4274820" cy="492950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14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641"/>
            <a:ext cx="8675370" cy="15016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4540"/>
            <a:ext cx="4255174" cy="93338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7925"/>
            <a:ext cx="4255174" cy="41741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4540"/>
            <a:ext cx="4276130" cy="93338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7925"/>
            <a:ext cx="4276130" cy="41741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3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1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7948"/>
            <a:ext cx="3244096" cy="1812819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8626"/>
            <a:ext cx="5092065" cy="5521185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0768"/>
            <a:ext cx="3244096" cy="4318035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35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7948"/>
            <a:ext cx="3244096" cy="1812819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8626"/>
            <a:ext cx="5092065" cy="5521185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0768"/>
            <a:ext cx="3244096" cy="4318035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641"/>
            <a:ext cx="8675370" cy="1501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8196"/>
            <a:ext cx="8675370" cy="492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0922"/>
            <a:ext cx="2263140" cy="413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BE63-EE6E-40D2-8CFE-9D176BE425FF}" type="datetimeFigureOut">
              <a:rPr lang="es-CO" smtClean="0"/>
              <a:t>13/10/2017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0922"/>
            <a:ext cx="3394710" cy="413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0922"/>
            <a:ext cx="2263140" cy="413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852D-A580-4CFB-A3B0-AE0C98DB27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0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Recursividad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Por:</a:t>
            </a:r>
          </a:p>
          <a:p>
            <a:r>
              <a:rPr lang="es-CO" dirty="0"/>
              <a:t>José Fernando Pamplona</a:t>
            </a:r>
          </a:p>
        </p:txBody>
      </p:sp>
    </p:spTree>
    <p:extLst>
      <p:ext uri="{BB962C8B-B14F-4D97-AF65-F5344CB8AC3E}">
        <p14:creationId xmlns:p14="http://schemas.microsoft.com/office/powerpoint/2010/main" val="71575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A79C15-48E8-4CD2-A37A-F23A307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71FE2E-F8EC-4939-8A08-4EE8A74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Definir el problema en términos de uno o más problemas más pequeños del mismo tipo que el original</a:t>
            </a:r>
          </a:p>
          <a:p>
            <a:r>
              <a:rPr lang="es-CO" dirty="0"/>
              <a:t>Definir la o las instancias del problema harán de caso base.</a:t>
            </a:r>
          </a:p>
          <a:p>
            <a:r>
              <a:rPr lang="es-CO" dirty="0"/>
              <a:t>Definir el parámetro de la función que reduce de tamaño el problema en cada iteración</a:t>
            </a:r>
          </a:p>
          <a:p>
            <a:r>
              <a:rPr lang="es-CO" dirty="0"/>
              <a:t>Definir la relación entre el caso base y la solución general</a:t>
            </a:r>
          </a:p>
        </p:txBody>
      </p:sp>
    </p:spTree>
    <p:extLst>
      <p:ext uri="{BB962C8B-B14F-4D97-AF65-F5344CB8AC3E}">
        <p14:creationId xmlns:p14="http://schemas.microsoft.com/office/powerpoint/2010/main" val="19636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serscontent2.emaze.com/images/bd549f85-7707-44f5-a130-9631bd617d85/cc774fe466ef070f8a6c62f10157f165.jpg">
            <a:extLst>
              <a:ext uri="{FF2B5EF4-FFF2-40B4-BE49-F238E27FC236}">
                <a16:creationId xmlns:a16="http://schemas.microsoft.com/office/drawing/2014/main" xmlns="" id="{C7F4C505-90DC-4E99-98DD-88F8EBE7C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10058400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003940E7-152C-49A7-ADB9-86B4216AF9D2}"/>
              </a:ext>
            </a:extLst>
          </p:cNvPr>
          <p:cNvSpPr txBox="1">
            <a:spLocks/>
          </p:cNvSpPr>
          <p:nvPr/>
        </p:nvSpPr>
        <p:spPr>
          <a:xfrm>
            <a:off x="691515" y="413641"/>
            <a:ext cx="8675370" cy="1501691"/>
          </a:xfrm>
          <a:prstGeom prst="rect">
            <a:avLst/>
          </a:prstGeom>
        </p:spPr>
        <p:txBody>
          <a:bodyPr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/>
              <a:t>VERIFICACIÓN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43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650850F-A729-4A43-BD00-47EF0B0C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790" y="1301134"/>
            <a:ext cx="9504946" cy="551859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8C9D8FE-A15C-489F-8DB8-40867695FE11}"/>
              </a:ext>
            </a:extLst>
          </p:cNvPr>
          <p:cNvSpPr txBox="1">
            <a:spLocks/>
          </p:cNvSpPr>
          <p:nvPr/>
        </p:nvSpPr>
        <p:spPr>
          <a:xfrm>
            <a:off x="691515" y="413641"/>
            <a:ext cx="8675370" cy="1501691"/>
          </a:xfrm>
          <a:prstGeom prst="rect">
            <a:avLst/>
          </a:prstGeom>
        </p:spPr>
        <p:txBody>
          <a:bodyPr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/>
              <a:t>VERIFICACIÓN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591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93876A-4A84-4B47-9E94-1C380436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RECURSIVIDAD DIRECTA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116B2A-9C0F-4229-BCC0-912F882A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La función se llama a si misma en el cuerpo de la misma función. 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Ejercicio:</a:t>
            </a:r>
          </a:p>
          <a:p>
            <a:pPr marL="0" indent="0">
              <a:buNone/>
            </a:pPr>
            <a:r>
              <a:rPr lang="es-CO" dirty="0" smtClean="0"/>
              <a:t>Capturar un numero n (definido por el usuario) de caracteres por medio de un método recursivo, e imprimir luego los caracteres en orden inverso.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427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A8C1B7-A8A4-489C-84BE-A4F383C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RECURSIVIDAD DIRECTA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6B9F2BA-3E5F-48E4-A19B-DDF3B4E9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2068196"/>
            <a:ext cx="8675370" cy="4929502"/>
          </a:xfrm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pt-BR" sz="1600" b="1" dirty="0"/>
              <a:t>1a Instancia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pt-BR" sz="1600" dirty="0"/>
              <a:t>n=4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pt-BR" sz="1600" dirty="0"/>
              <a:t>n &gt; 1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pt-BR" sz="1600" dirty="0" err="1"/>
              <a:t>salida</a:t>
            </a:r>
            <a:r>
              <a:rPr lang="pt-BR" sz="1600" dirty="0"/>
              <a:t> ← 4 * </a:t>
            </a:r>
            <a:r>
              <a:rPr lang="pt-BR" sz="1600" dirty="0" err="1"/>
              <a:t>factorial</a:t>
            </a:r>
            <a:r>
              <a:rPr lang="pt-BR" sz="1600" dirty="0"/>
              <a:t>(3) (Guarda </a:t>
            </a:r>
            <a:r>
              <a:rPr lang="pt-BR" sz="1600" dirty="0" err="1"/>
              <a:t>el</a:t>
            </a:r>
            <a:r>
              <a:rPr lang="pt-BR" sz="1600" dirty="0"/>
              <a:t> valor de n = 4)</a:t>
            </a:r>
          </a:p>
          <a:p>
            <a:pPr marL="1005840" lvl="2" indent="0">
              <a:lnSpc>
                <a:spcPts val="1200"/>
              </a:lnSpc>
              <a:buNone/>
            </a:pPr>
            <a:r>
              <a:rPr lang="pt-BR" sz="1600" b="1" dirty="0"/>
              <a:t>2a Instancia </a:t>
            </a:r>
          </a:p>
          <a:p>
            <a:pPr marL="1005840" lvl="2" indent="0">
              <a:lnSpc>
                <a:spcPts val="1200"/>
              </a:lnSpc>
              <a:buNone/>
            </a:pPr>
            <a:r>
              <a:rPr lang="pt-BR" sz="1600" dirty="0"/>
              <a:t>n &gt; 1 </a:t>
            </a:r>
          </a:p>
          <a:p>
            <a:pPr marL="1005840" lvl="2" indent="0">
              <a:lnSpc>
                <a:spcPts val="1200"/>
              </a:lnSpc>
              <a:buNone/>
            </a:pPr>
            <a:r>
              <a:rPr lang="pt-BR" sz="1600" dirty="0" err="1"/>
              <a:t>salida</a:t>
            </a:r>
            <a:r>
              <a:rPr lang="pt-BR" sz="1600" dirty="0"/>
              <a:t> ← 3*</a:t>
            </a:r>
            <a:r>
              <a:rPr lang="pt-BR" sz="1600" dirty="0" err="1"/>
              <a:t>factorial</a:t>
            </a:r>
            <a:r>
              <a:rPr lang="pt-BR" sz="1600" dirty="0"/>
              <a:t>(2) (Guarda </a:t>
            </a:r>
            <a:r>
              <a:rPr lang="pt-BR" sz="1600" dirty="0" err="1"/>
              <a:t>el</a:t>
            </a:r>
            <a:r>
              <a:rPr lang="pt-BR" sz="1600" dirty="0"/>
              <a:t> valor de n = 3)</a:t>
            </a:r>
          </a:p>
          <a:p>
            <a:pPr marL="2011680" lvl="4" indent="0">
              <a:lnSpc>
                <a:spcPts val="1200"/>
              </a:lnSpc>
              <a:buNone/>
            </a:pPr>
            <a:r>
              <a:rPr lang="pt-BR" sz="1600" b="1" dirty="0"/>
              <a:t>3a Instancia</a:t>
            </a:r>
          </a:p>
          <a:p>
            <a:pPr marL="2011680" lvl="4" indent="0">
              <a:lnSpc>
                <a:spcPts val="1200"/>
              </a:lnSpc>
              <a:buNone/>
            </a:pPr>
            <a:r>
              <a:rPr lang="pt-BR" sz="1600" dirty="0"/>
              <a:t>n &gt; 1 </a:t>
            </a:r>
          </a:p>
          <a:p>
            <a:pPr marL="2011680" lvl="4" indent="0">
              <a:lnSpc>
                <a:spcPts val="1200"/>
              </a:lnSpc>
              <a:buNone/>
            </a:pPr>
            <a:r>
              <a:rPr lang="pt-BR" sz="1600" dirty="0" err="1"/>
              <a:t>salida</a:t>
            </a:r>
            <a:r>
              <a:rPr lang="pt-BR" sz="1600" dirty="0"/>
              <a:t> ← 2*</a:t>
            </a:r>
            <a:r>
              <a:rPr lang="pt-BR" sz="1600" dirty="0" err="1"/>
              <a:t>factorial</a:t>
            </a:r>
            <a:r>
              <a:rPr lang="pt-BR" sz="1600" dirty="0"/>
              <a:t>(1) (Guarda </a:t>
            </a:r>
            <a:r>
              <a:rPr lang="pt-BR" sz="1600" dirty="0" err="1"/>
              <a:t>el</a:t>
            </a:r>
            <a:r>
              <a:rPr lang="pt-BR" sz="1600" dirty="0"/>
              <a:t> valor de n = 2)</a:t>
            </a:r>
          </a:p>
          <a:p>
            <a:pPr marL="3017520" lvl="6" indent="0">
              <a:lnSpc>
                <a:spcPts val="1200"/>
              </a:lnSpc>
              <a:buNone/>
            </a:pPr>
            <a:r>
              <a:rPr lang="pt-BR" sz="1600" b="1" dirty="0"/>
              <a:t>4a Instancia</a:t>
            </a:r>
          </a:p>
          <a:p>
            <a:pPr marL="3017520" lvl="6" indent="0">
              <a:lnSpc>
                <a:spcPts val="1200"/>
              </a:lnSpc>
              <a:buNone/>
            </a:pPr>
            <a:r>
              <a:rPr lang="pt-BR" sz="1600" dirty="0"/>
              <a:t>n == 1 → retorna 1</a:t>
            </a:r>
          </a:p>
          <a:p>
            <a:pPr marL="2011680" lvl="4" indent="0">
              <a:lnSpc>
                <a:spcPts val="1200"/>
              </a:lnSpc>
              <a:buNone/>
            </a:pPr>
            <a:r>
              <a:rPr lang="pt-BR" sz="1600" b="1" dirty="0"/>
              <a:t>3a Instancia </a:t>
            </a:r>
          </a:p>
          <a:p>
            <a:pPr marL="2011680" lvl="4" indent="0">
              <a:lnSpc>
                <a:spcPts val="1200"/>
              </a:lnSpc>
              <a:buNone/>
            </a:pPr>
            <a:r>
              <a:rPr lang="pt-BR" sz="1600" dirty="0"/>
              <a:t>(recupera n=2 de </a:t>
            </a:r>
            <a:r>
              <a:rPr lang="pt-BR" sz="1600" dirty="0" err="1"/>
              <a:t>la</a:t>
            </a:r>
            <a:r>
              <a:rPr lang="pt-BR" sz="1600" dirty="0"/>
              <a:t> pila) retorna 1*2=2</a:t>
            </a:r>
          </a:p>
          <a:p>
            <a:pPr marL="1005840" lvl="2" indent="0">
              <a:lnSpc>
                <a:spcPts val="1200"/>
              </a:lnSpc>
              <a:buNone/>
            </a:pPr>
            <a:r>
              <a:rPr lang="pt-BR" sz="1600" b="1" dirty="0"/>
              <a:t>2a instancia </a:t>
            </a:r>
          </a:p>
          <a:p>
            <a:pPr marL="1005840" lvl="2" indent="0">
              <a:lnSpc>
                <a:spcPts val="1200"/>
              </a:lnSpc>
              <a:buNone/>
            </a:pPr>
            <a:r>
              <a:rPr lang="pt-BR" sz="1600" dirty="0"/>
              <a:t>(recupera n=3 de </a:t>
            </a:r>
            <a:r>
              <a:rPr lang="pt-BR" sz="1600" dirty="0" err="1"/>
              <a:t>la</a:t>
            </a:r>
            <a:r>
              <a:rPr lang="pt-BR" sz="1600" dirty="0"/>
              <a:t> pila) retorna 2*3=6</a:t>
            </a:r>
          </a:p>
          <a:p>
            <a:pPr marL="0" indent="0">
              <a:lnSpc>
                <a:spcPts val="1200"/>
              </a:lnSpc>
              <a:buNone/>
            </a:pPr>
            <a:r>
              <a:rPr lang="pt-BR" sz="1600" b="1" dirty="0"/>
              <a:t>1a instancia</a:t>
            </a:r>
          </a:p>
          <a:p>
            <a:pPr marL="0" indent="0">
              <a:lnSpc>
                <a:spcPts val="1200"/>
              </a:lnSpc>
              <a:buNone/>
            </a:pPr>
            <a:r>
              <a:rPr lang="pt-BR" sz="1600" dirty="0"/>
              <a:t>(recupera n=4 de </a:t>
            </a:r>
            <a:r>
              <a:rPr lang="pt-BR" sz="1600" dirty="0" err="1"/>
              <a:t>la</a:t>
            </a:r>
            <a:r>
              <a:rPr lang="pt-BR" sz="1600" dirty="0"/>
              <a:t> pila) retorna 6*4=24</a:t>
            </a:r>
          </a:p>
          <a:p>
            <a:pPr marL="0" indent="0">
              <a:lnSpc>
                <a:spcPts val="1200"/>
              </a:lnSpc>
              <a:buNone/>
            </a:pPr>
            <a:r>
              <a:rPr lang="pt-BR" sz="1600" dirty="0"/>
              <a:t>Valor de retorno → 24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12487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AF0D45-EFB8-4463-98DD-A0BEFFFC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RECURSIVIDAD CRUZADA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21987A-226F-4A75-893D-B7DF113E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1799771"/>
            <a:ext cx="8675370" cy="5197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/>
              <a:t>Hay llamadas mutuas entre dos o más funciones</a:t>
            </a:r>
            <a:r>
              <a:rPr lang="es-CO" sz="4000" dirty="0" smtClean="0"/>
              <a:t>. 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84" b="2959"/>
          <a:stretch/>
        </p:blipFill>
        <p:spPr>
          <a:xfrm>
            <a:off x="2775334" y="2844800"/>
            <a:ext cx="4507731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AF0D45-EFB8-4463-98DD-A0BEFFFC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RECURSIVIDAD CRUZADA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21987A-226F-4A75-893D-B7DF113E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CO" sz="4800" dirty="0" smtClean="0"/>
              <a:t>Ejemplo: </a:t>
            </a:r>
            <a:r>
              <a:rPr lang="es-CO" sz="5500" dirty="0" smtClean="0"/>
              <a:t>Partiendo de la serie: </a:t>
            </a:r>
            <a:r>
              <a:rPr lang="pt-BR" sz="5500" dirty="0"/>
              <a:t>1 - 1/2 + 1/3 - 1/4 + 1/5 - ... - </a:t>
            </a:r>
            <a:r>
              <a:rPr lang="pt-BR" sz="5500" dirty="0" smtClean="0"/>
              <a:t>1/n + 1/n+1...</a:t>
            </a:r>
            <a:r>
              <a:rPr lang="es-CO" sz="5500" dirty="0" smtClean="0"/>
              <a:t> Calcular </a:t>
            </a:r>
            <a:r>
              <a:rPr lang="es-CO" sz="5500" dirty="0"/>
              <a:t>la suma de los </a:t>
            </a:r>
            <a:r>
              <a:rPr lang="es-CO" sz="5500" i="1" dirty="0"/>
              <a:t>n</a:t>
            </a:r>
            <a:r>
              <a:rPr lang="es-CO" sz="5500" dirty="0"/>
              <a:t> primeros elementos de la serie, de modo que usemos una función diferente para los elementos pares e impares</a:t>
            </a:r>
            <a:r>
              <a:rPr lang="es-CO" sz="5500" dirty="0" smtClean="0"/>
              <a:t>.</a:t>
            </a:r>
          </a:p>
          <a:p>
            <a:pPr marL="0" indent="0">
              <a:buNone/>
            </a:pP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suma(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(n % 2)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impar(n);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par(n);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par(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ibonacci(n-1) + Fibonacci(n-2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4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impar(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(n == 1) 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par(n-1)+1/</a:t>
            </a:r>
            <a:r>
              <a:rPr lang="es-CO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4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4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4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6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AF0D45-EFB8-4463-98DD-A0BEFFFC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RECURSIVIDAD SIMPLE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21987A-226F-4A75-893D-B7DF113E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4800" dirty="0" smtClean="0"/>
              <a:t>Hay una sola llamada en la función recursiva.</a:t>
            </a:r>
          </a:p>
          <a:p>
            <a:pPr marL="0" indent="0">
              <a:buNone/>
            </a:pPr>
            <a:r>
              <a:rPr lang="es-CO" sz="4800" dirty="0" smtClean="0"/>
              <a:t>Ejercicio:</a:t>
            </a:r>
          </a:p>
          <a:p>
            <a:pPr marL="0" indent="0">
              <a:buNone/>
            </a:pPr>
            <a:r>
              <a:rPr lang="es-CO" sz="4800" dirty="0"/>
              <a:t>Utilice un método recursivo para capturar por pantalla una serie de n caracteres (n definido por el usuario) que cuando termine de capturarlos los imprima en orden inverso.</a:t>
            </a:r>
          </a:p>
          <a:p>
            <a:pPr marL="0" indent="0">
              <a:buNone/>
            </a:pPr>
            <a:endParaRPr lang="es-CO" sz="4800" dirty="0" smtClean="0"/>
          </a:p>
        </p:txBody>
      </p:sp>
    </p:spTree>
    <p:extLst>
      <p:ext uri="{BB962C8B-B14F-4D97-AF65-F5344CB8AC3E}">
        <p14:creationId xmlns:p14="http://schemas.microsoft.com/office/powerpoint/2010/main" val="851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RECURSIVIDAD MULTIPLE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Se hacen varias llamadas en distintos puntos de la misma función.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8058" y="3087006"/>
            <a:ext cx="4854121" cy="36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RECURSIVIDAD MULTIPLE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 smtClean="0"/>
              <a:t>Ejemplo:</a:t>
            </a:r>
          </a:p>
          <a:p>
            <a:pPr marL="0" indent="0">
              <a:buNone/>
            </a:pPr>
            <a:r>
              <a:rPr lang="es-CO" dirty="0" smtClean="0"/>
              <a:t>Entero </a:t>
            </a:r>
            <a:r>
              <a:rPr lang="es-CO" dirty="0" err="1" smtClean="0"/>
              <a:t>fib</a:t>
            </a:r>
            <a:r>
              <a:rPr lang="es-CO" dirty="0"/>
              <a:t>;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entero función </a:t>
            </a:r>
            <a:r>
              <a:rPr lang="es-CO" dirty="0" smtClean="0"/>
              <a:t>Fibonacci (</a:t>
            </a:r>
            <a:r>
              <a:rPr lang="es-CO" dirty="0"/>
              <a:t>valor entero : n) 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inicio </a:t>
            </a:r>
          </a:p>
          <a:p>
            <a:pPr marL="0" indent="0">
              <a:buNone/>
            </a:pPr>
            <a:r>
              <a:rPr lang="es-CO" dirty="0" smtClean="0"/>
              <a:t>	si </a:t>
            </a:r>
            <a:r>
              <a:rPr lang="es-CO" dirty="0"/>
              <a:t>(n &lt;= 1) entonces 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	</a:t>
            </a:r>
            <a:r>
              <a:rPr lang="es-CO" dirty="0" err="1" smtClean="0"/>
              <a:t>fib</a:t>
            </a:r>
            <a:r>
              <a:rPr lang="es-CO" dirty="0" smtClean="0"/>
              <a:t>=n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	devolver(</a:t>
            </a:r>
            <a:r>
              <a:rPr lang="es-CO" dirty="0" err="1" smtClean="0"/>
              <a:t>fib</a:t>
            </a:r>
            <a:r>
              <a:rPr lang="es-CO" dirty="0" smtClean="0"/>
              <a:t>) 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si_no</a:t>
            </a:r>
            <a:r>
              <a:rPr lang="es-CO" dirty="0" smtClean="0"/>
              <a:t> 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	</a:t>
            </a:r>
            <a:r>
              <a:rPr lang="es-CO" dirty="0" err="1" smtClean="0"/>
              <a:t>fib</a:t>
            </a:r>
            <a:r>
              <a:rPr lang="es-CO" dirty="0" smtClean="0"/>
              <a:t>=</a:t>
            </a:r>
            <a:r>
              <a:rPr lang="es-CO" dirty="0"/>
              <a:t>Fibonacci(n-1) + </a:t>
            </a:r>
            <a:r>
              <a:rPr lang="es-CO" dirty="0" smtClean="0"/>
              <a:t>Fibonacci(n-2)</a:t>
            </a:r>
          </a:p>
          <a:p>
            <a:pPr marL="0" indent="0">
              <a:buNone/>
            </a:pPr>
            <a:r>
              <a:rPr lang="es-CO" dirty="0" smtClean="0"/>
              <a:t>		devolver(</a:t>
            </a:r>
            <a:r>
              <a:rPr lang="es-CO" dirty="0" err="1" smtClean="0"/>
              <a:t>fib</a:t>
            </a:r>
            <a:r>
              <a:rPr lang="es-CO" dirty="0" smtClean="0"/>
              <a:t>) 	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err="1" smtClean="0"/>
              <a:t>fin_si</a:t>
            </a:r>
            <a:r>
              <a:rPr lang="es-CO" dirty="0" smtClean="0"/>
              <a:t> </a:t>
            </a:r>
          </a:p>
          <a:p>
            <a:pPr marL="0" indent="0">
              <a:buNone/>
            </a:pPr>
            <a:r>
              <a:rPr lang="es-CO" dirty="0" err="1" smtClean="0"/>
              <a:t>fin_función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86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614799-0B2A-4792-9039-C2F92F44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060DBE-C9BA-4486-8399-5DE09099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2068196"/>
            <a:ext cx="5492717" cy="4929502"/>
          </a:xfrm>
        </p:spPr>
        <p:txBody>
          <a:bodyPr/>
          <a:lstStyle/>
          <a:p>
            <a:r>
              <a:rPr lang="es-CO" dirty="0"/>
              <a:t>La recursividad es la propiedad que tienen los procedimientos y funciones de llamarse a si mismos para resolver un problema.</a:t>
            </a:r>
          </a:p>
          <a:p>
            <a:r>
              <a:rPr lang="es-CO" dirty="0"/>
              <a:t>Permite describir un número infinito de operaciones de cálculo mediante un programa recursivo finito sin implementar de forma explícita estructuras repetitivas.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CEDFC7E-AFC6-4735-92FF-313ECD2CF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FFFF"/>
              </a:clrFrom>
              <a:clrTo>
                <a:srgbClr val="F4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5" b="95000" l="2242" r="67265">
                        <a14:foregroundMark x1="37668" y1="7187" x2="37668" y2="7187"/>
                        <a14:foregroundMark x1="35426" y1="7187" x2="35426" y2="7187"/>
                        <a14:foregroundMark x1="35426" y1="7187" x2="35426" y2="7187"/>
                        <a14:foregroundMark x1="19283" y1="5938" x2="19283" y2="5938"/>
                        <a14:foregroundMark x1="39013" y1="4688" x2="39013" y2="4688"/>
                        <a14:foregroundMark x1="28251" y1="1875" x2="28251" y2="1875"/>
                        <a14:foregroundMark x1="7175" y1="7500" x2="7175" y2="7500"/>
                        <a14:foregroundMark x1="24664" y1="90625" x2="24664" y2="90625"/>
                        <a14:foregroundMark x1="47982" y1="95000" x2="47982" y2="95000"/>
                        <a14:foregroundMark x1="67713" y1="41875" x2="67713" y2="41875"/>
                        <a14:foregroundMark x1="38565" y1="22813" x2="38565" y2="22813"/>
                        <a14:foregroundMark x1="2691" y1="56250" x2="2691" y2="56250"/>
                        <a14:foregroundMark x1="7175" y1="56250" x2="7175" y2="56250"/>
                        <a14:foregroundMark x1="5381" y1="57188" x2="5381" y2="57188"/>
                        <a14:foregroundMark x1="2691" y1="55000" x2="2691" y2="55000"/>
                        <a14:foregroundMark x1="2242" y1="56250" x2="2242" y2="56250"/>
                        <a14:foregroundMark x1="2691" y1="58125" x2="2691" y2="58125"/>
                        <a14:foregroundMark x1="8072" y1="7500" x2="8072" y2="7500"/>
                        <a14:foregroundMark x1="4933" y1="7813" x2="2691" y2="7813"/>
                        <a14:foregroundMark x1="2691" y1="8438" x2="2242" y2="16563"/>
                        <a14:foregroundMark x1="2242" y1="16875" x2="2242" y2="56563"/>
                        <a14:foregroundMark x1="2242" y1="57188" x2="2242" y2="62813"/>
                        <a14:foregroundMark x1="3587" y1="62500" x2="2242" y2="63125"/>
                        <a14:foregroundMark x1="11211" y1="63125" x2="2242" y2="63438"/>
                        <a14:foregroundMark x1="38565" y1="70938" x2="38117" y2="81563"/>
                        <a14:foregroundMark x1="38565" y1="45000" x2="38117" y2="54063"/>
                        <a14:foregroundMark x1="38117" y1="12812" x2="38117" y2="23125"/>
                        <a14:foregroundMark x1="2691" y1="56563" x2="8072" y2="56563"/>
                        <a14:foregroundMark x1="2691" y1="58750" x2="7175" y2="58438"/>
                        <a14:foregroundMark x1="25561" y1="74063" x2="25112" y2="80000"/>
                        <a14:foregroundMark x1="28251" y1="74063" x2="28251" y2="80625"/>
                        <a14:foregroundMark x1="24664" y1="74063" x2="28251" y2="73750"/>
                      </a14:backgroundRemoval>
                    </a14:imgEffect>
                  </a14:imgLayer>
                </a14:imgProps>
              </a:ext>
            </a:extLst>
          </a:blip>
          <a:srcRect r="25077"/>
          <a:stretch/>
        </p:blipFill>
        <p:spPr>
          <a:xfrm>
            <a:off x="6388774" y="2068196"/>
            <a:ext cx="2598815" cy="49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5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RECURSIVIDAD ANIDADA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 smtClean="0"/>
              <a:t>Se define una recursividad anidada cuando:</a:t>
            </a:r>
          </a:p>
          <a:p>
            <a:r>
              <a:rPr lang="es-CO" sz="2400" dirty="0"/>
              <a:t>La recursión se produce en un parámetro de la propia llamada recursiva. </a:t>
            </a:r>
            <a:endParaRPr lang="es-CO" sz="2400" dirty="0" smtClean="0"/>
          </a:p>
          <a:p>
            <a:r>
              <a:rPr lang="es-CO" sz="2400" dirty="0" smtClean="0"/>
              <a:t>La </a:t>
            </a:r>
            <a:r>
              <a:rPr lang="es-CO" sz="2400" dirty="0"/>
              <a:t>llamada recursiva utiliza un parámetro que es resultado de una llamada recursiva</a:t>
            </a:r>
            <a:r>
              <a:rPr lang="es-CO" sz="2400" dirty="0" smtClean="0"/>
              <a:t>.</a:t>
            </a:r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141" y="4093029"/>
            <a:ext cx="4534117" cy="2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RECURSIVIDAD ANIDADA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Ejemplo:</a:t>
            </a:r>
          </a:p>
          <a:p>
            <a:pPr marL="0" indent="0">
              <a:buNone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//Cálculo de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factoriales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&lt; 0) 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&gt; 1) </a:t>
            </a:r>
          </a:p>
          <a:p>
            <a:pPr marL="0" indent="0">
              <a:buNone/>
            </a:pP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n*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   </a:t>
            </a:r>
            <a:r>
              <a:rPr lang="pt-B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228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Taller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Utilice Funciones Recursivas para crear un algoritmo que permita imprimir un numero decimal en: (B) binario, (O) octal, (H) </a:t>
            </a:r>
            <a:r>
              <a:rPr lang="es-CO" dirty="0" err="1" smtClean="0"/>
              <a:t>Hexagesimal</a:t>
            </a:r>
            <a:r>
              <a:rPr lang="es-CO" dirty="0" smtClean="0"/>
              <a:t>. Utilice un menú que permita al usuario introducir el número a convertir y el tipo de conversión que desea.</a:t>
            </a:r>
          </a:p>
          <a:p>
            <a:r>
              <a:rPr lang="es-CO" dirty="0" smtClean="0"/>
              <a:t>Resolver el juego “Torres de </a:t>
            </a:r>
            <a:r>
              <a:rPr lang="es-CO" dirty="0" err="1" smtClean="0"/>
              <a:t>Hanoi</a:t>
            </a:r>
            <a:r>
              <a:rPr lang="es-CO" dirty="0" smtClean="0"/>
              <a:t>” (siguiente pág.)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192" y="5401019"/>
            <a:ext cx="3619952" cy="1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Taller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 smtClean="0"/>
              <a:t>Torres </a:t>
            </a:r>
            <a:r>
              <a:rPr lang="es-CO" dirty="0"/>
              <a:t>de Hanói</a:t>
            </a:r>
          </a:p>
          <a:p>
            <a:pPr marL="0" indent="0">
              <a:buNone/>
            </a:pPr>
            <a:r>
              <a:rPr lang="es-CO" dirty="0"/>
              <a:t>El juego consiste en tres varillas verticales. En una de ellas están apiladas un número de discos, generalmente ocho, de diámetros diferentes, ordenados de mayor a menor (el de mayor diámetro abajo). Las otras dos varillas están vacías. El juego consiste en pasar todos los discos de la varilla ocupada a una de las varillas libres.</a:t>
            </a:r>
          </a:p>
          <a:p>
            <a:pPr marL="0" indent="0">
              <a:buNone/>
            </a:pPr>
            <a:r>
              <a:rPr lang="es-CO" dirty="0"/>
              <a:t>Para llegar a ese objetivo hay que respetar tres reglas:</a:t>
            </a:r>
          </a:p>
          <a:p>
            <a:pPr marL="0" indent="0">
              <a:buNone/>
            </a:pPr>
            <a:r>
              <a:rPr lang="es-CO" dirty="0"/>
              <a:t>Sólo se puede mover un disco cada vez.</a:t>
            </a:r>
          </a:p>
          <a:p>
            <a:pPr marL="0" indent="0">
              <a:buNone/>
            </a:pPr>
            <a:r>
              <a:rPr lang="es-CO" dirty="0"/>
              <a:t>Un disco de mayor tamaño no se puede colocar encima de uno más pequeño.</a:t>
            </a:r>
          </a:p>
          <a:p>
            <a:pPr marL="0" indent="0">
              <a:buNone/>
            </a:pPr>
            <a:r>
              <a:rPr lang="es-CO" dirty="0"/>
              <a:t>Sólo se puede mover el disco que se encuentre en la parte superior de cada varilla.</a:t>
            </a:r>
          </a:p>
          <a:p>
            <a:pPr marL="0" indent="0">
              <a:buNone/>
            </a:pPr>
            <a:r>
              <a:rPr lang="es-CO" dirty="0"/>
              <a:t>Resolver el juego usando algoritmos recursivos.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6693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ootear.com/files/2014/11/recursive.jpg">
            <a:extLst>
              <a:ext uri="{FF2B5EF4-FFF2-40B4-BE49-F238E27FC236}">
                <a16:creationId xmlns:a16="http://schemas.microsoft.com/office/drawing/2014/main" xmlns="" id="{520997DA-E706-4812-9D96-CEC64BEC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03363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C5596D-45C2-495C-8207-CA3C306E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3A49C9C-CA09-4F5B-A41F-FF165343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Mayor simplicidad del código en problemas recursivos. Si un problema se puede definir fácilmente de forma recursiva es código resultante puede ser más simple que el equivalente iterativo. o También es muy útil para trabajar con estructuras de datos que se pueden definir de forma recursiva, como los árboles.</a:t>
            </a:r>
          </a:p>
          <a:p>
            <a:r>
              <a:rPr lang="es-CO" dirty="0"/>
              <a:t>Posibilidad de “marcha atrás”: </a:t>
            </a:r>
            <a:r>
              <a:rPr lang="es-CO" dirty="0" err="1"/>
              <a:t>backtracking</a:t>
            </a:r>
            <a:r>
              <a:rPr lang="es-CO" dirty="0"/>
              <a:t>. Las características de la pila de llamadas hacen posible recuperar los datos en orden inverso a como salen, posibilitando cualquier tipo de algoritmo que precise volver hacia atrás. </a:t>
            </a:r>
          </a:p>
        </p:txBody>
      </p:sp>
    </p:spTree>
    <p:extLst>
      <p:ext uri="{BB962C8B-B14F-4D97-AF65-F5344CB8AC3E}">
        <p14:creationId xmlns:p14="http://schemas.microsoft.com/office/powerpoint/2010/main" val="30364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C7BA36-C981-4031-90EE-1954B593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FC4A638-82C0-432B-B125-1E3047C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Mayor uso de la pila de memoria. </a:t>
            </a:r>
          </a:p>
          <a:p>
            <a:pPr lvl="1"/>
            <a:r>
              <a:rPr lang="es-CO" dirty="0"/>
              <a:t>Cada llamada recursiva implica una nueva entrada en la pila de llamadas dónde se cargará tanto la dirección de retorno como todos los datos locales y argumentos pasados por valor. </a:t>
            </a:r>
          </a:p>
          <a:p>
            <a:pPr lvl="1"/>
            <a:r>
              <a:rPr lang="es-CO" dirty="0"/>
              <a:t>El tamaño que reserva el compilador a la pila de llamadas es limitado y puede agotarse, generándose un error en tiempo de compilación.</a:t>
            </a:r>
          </a:p>
          <a:p>
            <a:r>
              <a:rPr lang="es-CO" dirty="0"/>
              <a:t>Mayor tiempo en las llamadas. </a:t>
            </a:r>
          </a:p>
          <a:p>
            <a:pPr lvl="1"/>
            <a:r>
              <a:rPr lang="es-CO" dirty="0"/>
              <a:t>Cada llamada a un subprograma implica: </a:t>
            </a:r>
          </a:p>
          <a:p>
            <a:pPr lvl="2"/>
            <a:r>
              <a:rPr lang="es-CO" dirty="0"/>
              <a:t>Cargar en memoria el código del procedimiento. </a:t>
            </a:r>
          </a:p>
          <a:p>
            <a:pPr lvl="2"/>
            <a:r>
              <a:rPr lang="es-CO" dirty="0"/>
              <a:t>Meter en la pila la dirección de retorno y una copia de los parámetros pasados por valor. </a:t>
            </a:r>
          </a:p>
          <a:p>
            <a:pPr lvl="2"/>
            <a:r>
              <a:rPr lang="es-CO" dirty="0"/>
              <a:t>Reservar espacio para los datos locales.</a:t>
            </a:r>
          </a:p>
          <a:p>
            <a:pPr lvl="1"/>
            <a:r>
              <a:rPr lang="es-CO" dirty="0"/>
              <a:t>Esto implica una mayor tiempo de ejecución, sobre todo si hay muchas llamadas anidadas, algo normal en programas recursivos. </a:t>
            </a:r>
          </a:p>
        </p:txBody>
      </p:sp>
    </p:spTree>
    <p:extLst>
      <p:ext uri="{BB962C8B-B14F-4D97-AF65-F5344CB8AC3E}">
        <p14:creationId xmlns:p14="http://schemas.microsoft.com/office/powerpoint/2010/main" val="168509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8F4ADA-5CB3-4535-B265-BB1CA603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DECLARACIÓN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B888996-78F6-41DA-BA0D-E26CE04E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Recursivo(...) </a:t>
            </a: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02920" lvl="1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s-C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Instrucciones …</a:t>
            </a:r>
          </a:p>
          <a:p>
            <a:pPr marL="502920" lvl="1" indent="0">
              <a:buNone/>
            </a:pPr>
            <a:r>
              <a:rPr lang="es-C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Recursivo(...); </a:t>
            </a:r>
          </a:p>
          <a:p>
            <a:pPr marL="502920" lvl="1" indent="0">
              <a:buNone/>
            </a:pPr>
            <a:r>
              <a:rPr lang="es-C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 Instrucciones …</a:t>
            </a: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41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05D29-903D-4BC3-B345-9F2F47C0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DD17E9-EF94-4077-9B14-79F48EF9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400" dirty="0"/>
              <a:t>Infinita</a:t>
            </a:r>
          </a:p>
          <a:p>
            <a:pPr marL="0" indent="0" algn="ctr">
              <a:buNone/>
            </a:pPr>
            <a:r>
              <a:rPr lang="es-CO" sz="4400" dirty="0"/>
              <a:t>Directa</a:t>
            </a:r>
          </a:p>
          <a:p>
            <a:pPr marL="0" indent="0" algn="ctr">
              <a:buNone/>
            </a:pPr>
            <a:r>
              <a:rPr lang="es-CO" sz="4400" dirty="0"/>
              <a:t>Cruzada</a:t>
            </a:r>
          </a:p>
          <a:p>
            <a:pPr marL="0" indent="0" algn="ctr">
              <a:buNone/>
            </a:pPr>
            <a:r>
              <a:rPr lang="es-CO" sz="4400" dirty="0"/>
              <a:t>Simple</a:t>
            </a:r>
          </a:p>
          <a:p>
            <a:pPr marL="0" indent="0" algn="ctr">
              <a:buNone/>
            </a:pPr>
            <a:r>
              <a:rPr lang="es-CO" sz="4400" dirty="0"/>
              <a:t>Múltiple</a:t>
            </a:r>
          </a:p>
          <a:p>
            <a:pPr marL="0" indent="0" algn="ctr">
              <a:buNone/>
            </a:pPr>
            <a:r>
              <a:rPr lang="es-CO" sz="4400" dirty="0"/>
              <a:t>Anidada</a:t>
            </a:r>
          </a:p>
        </p:txBody>
      </p:sp>
    </p:spTree>
    <p:extLst>
      <p:ext uri="{BB962C8B-B14F-4D97-AF65-F5344CB8AC3E}">
        <p14:creationId xmlns:p14="http://schemas.microsoft.com/office/powerpoint/2010/main" val="334195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40E4A1-B460-4CE7-91AB-06B361E5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641"/>
            <a:ext cx="8675370" cy="1501691"/>
          </a:xfrm>
        </p:spPr>
        <p:txBody>
          <a:bodyPr/>
          <a:lstStyle/>
          <a:p>
            <a:pPr algn="ctr"/>
            <a:r>
              <a:rPr lang="es-CO" dirty="0"/>
              <a:t>INFINITA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39575B19-A86C-4454-954B-014A0CE63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825" y="1915333"/>
            <a:ext cx="8675371" cy="509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Para evitar un bucle infinito, un algoritmo recursivo tendrá: </a:t>
            </a:r>
          </a:p>
          <a:p>
            <a:r>
              <a:rPr lang="es-CO" sz="2800" dirty="0"/>
              <a:t>Caso trivial, caso base o fin de recursión. La función devuelve un valor simple sin utilizar la recursión (0! = 1).</a:t>
            </a:r>
          </a:p>
          <a:p>
            <a:r>
              <a:rPr lang="es-CO" sz="2800" dirty="0"/>
              <a:t>Parte recursiva o caso general. Se hacen llamadas recursivas que se van aproximando al caso base. 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5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40E4A1-B460-4CE7-91AB-06B361E5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INFINITA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D5A6B34-9DA6-4941-9DE3-B3FE5A409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Sin caso base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51F0CD39-BDDF-4799-87B8-856B51240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Recursivo(x) </a:t>
            </a:r>
          </a:p>
          <a:p>
            <a:pPr marL="0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Recursivo(x-1); 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Instrucciones 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F38D8BB5-9D02-4873-BEF6-374C880D0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Con caso base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39575B19-A86C-4454-954B-014A0CE637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Recursivo(x) </a:t>
            </a:r>
          </a:p>
          <a:p>
            <a:pPr marL="0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02920" lvl="1" indent="0">
              <a:buNone/>
            </a:pPr>
            <a:r>
              <a:rPr lang="es-CO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(x&gt;0)</a:t>
            </a:r>
          </a:p>
          <a:p>
            <a:pPr marL="1005840" lvl="2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Recursivo(x-1); </a:t>
            </a:r>
          </a:p>
          <a:p>
            <a:pPr marL="502920" lvl="1" indent="0">
              <a:buNone/>
            </a:pPr>
            <a:r>
              <a:rPr lang="es-CO" sz="28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O" sz="28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r>
              <a:rPr lang="es-CO" sz="2840" dirty="0">
                <a:latin typeface="Courier New" panose="02070309020205020404" pitchFamily="49" charset="0"/>
                <a:cs typeface="Courier New" panose="02070309020205020404" pitchFamily="49" charset="0"/>
              </a:rPr>
              <a:t>	Caso Base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Instrucciones </a:t>
            </a:r>
          </a:p>
          <a:p>
            <a:pPr marL="502920" lvl="1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780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958</Words>
  <Application>Microsoft Office PowerPoint</Application>
  <PresentationFormat>Personalizado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Tema de Office</vt:lpstr>
      <vt:lpstr>Recursividad</vt:lpstr>
      <vt:lpstr>QUE ES?</vt:lpstr>
      <vt:lpstr>Presentación de PowerPoint</vt:lpstr>
      <vt:lpstr>VENTAJAS</vt:lpstr>
      <vt:lpstr>DESVENTAJAS</vt:lpstr>
      <vt:lpstr>DECLARACIÓN</vt:lpstr>
      <vt:lpstr>TIPOS</vt:lpstr>
      <vt:lpstr>INFINITA</vt:lpstr>
      <vt:lpstr>INFINITA</vt:lpstr>
      <vt:lpstr>PLANTEAMIENTO</vt:lpstr>
      <vt:lpstr>Presentación de PowerPoint</vt:lpstr>
      <vt:lpstr>Presentación de PowerPoint</vt:lpstr>
      <vt:lpstr>RECURSIVIDAD DIRECTA</vt:lpstr>
      <vt:lpstr>RECURSIVIDAD DIRECTA</vt:lpstr>
      <vt:lpstr>RECURSIVIDAD CRUZADA</vt:lpstr>
      <vt:lpstr>RECURSIVIDAD CRUZADA</vt:lpstr>
      <vt:lpstr>RECURSIVIDAD SIMPLE </vt:lpstr>
      <vt:lpstr>RECURSIVIDAD MULTIPLE</vt:lpstr>
      <vt:lpstr>RECURSIVIDAD MULTIPLE</vt:lpstr>
      <vt:lpstr>RECURSIVIDAD ANIDADA</vt:lpstr>
      <vt:lpstr>RECURSIVIDAD ANIDADA</vt:lpstr>
      <vt:lpstr>Taller</vt:lpstr>
      <vt:lpstr>Taller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Rodriguez Andrade</dc:creator>
  <cp:lastModifiedBy>Salaconsulta</cp:lastModifiedBy>
  <cp:revision>60</cp:revision>
  <dcterms:created xsi:type="dcterms:W3CDTF">2017-04-25T13:44:34Z</dcterms:created>
  <dcterms:modified xsi:type="dcterms:W3CDTF">2017-10-13T23:04:19Z</dcterms:modified>
</cp:coreProperties>
</file>