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72" r:id="rId4"/>
    <p:sldId id="282" r:id="rId5"/>
    <p:sldId id="290" r:id="rId6"/>
    <p:sldId id="294"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2BE"/>
    <a:srgbClr val="CCFFFF"/>
    <a:srgbClr val="0D5B16"/>
    <a:srgbClr val="17A92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94660"/>
  </p:normalViewPr>
  <p:slideViewPr>
    <p:cSldViewPr snapToGrid="0">
      <p:cViewPr varScale="1">
        <p:scale>
          <a:sx n="111" d="100"/>
          <a:sy n="111" d="100"/>
        </p:scale>
        <p:origin x="20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B0A4CCED-381D-4C1D-B144-78F1B88AD478}" type="datetimeFigureOut">
              <a:rPr lang="es-CO" smtClean="0"/>
              <a:t>6/10/2017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89201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0A4CCED-381D-4C1D-B144-78F1B88AD478}" type="datetimeFigureOut">
              <a:rPr lang="es-CO" smtClean="0"/>
              <a:t>6/10/2017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279612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0A4CCED-381D-4C1D-B144-78F1B88AD478}" type="datetimeFigureOut">
              <a:rPr lang="es-CO" smtClean="0"/>
              <a:t>6/10/2017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38634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6708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25737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66768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52026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Marcador de pie de página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Marcador de número de diapositiva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7956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pie de página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número de diapositiva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32690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Marcador de pie de página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número de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1878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9272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0A4CCED-381D-4C1D-B144-78F1B88AD478}" type="datetimeFigureOut">
              <a:rPr lang="es-CO" smtClean="0"/>
              <a:t>6/10/2017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733569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9477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1531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775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0A4CCED-381D-4C1D-B144-78F1B88AD478}" type="datetimeFigureOut">
              <a:rPr lang="es-CO" smtClean="0"/>
              <a:t>6/10/2017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41420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B0A4CCED-381D-4C1D-B144-78F1B88AD478}" type="datetimeFigureOut">
              <a:rPr lang="es-CO" smtClean="0"/>
              <a:t>6/10/2017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212524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B0A4CCED-381D-4C1D-B144-78F1B88AD478}" type="datetimeFigureOut">
              <a:rPr lang="es-CO" smtClean="0"/>
              <a:t>6/10/2017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385103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B0A4CCED-381D-4C1D-B144-78F1B88AD478}" type="datetimeFigureOut">
              <a:rPr lang="es-CO" smtClean="0"/>
              <a:t>6/10/2017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227947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0A4CCED-381D-4C1D-B144-78F1B88AD478}" type="datetimeFigureOut">
              <a:rPr lang="es-CO" smtClean="0"/>
              <a:t>6/10/2017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208665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0A4CCED-381D-4C1D-B144-78F1B88AD478}" type="datetimeFigureOut">
              <a:rPr lang="es-CO" smtClean="0"/>
              <a:t>6/10/2017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426935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0A4CCED-381D-4C1D-B144-78F1B88AD478}" type="datetimeFigureOut">
              <a:rPr lang="es-CO" smtClean="0"/>
              <a:t>6/10/2017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3359A1C-E8C2-4ADC-B7FD-47B86093B4D9}" type="slidenum">
              <a:rPr lang="es-CO" smtClean="0"/>
              <a:t>‹Nº›</a:t>
            </a:fld>
            <a:endParaRPr lang="es-CO"/>
          </a:p>
        </p:txBody>
      </p:sp>
    </p:spTree>
    <p:extLst>
      <p:ext uri="{BB962C8B-B14F-4D97-AF65-F5344CB8AC3E}">
        <p14:creationId xmlns:p14="http://schemas.microsoft.com/office/powerpoint/2010/main" val="62239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7000">
              <a:schemeClr val="accent5">
                <a:lumMod val="40000"/>
                <a:lumOff val="60000"/>
              </a:schemeClr>
            </a:gs>
            <a:gs pos="100000">
              <a:schemeClr val="accent1">
                <a:lumMod val="30000"/>
                <a:lumOff val="70000"/>
              </a:schemeClr>
            </a:gs>
          </a:gsLst>
          <a:lin ang="16200000" scaled="0"/>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4CCED-381D-4C1D-B144-78F1B88AD478}" type="datetimeFigureOut">
              <a:rPr lang="es-CO" smtClean="0"/>
              <a:t>6/10/2017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1C-E8C2-4ADC-B7FD-47B86093B4D9}" type="slidenum">
              <a:rPr lang="es-CO" smtClean="0"/>
              <a:t>‹Nº›</a:t>
            </a:fld>
            <a:endParaRPr lang="es-CO"/>
          </a:p>
        </p:txBody>
      </p:sp>
    </p:spTree>
    <p:extLst>
      <p:ext uri="{BB962C8B-B14F-4D97-AF65-F5344CB8AC3E}">
        <p14:creationId xmlns:p14="http://schemas.microsoft.com/office/powerpoint/2010/main" val="334193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7000">
              <a:schemeClr val="accent5">
                <a:lumMod val="40000"/>
                <a:lumOff val="60000"/>
              </a:schemeClr>
            </a:gs>
            <a:gs pos="100000">
              <a:schemeClr val="accent1">
                <a:lumMod val="30000"/>
                <a:lumOff val="70000"/>
              </a:schemeClr>
            </a:gs>
          </a:gsLst>
          <a:lin ang="16200000" scaled="0"/>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88F9F05-397C-4D73-A6FA-D1C408F31048}"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6/10/2017</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D0CBAD-2E17-41CC-A052-00D0441A81FF}"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31501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08098" y="2798379"/>
            <a:ext cx="11861800" cy="1803399"/>
          </a:xfrm>
        </p:spPr>
        <p:txBody>
          <a:bodyPr>
            <a:normAutofit/>
          </a:bodyPr>
          <a:lstStyle/>
          <a:p>
            <a:r>
              <a:rPr lang="es-CO" sz="4800" b="1" dirty="0" smtClean="0">
                <a:solidFill>
                  <a:srgbClr val="FF0000"/>
                </a:solidFill>
                <a:effectLst>
                  <a:outerShdw blurRad="38100" dist="38100" dir="2700000" algn="tl">
                    <a:srgbClr val="000000">
                      <a:alpha val="43137"/>
                    </a:srgbClr>
                  </a:outerShdw>
                </a:effectLst>
                <a:latin typeface="Comic Sans MS" panose="030F0702030302020204" pitchFamily="66" charset="0"/>
              </a:rPr>
              <a:t>Imágenes (Matrices </a:t>
            </a:r>
            <a:r>
              <a:rPr lang="es-CO" sz="4800" b="1" dirty="0" err="1" smtClean="0">
                <a:solidFill>
                  <a:srgbClr val="FF0000"/>
                </a:solidFill>
                <a:effectLst>
                  <a:outerShdw blurRad="38100" dist="38100" dir="2700000" algn="tl">
                    <a:srgbClr val="000000">
                      <a:alpha val="43137"/>
                    </a:srgbClr>
                  </a:outerShdw>
                </a:effectLst>
                <a:latin typeface="Comic Sans MS" panose="030F0702030302020204" pitchFamily="66" charset="0"/>
              </a:rPr>
              <a:t>Tridim</a:t>
            </a:r>
            <a:r>
              <a:rPr lang="es-CO" sz="4800" b="1" dirty="0" smtClean="0">
                <a:solidFill>
                  <a:srgbClr val="FF0000"/>
                </a:solidFill>
                <a:effectLst>
                  <a:outerShdw blurRad="38100" dist="38100" dir="2700000" algn="tl">
                    <a:srgbClr val="000000">
                      <a:alpha val="43137"/>
                    </a:srgbClr>
                  </a:outerShdw>
                </a:effectLst>
                <a:latin typeface="Comic Sans MS" panose="030F0702030302020204" pitchFamily="66" charset="0"/>
              </a:rPr>
              <a:t>.)</a:t>
            </a:r>
            <a:r>
              <a:rPr lang="es-CO" sz="4800" b="1" dirty="0" smtClean="0">
                <a:solidFill>
                  <a:srgbClr val="FF9933"/>
                </a:solidFill>
                <a:effectLst>
                  <a:outerShdw blurRad="38100" dist="38100" dir="2700000" algn="tl">
                    <a:srgbClr val="000000">
                      <a:alpha val="43137"/>
                    </a:srgbClr>
                  </a:outerShdw>
                </a:effectLst>
                <a:latin typeface="Comic Sans MS" panose="030F0702030302020204" pitchFamily="66" charset="0"/>
              </a:rPr>
              <a:t/>
            </a:r>
            <a:br>
              <a:rPr lang="es-CO" sz="4800" b="1" dirty="0" smtClean="0">
                <a:solidFill>
                  <a:srgbClr val="FF9933"/>
                </a:solidFill>
                <a:effectLst>
                  <a:outerShdw blurRad="38100" dist="38100" dir="2700000" algn="tl">
                    <a:srgbClr val="000000">
                      <a:alpha val="43137"/>
                    </a:srgbClr>
                  </a:outerShdw>
                </a:effectLst>
                <a:latin typeface="Comic Sans MS" panose="030F0702030302020204" pitchFamily="66" charset="0"/>
              </a:rPr>
            </a:br>
            <a:r>
              <a:rPr lang="es-CO" sz="4800" b="1" dirty="0" smtClean="0">
                <a:solidFill>
                  <a:srgbClr val="FF9933"/>
                </a:solidFill>
                <a:effectLst>
                  <a:outerShdw blurRad="38100" dist="38100" dir="2700000" algn="tl">
                    <a:srgbClr val="000000">
                      <a:alpha val="43137"/>
                    </a:srgbClr>
                  </a:outerShdw>
                </a:effectLst>
                <a:latin typeface="Comic Sans MS" panose="030F0702030302020204" pitchFamily="66" charset="0"/>
              </a:rPr>
              <a:t>( </a:t>
            </a:r>
            <a:r>
              <a:rPr lang="es-CO" sz="3600" b="1" i="1" u="sng" dirty="0" smtClean="0">
                <a:solidFill>
                  <a:schemeClr val="accent5">
                    <a:lumMod val="75000"/>
                  </a:schemeClr>
                </a:solidFill>
                <a:effectLst>
                  <a:outerShdw blurRad="38100" dist="38100" dir="2700000" algn="tl">
                    <a:srgbClr val="000000">
                      <a:alpha val="43137"/>
                    </a:srgbClr>
                  </a:outerShdw>
                </a:effectLst>
                <a:latin typeface="Comic Sans MS" panose="030F0702030302020204" pitchFamily="66" charset="0"/>
              </a:rPr>
              <a:t>Matlab</a:t>
            </a:r>
            <a:r>
              <a:rPr lang="es-CO" sz="3600" b="1" i="1" dirty="0" smtClean="0">
                <a:solidFill>
                  <a:srgbClr val="00B0F0"/>
                </a:solidFill>
                <a:effectLst>
                  <a:outerShdw blurRad="38100" dist="38100" dir="2700000" algn="tl">
                    <a:srgbClr val="000000">
                      <a:alpha val="43137"/>
                    </a:srgbClr>
                  </a:outerShdw>
                </a:effectLst>
                <a:latin typeface="Comic Sans MS" panose="030F0702030302020204" pitchFamily="66" charset="0"/>
              </a:rPr>
              <a:t> </a:t>
            </a:r>
            <a:r>
              <a:rPr lang="es-CO" sz="4800" b="1" dirty="0" smtClean="0">
                <a:solidFill>
                  <a:srgbClr val="FF9933"/>
                </a:solidFill>
                <a:effectLst>
                  <a:outerShdw blurRad="38100" dist="38100" dir="2700000" algn="tl">
                    <a:srgbClr val="000000">
                      <a:alpha val="43137"/>
                    </a:srgbClr>
                  </a:outerShdw>
                </a:effectLst>
                <a:latin typeface="Comic Sans MS" panose="030F0702030302020204" pitchFamily="66" charset="0"/>
              </a:rPr>
              <a:t>)</a:t>
            </a:r>
            <a:endParaRPr lang="es-CO" sz="2700" b="1" dirty="0">
              <a:solidFill>
                <a:schemeClr val="accent2">
                  <a:lumMod val="75000"/>
                </a:schemeClr>
              </a:solidFill>
              <a:effectLst>
                <a:outerShdw blurRad="38100" dist="38100" dir="2700000" algn="tl">
                  <a:srgbClr val="000000">
                    <a:alpha val="43137"/>
                  </a:srgbClr>
                </a:outerShdw>
              </a:effectLst>
              <a:latin typeface="Comic Sans MS" panose="030F0702030302020204" pitchFamily="66" charset="0"/>
            </a:endParaRPr>
          </a:p>
        </p:txBody>
      </p:sp>
      <p:sp>
        <p:nvSpPr>
          <p:cNvPr id="3" name="Subtítulo 2"/>
          <p:cNvSpPr>
            <a:spLocks noGrp="1"/>
          </p:cNvSpPr>
          <p:nvPr>
            <p:ph type="subTitle" idx="1"/>
          </p:nvPr>
        </p:nvSpPr>
        <p:spPr>
          <a:xfrm>
            <a:off x="199952" y="5250132"/>
            <a:ext cx="11678093" cy="1595167"/>
          </a:xfrm>
        </p:spPr>
        <p:txBody>
          <a:bodyPr>
            <a:noAutofit/>
          </a:bodyPr>
          <a:lstStyle/>
          <a:p>
            <a:r>
              <a:rPr lang="es-CO" sz="4000" b="1" dirty="0">
                <a:solidFill>
                  <a:srgbClr val="990000"/>
                </a:solidFill>
                <a:effectLst>
                  <a:outerShdw blurRad="38100" dist="38100" dir="2700000" algn="tl">
                    <a:srgbClr val="000000">
                      <a:alpha val="43137"/>
                    </a:srgbClr>
                  </a:outerShdw>
                </a:effectLst>
                <a:latin typeface="Comic Sans MS" panose="030F0702030302020204" pitchFamily="66" charset="0"/>
                <a:ea typeface="+mj-ea"/>
                <a:cs typeface="+mj-cs"/>
              </a:rPr>
              <a:t>Delio </a:t>
            </a:r>
            <a:r>
              <a:rPr lang="es-CO" sz="4000" b="1" dirty="0" smtClean="0">
                <a:solidFill>
                  <a:srgbClr val="990000"/>
                </a:solidFill>
                <a:effectLst>
                  <a:outerShdw blurRad="38100" dist="38100" dir="2700000" algn="tl">
                    <a:srgbClr val="000000">
                      <a:alpha val="43137"/>
                    </a:srgbClr>
                  </a:outerShdw>
                </a:effectLst>
                <a:latin typeface="Comic Sans MS" panose="030F0702030302020204" pitchFamily="66" charset="0"/>
                <a:ea typeface="+mj-ea"/>
                <a:cs typeface="+mj-cs"/>
              </a:rPr>
              <a:t>Augusto Aristizábal Martínez</a:t>
            </a:r>
            <a:endParaRPr lang="es-CO" sz="4000" b="1" dirty="0">
              <a:solidFill>
                <a:srgbClr val="990000"/>
              </a:solidFill>
              <a:effectLst>
                <a:outerShdw blurRad="38100" dist="38100" dir="2700000" algn="tl">
                  <a:srgbClr val="000000">
                    <a:alpha val="43137"/>
                  </a:srgbClr>
                </a:outerShdw>
              </a:effectLst>
              <a:latin typeface="Comic Sans MS" panose="030F0702030302020204" pitchFamily="66" charset="0"/>
              <a:ea typeface="+mj-ea"/>
              <a:cs typeface="+mj-cs"/>
            </a:endParaRPr>
          </a:p>
          <a:p>
            <a:r>
              <a:rPr lang="es-CO" b="1" dirty="0" smtClean="0">
                <a:solidFill>
                  <a:srgbClr val="0000CC"/>
                </a:solidFill>
                <a:effectLst>
                  <a:outerShdw blurRad="38100" dist="38100" dir="2700000" algn="tl">
                    <a:srgbClr val="000000">
                      <a:alpha val="43137"/>
                    </a:srgbClr>
                  </a:outerShdw>
                </a:effectLst>
                <a:latin typeface="Comic Sans MS" panose="030F0702030302020204" pitchFamily="66" charset="0"/>
                <a:ea typeface="+mj-ea"/>
                <a:cs typeface="+mj-cs"/>
              </a:rPr>
              <a:t>Docente</a:t>
            </a:r>
          </a:p>
          <a:p>
            <a:r>
              <a:rPr lang="es-CO" b="1" dirty="0" smtClean="0">
                <a:solidFill>
                  <a:srgbClr val="003300"/>
                </a:solidFill>
                <a:effectLst>
                  <a:outerShdw blurRad="38100" dist="38100" dir="2700000" algn="tl">
                    <a:srgbClr val="000000">
                      <a:alpha val="43137"/>
                    </a:srgbClr>
                  </a:outerShdw>
                </a:effectLst>
                <a:latin typeface="Comic Sans MS" panose="030F0702030302020204" pitchFamily="66" charset="0"/>
              </a:rPr>
              <a:t>2017-2</a:t>
            </a:r>
            <a:endParaRPr lang="es-CO" b="1" dirty="0">
              <a:solidFill>
                <a:srgbClr val="003300"/>
              </a:solidFill>
              <a:effectLst>
                <a:outerShdw blurRad="38100" dist="38100" dir="2700000" algn="tl">
                  <a:srgbClr val="000000">
                    <a:alpha val="43137"/>
                  </a:srgbClr>
                </a:outerShdw>
              </a:effectLst>
              <a:latin typeface="Comic Sans MS" panose="030F0702030302020204" pitchFamily="66" charset="0"/>
              <a:ea typeface="+mj-ea"/>
              <a:cs typeface="+mj-cs"/>
            </a:endParaRPr>
          </a:p>
        </p:txBody>
      </p:sp>
      <p:sp>
        <p:nvSpPr>
          <p:cNvPr id="5" name="Rectángulo 4"/>
          <p:cNvSpPr/>
          <p:nvPr/>
        </p:nvSpPr>
        <p:spPr>
          <a:xfrm>
            <a:off x="731157" y="325386"/>
            <a:ext cx="10740572" cy="230832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7200" b="1"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omic Sans MS" panose="030F0702030302020204" pitchFamily="66" charset="0"/>
                <a:ea typeface="+mn-ea"/>
                <a:cs typeface="+mn-cs"/>
              </a:rPr>
              <a:t>Fundamentos de Programación Científica</a:t>
            </a:r>
            <a:endParaRPr kumimoji="0" lang="es-CO" sz="7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3868164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4"/>
          <p:cNvSpPr/>
          <p:nvPr/>
        </p:nvSpPr>
        <p:spPr>
          <a:xfrm>
            <a:off x="111095" y="237925"/>
            <a:ext cx="11989749" cy="769441"/>
          </a:xfrm>
          <a:prstGeom prst="rect">
            <a:avLst/>
          </a:prstGeom>
        </p:spPr>
        <p:txBody>
          <a:bodyPr wrap="square">
            <a:spAutoFit/>
          </a:bodyPr>
          <a:lstStyle/>
          <a:p>
            <a:pPr algn="ctr"/>
            <a:r>
              <a:rPr lang="en-US" sz="4400" b="1" dirty="0" err="1" smtClean="0">
                <a:solidFill>
                  <a:srgbClr val="C00000"/>
                </a:solidFill>
                <a:latin typeface="Comic Sans MS" panose="030F0702030302020204" pitchFamily="66" charset="0"/>
              </a:rPr>
              <a:t>Imagenes</a:t>
            </a:r>
            <a:endParaRPr lang="es-CO" sz="4400" b="1" i="1" dirty="0">
              <a:solidFill>
                <a:srgbClr val="1802BE"/>
              </a:solidFill>
              <a:latin typeface="Comic Sans MS" panose="030F0702030302020204" pitchFamily="66" charset="0"/>
            </a:endParaRPr>
          </a:p>
        </p:txBody>
      </p:sp>
      <p:sp>
        <p:nvSpPr>
          <p:cNvPr id="4" name="Rectángulo 3"/>
          <p:cNvSpPr/>
          <p:nvPr/>
        </p:nvSpPr>
        <p:spPr>
          <a:xfrm>
            <a:off x="635000" y="1112777"/>
            <a:ext cx="11149169" cy="707886"/>
          </a:xfrm>
          <a:prstGeom prst="rect">
            <a:avLst/>
          </a:prstGeom>
        </p:spPr>
        <p:txBody>
          <a:bodyPr wrap="square">
            <a:spAutoFit/>
          </a:bodyPr>
          <a:lstStyle/>
          <a:p>
            <a:r>
              <a:rPr lang="es-CO" sz="2000" dirty="0" smtClean="0">
                <a:latin typeface="Arial" panose="020B0604020202020204" pitchFamily="34" charset="0"/>
                <a:cs typeface="Arial" panose="020B0604020202020204" pitchFamily="34" charset="0"/>
              </a:rPr>
              <a:t>Matlab </a:t>
            </a:r>
            <a:r>
              <a:rPr lang="es-CO" sz="2000" dirty="0">
                <a:latin typeface="Arial" panose="020B0604020202020204" pitchFamily="34" charset="0"/>
                <a:cs typeface="Arial" panose="020B0604020202020204" pitchFamily="34" charset="0"/>
              </a:rPr>
              <a:t>dispone de comandos especiales para trabajar con </a:t>
            </a:r>
            <a:r>
              <a:rPr lang="es-CO" sz="2000" dirty="0" smtClean="0">
                <a:latin typeface="Arial" panose="020B0604020202020204" pitchFamily="34" charset="0"/>
                <a:cs typeface="Arial" panose="020B0604020202020204" pitchFamily="34" charset="0"/>
              </a:rPr>
              <a:t>imágenes </a:t>
            </a:r>
            <a:r>
              <a:rPr lang="es-CO" sz="2000" dirty="0">
                <a:latin typeface="Arial" panose="020B0604020202020204" pitchFamily="34" charset="0"/>
                <a:cs typeface="Arial" panose="020B0604020202020204" pitchFamily="34" charset="0"/>
              </a:rPr>
              <a:t>de diversos formatos (</a:t>
            </a:r>
            <a:r>
              <a:rPr lang="es-CO" sz="2000" dirty="0" err="1">
                <a:latin typeface="Arial" panose="020B0604020202020204" pitchFamily="34" charset="0"/>
                <a:cs typeface="Arial" panose="020B0604020202020204" pitchFamily="34" charset="0"/>
              </a:rPr>
              <a:t>pgm</a:t>
            </a:r>
            <a:r>
              <a:rPr lang="es-CO" sz="2000" dirty="0">
                <a:latin typeface="Arial" panose="020B0604020202020204" pitchFamily="34" charset="0"/>
                <a:cs typeface="Arial" panose="020B0604020202020204" pitchFamily="34" charset="0"/>
              </a:rPr>
              <a:t>, ppm, </a:t>
            </a:r>
            <a:r>
              <a:rPr lang="es-CO" sz="2000" dirty="0" err="1">
                <a:latin typeface="Arial" panose="020B0604020202020204" pitchFamily="34" charset="0"/>
                <a:cs typeface="Arial" panose="020B0604020202020204" pitchFamily="34" charset="0"/>
              </a:rPr>
              <a:t>gif</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png</a:t>
            </a:r>
            <a:r>
              <a:rPr lang="es-CO" sz="2000" dirty="0">
                <a:latin typeface="Arial" panose="020B0604020202020204" pitchFamily="34" charset="0"/>
                <a:cs typeface="Arial" panose="020B0604020202020204" pitchFamily="34" charset="0"/>
              </a:rPr>
              <a:t>, . . . ).</a:t>
            </a:r>
          </a:p>
        </p:txBody>
      </p:sp>
      <p:sp>
        <p:nvSpPr>
          <p:cNvPr id="5" name="Rectángulo 4"/>
          <p:cNvSpPr/>
          <p:nvPr/>
        </p:nvSpPr>
        <p:spPr>
          <a:xfrm>
            <a:off x="634999" y="2140083"/>
            <a:ext cx="11149169" cy="707886"/>
          </a:xfrm>
          <a:prstGeom prst="rect">
            <a:avLst/>
          </a:prstGeom>
        </p:spPr>
        <p:txBody>
          <a:bodyPr wrap="square">
            <a:spAutoFit/>
          </a:bodyPr>
          <a:lstStyle/>
          <a:p>
            <a:r>
              <a:rPr lang="es-CO" sz="2000" b="1" i="1" dirty="0" err="1">
                <a:solidFill>
                  <a:srgbClr val="1802BE"/>
                </a:solidFill>
                <a:latin typeface="Arial" panose="020B0604020202020204" pitchFamily="34" charset="0"/>
                <a:cs typeface="Arial" panose="020B0604020202020204" pitchFamily="34" charset="0"/>
              </a:rPr>
              <a:t>imread</a:t>
            </a:r>
            <a:r>
              <a:rPr lang="es-CO" sz="2000" dirty="0">
                <a:latin typeface="Arial" panose="020B0604020202020204" pitchFamily="34" charset="0"/>
                <a:cs typeface="Arial" panose="020B0604020202020204" pitchFamily="34" charset="0"/>
              </a:rPr>
              <a:t> Lee una imagen en color o escala de grises. </a:t>
            </a:r>
            <a:endParaRPr lang="es-CO" sz="2000" dirty="0" smtClean="0">
              <a:latin typeface="Arial" panose="020B0604020202020204" pitchFamily="34" charset="0"/>
              <a:cs typeface="Arial" panose="020B0604020202020204" pitchFamily="34" charset="0"/>
            </a:endParaRPr>
          </a:p>
          <a:p>
            <a:pPr algn="ctr"/>
            <a:r>
              <a:rPr lang="es-CO" sz="2000" b="1" i="1" dirty="0" smtClean="0">
                <a:latin typeface="Arial" panose="020B0604020202020204" pitchFamily="34" charset="0"/>
                <a:cs typeface="Arial" panose="020B0604020202020204" pitchFamily="34" charset="0"/>
              </a:rPr>
              <a:t>IM</a:t>
            </a:r>
            <a:r>
              <a:rPr lang="es-CO" sz="2000" dirty="0" smtClean="0">
                <a:latin typeface="Arial" panose="020B0604020202020204" pitchFamily="34" charset="0"/>
                <a:cs typeface="Arial" panose="020B0604020202020204" pitchFamily="34" charset="0"/>
              </a:rPr>
              <a:t> </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imread</a:t>
            </a:r>
            <a:r>
              <a:rPr lang="es-CO" sz="2000" dirty="0">
                <a:latin typeface="Arial" panose="020B0604020202020204" pitchFamily="34" charset="0"/>
                <a:cs typeface="Arial" panose="020B0604020202020204" pitchFamily="34" charset="0"/>
              </a:rPr>
              <a:t>(</a:t>
            </a:r>
            <a:r>
              <a:rPr lang="es-CO" sz="2000" dirty="0" err="1">
                <a:latin typeface="Arial" panose="020B0604020202020204" pitchFamily="34" charset="0"/>
                <a:cs typeface="Arial" panose="020B0604020202020204" pitchFamily="34" charset="0"/>
              </a:rPr>
              <a:t>filename</a:t>
            </a:r>
            <a:r>
              <a:rPr lang="es-CO" sz="2000" dirty="0">
                <a:latin typeface="Arial" panose="020B0604020202020204" pitchFamily="34" charset="0"/>
                <a:cs typeface="Arial" panose="020B0604020202020204" pitchFamily="34" charset="0"/>
              </a:rPr>
              <a:t>) </a:t>
            </a:r>
          </a:p>
        </p:txBody>
      </p:sp>
      <p:sp>
        <p:nvSpPr>
          <p:cNvPr id="6" name="Rectángulo 5"/>
          <p:cNvSpPr/>
          <p:nvPr/>
        </p:nvSpPr>
        <p:spPr>
          <a:xfrm>
            <a:off x="635000" y="3349744"/>
            <a:ext cx="6639860" cy="2585323"/>
          </a:xfrm>
          <a:prstGeom prst="rect">
            <a:avLst/>
          </a:prstGeom>
        </p:spPr>
        <p:txBody>
          <a:bodyPr wrap="square">
            <a:spAutoFit/>
          </a:bodyPr>
          <a:lstStyle/>
          <a:p>
            <a:pPr algn="just"/>
            <a:r>
              <a:rPr lang="es-CO" dirty="0"/>
              <a:t>La imagen es almacenada en la matriz </a:t>
            </a:r>
            <a:r>
              <a:rPr lang="es-CO" b="1" i="1" dirty="0"/>
              <a:t>IM</a:t>
            </a:r>
            <a:r>
              <a:rPr lang="es-CO" dirty="0"/>
              <a:t>. Las </a:t>
            </a:r>
            <a:r>
              <a:rPr lang="es-CO" dirty="0" smtClean="0"/>
              <a:t>imágenes </a:t>
            </a:r>
            <a:r>
              <a:rPr lang="es-CO" dirty="0"/>
              <a:t>en escala de grises se almacenan en matrices bidimensionales del mismo </a:t>
            </a:r>
            <a:r>
              <a:rPr lang="es-CO" dirty="0" smtClean="0"/>
              <a:t>tamaño </a:t>
            </a:r>
            <a:r>
              <a:rPr lang="es-CO" dirty="0"/>
              <a:t>que la imagen, mientras que en las </a:t>
            </a:r>
            <a:r>
              <a:rPr lang="es-CO" dirty="0" smtClean="0"/>
              <a:t>imágenes </a:t>
            </a:r>
            <a:r>
              <a:rPr lang="es-CO" dirty="0"/>
              <a:t>en color, la matriz es tridimensional ya que cuenta con una </a:t>
            </a:r>
            <a:r>
              <a:rPr lang="es-CO" dirty="0" err="1"/>
              <a:t>submatriz</a:t>
            </a:r>
            <a:r>
              <a:rPr lang="es-CO" dirty="0"/>
              <a:t> del mismo </a:t>
            </a:r>
            <a:r>
              <a:rPr lang="es-CO" dirty="0" smtClean="0"/>
              <a:t>tamaño </a:t>
            </a:r>
            <a:r>
              <a:rPr lang="es-CO" dirty="0"/>
              <a:t>que la imagen en cada canal </a:t>
            </a:r>
            <a:r>
              <a:rPr lang="es-CO" b="1" i="1" dirty="0"/>
              <a:t>RGB</a:t>
            </a:r>
            <a:r>
              <a:rPr lang="es-CO" dirty="0"/>
              <a:t>. Si los colores de la imagen </a:t>
            </a:r>
            <a:r>
              <a:rPr lang="es-CO" dirty="0" smtClean="0"/>
              <a:t>están </a:t>
            </a:r>
            <a:r>
              <a:rPr lang="es-CO" dirty="0"/>
              <a:t>indexados (por ejemplo las </a:t>
            </a:r>
            <a:r>
              <a:rPr lang="es-CO" dirty="0" smtClean="0"/>
              <a:t>imágenes </a:t>
            </a:r>
            <a:r>
              <a:rPr lang="es-CO" dirty="0"/>
              <a:t>con formato </a:t>
            </a:r>
            <a:r>
              <a:rPr lang="es-CO" dirty="0" err="1"/>
              <a:t>gif</a:t>
            </a:r>
            <a:r>
              <a:rPr lang="es-CO" dirty="0"/>
              <a:t>), la lectura de la imagen se realiza de la siguiente forma: [IM </a:t>
            </a:r>
            <a:r>
              <a:rPr lang="es-CO" b="1" i="1" dirty="0" err="1"/>
              <a:t>map</a:t>
            </a:r>
            <a:r>
              <a:rPr lang="es-CO" dirty="0"/>
              <a:t>] = </a:t>
            </a:r>
            <a:r>
              <a:rPr lang="es-CO" dirty="0" err="1"/>
              <a:t>imread</a:t>
            </a:r>
            <a:r>
              <a:rPr lang="es-CO" dirty="0"/>
              <a:t>(</a:t>
            </a:r>
            <a:r>
              <a:rPr lang="es-CO" dirty="0" err="1"/>
              <a:t>filename</a:t>
            </a:r>
            <a:r>
              <a:rPr lang="es-CO" dirty="0"/>
              <a:t>) donde </a:t>
            </a:r>
            <a:r>
              <a:rPr lang="es-CO" b="1" i="1" dirty="0" err="1"/>
              <a:t>map</a:t>
            </a:r>
            <a:r>
              <a:rPr lang="es-CO" dirty="0"/>
              <a:t> es una matriz que almacena el mapa de colores de la imagen </a:t>
            </a:r>
            <a:r>
              <a:rPr lang="es-CO" dirty="0" err="1" smtClean="0"/>
              <a:t>leida</a:t>
            </a:r>
            <a:endParaRPr lang="es-CO" dirty="0"/>
          </a:p>
        </p:txBody>
      </p:sp>
      <p:pic>
        <p:nvPicPr>
          <p:cNvPr id="1026" name="Picture 2" descr="Resultado de imagen para arreglos tridimensionales en mat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987" y="2946306"/>
            <a:ext cx="4543425"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65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4"/>
          <p:cNvSpPr/>
          <p:nvPr/>
        </p:nvSpPr>
        <p:spPr>
          <a:xfrm>
            <a:off x="111095" y="237925"/>
            <a:ext cx="11989749" cy="769441"/>
          </a:xfrm>
          <a:prstGeom prst="rect">
            <a:avLst/>
          </a:prstGeom>
        </p:spPr>
        <p:txBody>
          <a:bodyPr wrap="square">
            <a:spAutoFit/>
          </a:bodyPr>
          <a:lstStyle/>
          <a:p>
            <a:pPr algn="ctr"/>
            <a:r>
              <a:rPr lang="en-US" sz="4400" b="1" dirty="0" err="1" smtClean="0">
                <a:solidFill>
                  <a:srgbClr val="C00000"/>
                </a:solidFill>
                <a:latin typeface="Comic Sans MS" panose="030F0702030302020204" pitchFamily="66" charset="0"/>
              </a:rPr>
              <a:t>Imagenes</a:t>
            </a:r>
            <a:endParaRPr lang="es-CO" sz="4400" b="1" i="1" dirty="0">
              <a:solidFill>
                <a:srgbClr val="1802BE"/>
              </a:solidFill>
              <a:latin typeface="Comic Sans MS" panose="030F0702030302020204" pitchFamily="66" charset="0"/>
            </a:endParaRPr>
          </a:p>
        </p:txBody>
      </p:sp>
      <p:sp>
        <p:nvSpPr>
          <p:cNvPr id="7" name="Rectángulo 6"/>
          <p:cNvSpPr/>
          <p:nvPr/>
        </p:nvSpPr>
        <p:spPr>
          <a:xfrm>
            <a:off x="557725" y="1874488"/>
            <a:ext cx="10904471" cy="3754874"/>
          </a:xfrm>
          <a:prstGeom prst="rect">
            <a:avLst/>
          </a:prstGeom>
        </p:spPr>
        <p:txBody>
          <a:bodyPr wrap="square">
            <a:spAutoFit/>
          </a:bodyPr>
          <a:lstStyle/>
          <a:p>
            <a:r>
              <a:rPr lang="es-CO" sz="2000" b="1" dirty="0" err="1" smtClean="0">
                <a:solidFill>
                  <a:srgbClr val="1802BE"/>
                </a:solidFill>
                <a:latin typeface="Arial" pitchFamily="34" charset="0"/>
                <a:cs typeface="Arial" pitchFamily="34" charset="0"/>
              </a:rPr>
              <a:t>mwrite</a:t>
            </a:r>
            <a:r>
              <a:rPr lang="es-CO" sz="2000" b="1" dirty="0" smtClean="0">
                <a:solidFill>
                  <a:srgbClr val="1802BE"/>
                </a:solidFill>
                <a:latin typeface="Arial" pitchFamily="34" charset="0"/>
                <a:cs typeface="Arial" pitchFamily="34" charset="0"/>
              </a:rPr>
              <a:t>( </a:t>
            </a:r>
            <a:r>
              <a:rPr lang="es-CO" sz="2000" b="1" i="1" dirty="0" err="1" smtClean="0">
                <a:solidFill>
                  <a:srgbClr val="A020F0"/>
                </a:solidFill>
                <a:latin typeface="Arial" panose="020B0604020202020204" pitchFamily="34" charset="0"/>
                <a:cs typeface="Arial" panose="020B0604020202020204" pitchFamily="34" charset="0"/>
              </a:rPr>
              <a:t>imagen_var</a:t>
            </a:r>
            <a:r>
              <a:rPr lang="es-CO" sz="2000" dirty="0" smtClean="0"/>
              <a:t>, </a:t>
            </a:r>
            <a:r>
              <a:rPr lang="es-CO" sz="2000" b="1" i="1" dirty="0" err="1" smtClean="0"/>
              <a:t>path</a:t>
            </a:r>
            <a:r>
              <a:rPr lang="es-CO" sz="2000" b="1" i="1" dirty="0" smtClean="0"/>
              <a:t> + </a:t>
            </a:r>
            <a:r>
              <a:rPr lang="es-CO" sz="2000" b="1" i="1" dirty="0" err="1" smtClean="0"/>
              <a:t>nombreArchivo</a:t>
            </a:r>
            <a:r>
              <a:rPr lang="es-CO" sz="2000" b="1" i="1" dirty="0" smtClean="0"/>
              <a:t> </a:t>
            </a:r>
            <a:r>
              <a:rPr lang="es-CO" sz="2000" b="1" dirty="0" smtClean="0">
                <a:solidFill>
                  <a:srgbClr val="1802BE"/>
                </a:solidFill>
                <a:latin typeface="Arial" pitchFamily="34" charset="0"/>
                <a:cs typeface="Arial" pitchFamily="34" charset="0"/>
              </a:rPr>
              <a:t>) </a:t>
            </a:r>
          </a:p>
          <a:p>
            <a:pPr marL="360363"/>
            <a:r>
              <a:rPr lang="es-CO" sz="2000" dirty="0">
                <a:latin typeface="Arial" panose="020B0604020202020204" pitchFamily="34" charset="0"/>
                <a:cs typeface="Arial" panose="020B0604020202020204" pitchFamily="34" charset="0"/>
              </a:rPr>
              <a:t>Escribe una imagen a fichero. </a:t>
            </a:r>
          </a:p>
          <a:p>
            <a:pPr marL="360363"/>
            <a:r>
              <a:rPr lang="es-CO" sz="2000" dirty="0" err="1">
                <a:latin typeface="Arial" panose="020B0604020202020204" pitchFamily="34" charset="0"/>
                <a:cs typeface="Arial" panose="020B0604020202020204" pitchFamily="34" charset="0"/>
              </a:rPr>
              <a:t>imwrite</a:t>
            </a:r>
            <a:r>
              <a:rPr lang="es-CO" sz="2000" dirty="0">
                <a:latin typeface="Arial" panose="020B0604020202020204" pitchFamily="34" charset="0"/>
                <a:cs typeface="Arial" panose="020B0604020202020204" pitchFamily="34" charset="0"/>
              </a:rPr>
              <a:t>(IM, </a:t>
            </a:r>
            <a:r>
              <a:rPr lang="es-CO" sz="2000" dirty="0" err="1">
                <a:latin typeface="Arial" panose="020B0604020202020204" pitchFamily="34" charset="0"/>
                <a:cs typeface="Arial" panose="020B0604020202020204" pitchFamily="34" charset="0"/>
              </a:rPr>
              <a:t>filename</a:t>
            </a:r>
            <a:r>
              <a:rPr lang="es-CO" sz="2000" dirty="0">
                <a:latin typeface="Arial" panose="020B0604020202020204" pitchFamily="34" charset="0"/>
                <a:cs typeface="Arial" panose="020B0604020202020204" pitchFamily="34" charset="0"/>
              </a:rPr>
              <a:t>) Si el fichero incluye la extensión no es necesario indicar el formato de la imagen. Para mostrar una imagen por pantalla, Matlab dispone de las funciones </a:t>
            </a:r>
            <a:r>
              <a:rPr lang="es-CO" sz="2000" dirty="0" err="1">
                <a:latin typeface="Arial" panose="020B0604020202020204" pitchFamily="34" charset="0"/>
                <a:cs typeface="Arial" panose="020B0604020202020204" pitchFamily="34" charset="0"/>
              </a:rPr>
              <a:t>image</a:t>
            </a:r>
            <a:r>
              <a:rPr lang="es-CO" sz="2000" dirty="0">
                <a:latin typeface="Arial" panose="020B0604020202020204" pitchFamily="34" charset="0"/>
                <a:cs typeface="Arial" panose="020B0604020202020204" pitchFamily="34" charset="0"/>
              </a:rPr>
              <a:t> e </a:t>
            </a:r>
            <a:r>
              <a:rPr lang="es-CO" sz="2000" dirty="0" err="1">
                <a:latin typeface="Arial" panose="020B0604020202020204" pitchFamily="34" charset="0"/>
                <a:cs typeface="Arial" panose="020B0604020202020204" pitchFamily="34" charset="0"/>
              </a:rPr>
              <a:t>imagesc</a:t>
            </a:r>
            <a:r>
              <a:rPr lang="es-CO" sz="2000" dirty="0">
                <a:latin typeface="Arial" panose="020B0604020202020204" pitchFamily="34" charset="0"/>
                <a:cs typeface="Arial" panose="020B0604020202020204" pitchFamily="34" charset="0"/>
              </a:rPr>
              <a:t>. Su sintaxis es: </a:t>
            </a:r>
            <a:r>
              <a:rPr lang="es-CO" sz="2000" dirty="0" err="1">
                <a:latin typeface="Arial" panose="020B0604020202020204" pitchFamily="34" charset="0"/>
                <a:cs typeface="Arial" panose="020B0604020202020204" pitchFamily="34" charset="0"/>
              </a:rPr>
              <a:t>image</a:t>
            </a:r>
            <a:r>
              <a:rPr lang="es-CO" sz="2000" dirty="0">
                <a:latin typeface="Arial" panose="020B0604020202020204" pitchFamily="34" charset="0"/>
                <a:cs typeface="Arial" panose="020B0604020202020204" pitchFamily="34" charset="0"/>
              </a:rPr>
              <a:t>(IM) </a:t>
            </a:r>
          </a:p>
          <a:p>
            <a:endParaRPr lang="es-CO" dirty="0" smtClean="0"/>
          </a:p>
          <a:p>
            <a:pPr marL="360363" indent="-363538" algn="just"/>
            <a:r>
              <a:rPr lang="es-CO" sz="2000" b="1" dirty="0" err="1" smtClean="0">
                <a:solidFill>
                  <a:srgbClr val="1802BE"/>
                </a:solidFill>
                <a:latin typeface="Arial" pitchFamily="34" charset="0"/>
                <a:cs typeface="Arial" pitchFamily="34" charset="0"/>
              </a:rPr>
              <a:t>imagesc</a:t>
            </a:r>
            <a:r>
              <a:rPr lang="es-CO" sz="2000" b="1" dirty="0" smtClean="0">
                <a:solidFill>
                  <a:srgbClr val="1802BE"/>
                </a:solidFill>
                <a:latin typeface="Arial" pitchFamily="34" charset="0"/>
                <a:cs typeface="Arial" pitchFamily="34" charset="0"/>
              </a:rPr>
              <a:t>(IM</a:t>
            </a:r>
            <a:r>
              <a:rPr lang="es-CO" dirty="0" smtClean="0"/>
              <a:t>) </a:t>
            </a:r>
            <a:r>
              <a:rPr lang="es-CO" sz="2000" dirty="0">
                <a:latin typeface="Arial" panose="020B0604020202020204" pitchFamily="34" charset="0"/>
                <a:cs typeface="Arial" panose="020B0604020202020204" pitchFamily="34" charset="0"/>
              </a:rPr>
              <a:t>donde IM se corresponde con una matriz que representa una imagen. Si no se especifica ningún mapa de colores, Matlab utilizará el mapa por defecto. Matlab dispone de varios mapas de colores aunque también es posible utilizar un mapa de colores leído en una imagen o definido por el usuario. Para especificar el mapa de colores se utiliza el comando </a:t>
            </a:r>
            <a:r>
              <a:rPr lang="es-CO" sz="2000" dirty="0" err="1">
                <a:latin typeface="Arial" panose="020B0604020202020204" pitchFamily="34" charset="0"/>
                <a:cs typeface="Arial" panose="020B0604020202020204" pitchFamily="34" charset="0"/>
              </a:rPr>
              <a:t>colormap</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colormap</a:t>
            </a:r>
            <a:r>
              <a:rPr lang="es-CO" sz="2000" dirty="0">
                <a:latin typeface="Arial" panose="020B0604020202020204" pitchFamily="34" charset="0"/>
                <a:cs typeface="Arial" panose="020B0604020202020204" pitchFamily="34" charset="0"/>
              </a:rPr>
              <a:t>(</a:t>
            </a:r>
            <a:r>
              <a:rPr lang="es-CO" sz="2000" dirty="0" err="1">
                <a:latin typeface="Arial" panose="020B0604020202020204" pitchFamily="34" charset="0"/>
                <a:cs typeface="Arial" panose="020B0604020202020204" pitchFamily="34" charset="0"/>
              </a:rPr>
              <a:t>map</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imagesc</a:t>
            </a:r>
            <a:r>
              <a:rPr lang="es-CO" sz="2000" dirty="0">
                <a:latin typeface="Arial" panose="020B0604020202020204" pitchFamily="34" charset="0"/>
                <a:cs typeface="Arial" panose="020B0604020202020204" pitchFamily="34" charset="0"/>
              </a:rPr>
              <a:t> es similar a </a:t>
            </a:r>
            <a:r>
              <a:rPr lang="es-CO" sz="2000" dirty="0" err="1">
                <a:latin typeface="Arial" panose="020B0604020202020204" pitchFamily="34" charset="0"/>
                <a:cs typeface="Arial" panose="020B0604020202020204" pitchFamily="34" charset="0"/>
              </a:rPr>
              <a:t>image</a:t>
            </a:r>
            <a:r>
              <a:rPr lang="es-CO" sz="2000" dirty="0">
                <a:latin typeface="Arial" panose="020B0604020202020204" pitchFamily="34" charset="0"/>
                <a:cs typeface="Arial" panose="020B0604020202020204" pitchFamily="34" charset="0"/>
              </a:rPr>
              <a:t> salvo que escala la imagen para utilizar el mapa de colores completo.</a:t>
            </a:r>
          </a:p>
        </p:txBody>
      </p:sp>
      <p:sp>
        <p:nvSpPr>
          <p:cNvPr id="3" name="Rectángulo 2"/>
          <p:cNvSpPr/>
          <p:nvPr/>
        </p:nvSpPr>
        <p:spPr>
          <a:xfrm>
            <a:off x="557725" y="1102678"/>
            <a:ext cx="6203684" cy="677108"/>
          </a:xfrm>
          <a:prstGeom prst="rect">
            <a:avLst/>
          </a:prstGeom>
        </p:spPr>
        <p:txBody>
          <a:bodyPr wrap="square">
            <a:spAutoFit/>
          </a:bodyPr>
          <a:lstStyle/>
          <a:p>
            <a:r>
              <a:rPr lang="es-CO" b="1" i="1" dirty="0" err="1">
                <a:solidFill>
                  <a:srgbClr val="1802BE"/>
                </a:solidFill>
                <a:latin typeface="Arial" panose="020B0604020202020204" pitchFamily="34" charset="0"/>
                <a:cs typeface="Arial" panose="020B0604020202020204" pitchFamily="34" charset="0"/>
              </a:rPr>
              <a:t>imread</a:t>
            </a:r>
            <a:r>
              <a:rPr lang="es-CO" b="1" dirty="0" smtClean="0">
                <a:solidFill>
                  <a:srgbClr val="000000"/>
                </a:solidFill>
                <a:latin typeface="Arial" panose="020B0604020202020204" pitchFamily="34" charset="0"/>
                <a:cs typeface="Arial" panose="020B0604020202020204" pitchFamily="34" charset="0"/>
              </a:rPr>
              <a:t>(</a:t>
            </a:r>
            <a:r>
              <a:rPr lang="es-CO" b="1" dirty="0">
                <a:solidFill>
                  <a:srgbClr val="A020F0"/>
                </a:solidFill>
                <a:latin typeface="Arial" panose="020B0604020202020204" pitchFamily="34" charset="0"/>
                <a:cs typeface="Arial" panose="020B0604020202020204" pitchFamily="34" charset="0"/>
              </a:rPr>
              <a:t>' </a:t>
            </a:r>
            <a:r>
              <a:rPr lang="es-CO" b="1" dirty="0" err="1" smtClean="0">
                <a:solidFill>
                  <a:srgbClr val="A020F0"/>
                </a:solidFill>
                <a:latin typeface="Arial" panose="020B0604020202020204" pitchFamily="34" charset="0"/>
                <a:cs typeface="Arial" panose="020B0604020202020204" pitchFamily="34" charset="0"/>
              </a:rPr>
              <a:t>path</a:t>
            </a:r>
            <a:r>
              <a:rPr lang="es-CO" b="1" dirty="0" smtClean="0">
                <a:solidFill>
                  <a:srgbClr val="A020F0"/>
                </a:solidFill>
                <a:latin typeface="Arial" panose="020B0604020202020204" pitchFamily="34" charset="0"/>
                <a:cs typeface="Arial" panose="020B0604020202020204" pitchFamily="34" charset="0"/>
              </a:rPr>
              <a:t>' </a:t>
            </a:r>
            <a:r>
              <a:rPr lang="es-CO" b="1" dirty="0" smtClean="0">
                <a:solidFill>
                  <a:srgbClr val="000000"/>
                </a:solidFill>
                <a:latin typeface="Arial" panose="020B0604020202020204" pitchFamily="34" charset="0"/>
                <a:cs typeface="Arial" panose="020B0604020202020204" pitchFamily="34" charset="0"/>
              </a:rPr>
              <a:t>);</a:t>
            </a:r>
            <a:endParaRPr lang="es-CO" b="1" dirty="0">
              <a:solidFill>
                <a:srgbClr val="000000"/>
              </a:solidFill>
              <a:latin typeface="Arial" panose="020B0604020202020204" pitchFamily="34" charset="0"/>
              <a:cs typeface="Arial" panose="020B0604020202020204" pitchFamily="34" charset="0"/>
            </a:endParaRPr>
          </a:p>
          <a:p>
            <a:pPr marL="360363"/>
            <a:r>
              <a:rPr lang="es-CO" sz="2000" dirty="0">
                <a:latin typeface="Arial" panose="020B0604020202020204" pitchFamily="34" charset="0"/>
                <a:cs typeface="Arial" panose="020B0604020202020204" pitchFamily="34" charset="0"/>
              </a:rPr>
              <a:t>Para leer una imagen en </a:t>
            </a:r>
            <a:r>
              <a:rPr lang="es-CO" sz="2000" dirty="0" err="1">
                <a:latin typeface="Arial" panose="020B0604020202020204" pitchFamily="34" charset="0"/>
                <a:cs typeface="Arial" panose="020B0604020202020204" pitchFamily="34" charset="0"/>
              </a:rPr>
              <a:t>matlab</a:t>
            </a:r>
            <a:endParaRPr lang="es-CO" sz="2000" dirty="0">
              <a:latin typeface="Arial" panose="020B0604020202020204" pitchFamily="34" charset="0"/>
              <a:cs typeface="Arial" panose="020B0604020202020204" pitchFamily="34" charset="0"/>
            </a:endParaRPr>
          </a:p>
        </p:txBody>
      </p:sp>
      <p:sp>
        <p:nvSpPr>
          <p:cNvPr id="4" name="Rectángulo 3"/>
          <p:cNvSpPr/>
          <p:nvPr/>
        </p:nvSpPr>
        <p:spPr>
          <a:xfrm>
            <a:off x="7061554" y="1102678"/>
            <a:ext cx="4220339" cy="677108"/>
          </a:xfrm>
          <a:prstGeom prst="rect">
            <a:avLst/>
          </a:prstGeom>
        </p:spPr>
        <p:txBody>
          <a:bodyPr wrap="square">
            <a:spAutoFit/>
          </a:bodyPr>
          <a:lstStyle/>
          <a:p>
            <a:r>
              <a:rPr lang="es-CO" b="1" i="1" dirty="0" err="1">
                <a:solidFill>
                  <a:srgbClr val="1802BE"/>
                </a:solidFill>
                <a:latin typeface="Arial" panose="020B0604020202020204" pitchFamily="34" charset="0"/>
                <a:cs typeface="Arial" panose="020B0604020202020204" pitchFamily="34" charset="0"/>
              </a:rPr>
              <a:t>imshow</a:t>
            </a:r>
            <a:r>
              <a:rPr lang="es-CO" b="1" i="1" dirty="0" smtClean="0">
                <a:solidFill>
                  <a:srgbClr val="1802BE"/>
                </a:solidFill>
                <a:latin typeface="Arial" panose="020B0604020202020204" pitchFamily="34" charset="0"/>
                <a:cs typeface="Arial" panose="020B0604020202020204" pitchFamily="34" charset="0"/>
              </a:rPr>
              <a:t>( </a:t>
            </a:r>
            <a:r>
              <a:rPr lang="es-CO" b="1" dirty="0" err="1" smtClean="0">
                <a:solidFill>
                  <a:srgbClr val="A020F0"/>
                </a:solidFill>
                <a:latin typeface="Arial" panose="020B0604020202020204" pitchFamily="34" charset="0"/>
                <a:cs typeface="Arial" panose="020B0604020202020204" pitchFamily="34" charset="0"/>
              </a:rPr>
              <a:t>imagen_var</a:t>
            </a:r>
            <a:r>
              <a:rPr lang="es-CO" b="1" dirty="0" smtClean="0">
                <a:solidFill>
                  <a:srgbClr val="A020F0"/>
                </a:solidFill>
                <a:latin typeface="Arial" panose="020B0604020202020204" pitchFamily="34" charset="0"/>
                <a:cs typeface="Arial" panose="020B0604020202020204" pitchFamily="34" charset="0"/>
              </a:rPr>
              <a:t> </a:t>
            </a:r>
            <a:r>
              <a:rPr lang="es-CO" b="1" i="1" dirty="0" smtClean="0">
                <a:solidFill>
                  <a:srgbClr val="1802BE"/>
                </a:solidFill>
                <a:latin typeface="Arial" panose="020B0604020202020204" pitchFamily="34" charset="0"/>
                <a:cs typeface="Arial" panose="020B0604020202020204" pitchFamily="34" charset="0"/>
              </a:rPr>
              <a:t>);</a:t>
            </a:r>
            <a:endParaRPr lang="es-CO" b="1" i="1" dirty="0">
              <a:solidFill>
                <a:srgbClr val="1802BE"/>
              </a:solidFill>
              <a:latin typeface="Arial" panose="020B0604020202020204" pitchFamily="34" charset="0"/>
              <a:cs typeface="Arial" panose="020B0604020202020204" pitchFamily="34" charset="0"/>
            </a:endParaRPr>
          </a:p>
          <a:p>
            <a:pPr marL="360363"/>
            <a:r>
              <a:rPr lang="es-CO" sz="2000" dirty="0" smtClean="0">
                <a:latin typeface="Arial" panose="020B0604020202020204" pitchFamily="34" charset="0"/>
                <a:cs typeface="Arial" panose="020B0604020202020204" pitchFamily="34" charset="0"/>
              </a:rPr>
              <a:t>Para </a:t>
            </a:r>
            <a:r>
              <a:rPr lang="es-CO" sz="2000" dirty="0">
                <a:latin typeface="Arial" panose="020B0604020202020204" pitchFamily="34" charset="0"/>
                <a:cs typeface="Arial" panose="020B0604020202020204" pitchFamily="34" charset="0"/>
              </a:rPr>
              <a:t>visualizar una imagen:</a:t>
            </a:r>
          </a:p>
        </p:txBody>
      </p:sp>
      <p:sp>
        <p:nvSpPr>
          <p:cNvPr id="5" name="Rectángulo 4"/>
          <p:cNvSpPr/>
          <p:nvPr/>
        </p:nvSpPr>
        <p:spPr>
          <a:xfrm>
            <a:off x="557725" y="5724064"/>
            <a:ext cx="10904471" cy="707886"/>
          </a:xfrm>
          <a:prstGeom prst="rect">
            <a:avLst/>
          </a:prstGeom>
        </p:spPr>
        <p:txBody>
          <a:bodyPr wrap="square">
            <a:spAutoFit/>
          </a:bodyPr>
          <a:lstStyle/>
          <a:p>
            <a:r>
              <a:rPr lang="es-CO" dirty="0"/>
              <a:t>figure; </a:t>
            </a:r>
            <a:r>
              <a:rPr lang="es-CO" dirty="0" err="1"/>
              <a:t>imshow</a:t>
            </a:r>
            <a:r>
              <a:rPr lang="es-CO" dirty="0"/>
              <a:t>(</a:t>
            </a:r>
            <a:r>
              <a:rPr lang="es-CO" dirty="0" err="1"/>
              <a:t>imagen_var</a:t>
            </a:r>
            <a:r>
              <a:rPr lang="es-CO" dirty="0" smtClean="0"/>
              <a:t>); </a:t>
            </a:r>
            <a:r>
              <a:rPr lang="es-CO" sz="2000" b="1" dirty="0" err="1" smtClean="0">
                <a:solidFill>
                  <a:srgbClr val="1802BE"/>
                </a:solidFill>
                <a:latin typeface="Arial" pitchFamily="34" charset="0"/>
                <a:cs typeface="Arial" pitchFamily="34" charset="0"/>
              </a:rPr>
              <a:t>pixval</a:t>
            </a:r>
            <a:r>
              <a:rPr lang="es-CO" sz="2000" b="1" dirty="0" smtClean="0">
                <a:solidFill>
                  <a:srgbClr val="1802BE"/>
                </a:solidFill>
                <a:latin typeface="Arial" pitchFamily="34" charset="0"/>
                <a:cs typeface="Arial" pitchFamily="34" charset="0"/>
              </a:rPr>
              <a:t> </a:t>
            </a:r>
            <a:r>
              <a:rPr lang="es-CO" sz="2000" b="1" dirty="0" err="1">
                <a:solidFill>
                  <a:srgbClr val="1802BE"/>
                </a:solidFill>
                <a:latin typeface="Arial" pitchFamily="34" charset="0"/>
                <a:cs typeface="Arial" pitchFamily="34" charset="0"/>
              </a:rPr>
              <a:t>on</a:t>
            </a:r>
            <a:r>
              <a:rPr lang="es-CO" dirty="0"/>
              <a:t>; </a:t>
            </a:r>
            <a:endParaRPr lang="es-CO" dirty="0" smtClean="0"/>
          </a:p>
          <a:p>
            <a:r>
              <a:rPr lang="es-CO" sz="2000" dirty="0">
                <a:latin typeface="Arial" panose="020B0604020202020204" pitchFamily="34" charset="0"/>
                <a:cs typeface="Arial" panose="020B0604020202020204" pitchFamily="34" charset="0"/>
              </a:rPr>
              <a:t>Permite ver los valores de cada uno de los pixeles en la imagen: </a:t>
            </a:r>
          </a:p>
        </p:txBody>
      </p:sp>
    </p:spTree>
    <p:extLst>
      <p:ext uri="{BB962C8B-B14F-4D97-AF65-F5344CB8AC3E}">
        <p14:creationId xmlns:p14="http://schemas.microsoft.com/office/powerpoint/2010/main" val="32660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additive="base">
                                        <p:cTn id="3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 calcmode="lin" valueType="num">
                                      <p:cBhvr additive="base">
                                        <p:cTn id="4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4"/>
          <p:cNvSpPr/>
          <p:nvPr/>
        </p:nvSpPr>
        <p:spPr>
          <a:xfrm>
            <a:off x="111096" y="237925"/>
            <a:ext cx="4878000" cy="769441"/>
          </a:xfrm>
          <a:prstGeom prst="rect">
            <a:avLst/>
          </a:prstGeom>
        </p:spPr>
        <p:txBody>
          <a:bodyPr wrap="square">
            <a:spAutoFit/>
          </a:bodyPr>
          <a:lstStyle/>
          <a:p>
            <a:pPr algn="ctr"/>
            <a:r>
              <a:rPr lang="en-US" sz="4400" b="1" dirty="0" err="1" smtClean="0">
                <a:solidFill>
                  <a:srgbClr val="C00000"/>
                </a:solidFill>
                <a:latin typeface="Comic Sans MS" panose="030F0702030302020204" pitchFamily="66" charset="0"/>
              </a:rPr>
              <a:t>Imagenes</a:t>
            </a:r>
            <a:endParaRPr lang="es-CO" sz="4400" b="1" i="1" dirty="0">
              <a:solidFill>
                <a:srgbClr val="1802BE"/>
              </a:solidFill>
              <a:latin typeface="Comic Sans MS" panose="030F0702030302020204" pitchFamily="66" charset="0"/>
            </a:endParaRPr>
          </a:p>
        </p:txBody>
      </p:sp>
      <p:sp>
        <p:nvSpPr>
          <p:cNvPr id="3" name="Rectángulo 2"/>
          <p:cNvSpPr/>
          <p:nvPr/>
        </p:nvSpPr>
        <p:spPr>
          <a:xfrm>
            <a:off x="685333" y="1255677"/>
            <a:ext cx="3739167" cy="1200329"/>
          </a:xfrm>
          <a:prstGeom prst="rect">
            <a:avLst/>
          </a:prstGeom>
          <a:solidFill>
            <a:schemeClr val="accent4"/>
          </a:solidFill>
        </p:spPr>
        <p:txBody>
          <a:bodyPr wrap="square">
            <a:spAutoFit/>
          </a:bodyPr>
          <a:lstStyle/>
          <a:p>
            <a:r>
              <a:rPr lang="es-CO" b="1" dirty="0">
                <a:solidFill>
                  <a:srgbClr val="228B22"/>
                </a:solidFill>
                <a:latin typeface="Courier New" panose="02070309020205020404" pitchFamily="49" charset="0"/>
              </a:rPr>
              <a:t>%%</a:t>
            </a:r>
            <a:r>
              <a:rPr lang="es-CO" dirty="0" smtClean="0"/>
              <a:t>    </a:t>
            </a:r>
            <a:r>
              <a:rPr lang="es-CO" b="1" i="1" dirty="0" smtClean="0">
                <a:solidFill>
                  <a:srgbClr val="1802BE"/>
                </a:solidFill>
              </a:rPr>
              <a:t>Cargar Original</a:t>
            </a:r>
            <a:r>
              <a:rPr lang="es-CO" dirty="0" smtClean="0"/>
              <a:t>    </a:t>
            </a:r>
            <a:r>
              <a:rPr lang="es-CO" b="1" dirty="0">
                <a:solidFill>
                  <a:srgbClr val="228B22"/>
                </a:solidFill>
                <a:latin typeface="Courier New" panose="02070309020205020404" pitchFamily="49" charset="0"/>
              </a:rPr>
              <a:t>%%</a:t>
            </a:r>
          </a:p>
          <a:p>
            <a:r>
              <a:rPr lang="es-CO" b="1" dirty="0" err="1" smtClean="0">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a:t>
            </a:r>
            <a:r>
              <a:rPr lang="es-CO" b="1" dirty="0">
                <a:solidFill>
                  <a:srgbClr val="000000"/>
                </a:solidFill>
                <a:latin typeface="Arial" panose="020B0604020202020204" pitchFamily="34" charset="0"/>
                <a:cs typeface="Arial" panose="020B0604020202020204" pitchFamily="34" charset="0"/>
              </a:rPr>
              <a:t>= </a:t>
            </a:r>
            <a:r>
              <a:rPr lang="es-CO" b="1" i="1" dirty="0" err="1" smtClean="0">
                <a:solidFill>
                  <a:srgbClr val="1802BE"/>
                </a:solidFill>
                <a:latin typeface="Arial" panose="020B0604020202020204" pitchFamily="34" charset="0"/>
                <a:cs typeface="Arial" panose="020B0604020202020204" pitchFamily="34" charset="0"/>
              </a:rPr>
              <a:t>imread</a:t>
            </a:r>
            <a:r>
              <a:rPr lang="es-CO" b="1" dirty="0" smtClean="0">
                <a:solidFill>
                  <a:srgbClr val="000000"/>
                </a:solidFill>
                <a:latin typeface="Arial" panose="020B0604020202020204" pitchFamily="34" charset="0"/>
                <a:cs typeface="Arial" panose="020B0604020202020204" pitchFamily="34" charset="0"/>
              </a:rPr>
              <a:t>(</a:t>
            </a:r>
            <a:r>
              <a:rPr lang="es-CO" b="1" dirty="0" smtClean="0">
                <a:solidFill>
                  <a:srgbClr val="A020F0"/>
                </a:solidFill>
                <a:latin typeface="Arial" panose="020B0604020202020204" pitchFamily="34" charset="0"/>
                <a:cs typeface="Arial" panose="020B0604020202020204" pitchFamily="34" charset="0"/>
              </a:rPr>
              <a:t>'lena.jpg'</a:t>
            </a:r>
            <a:r>
              <a:rPr lang="es-CO" b="1" dirty="0" smtClean="0">
                <a:solidFill>
                  <a:srgbClr val="000000"/>
                </a:solidFill>
                <a:latin typeface="Arial" panose="020B0604020202020204" pitchFamily="34" charset="0"/>
                <a:cs typeface="Arial" panose="020B0604020202020204" pitchFamily="34" charset="0"/>
              </a:rPr>
              <a:t>);</a:t>
            </a:r>
          </a:p>
          <a:p>
            <a:r>
              <a:rPr lang="es-CO" b="1" dirty="0">
                <a:solidFill>
                  <a:srgbClr val="1802BE"/>
                </a:solidFill>
                <a:latin typeface="Arial" panose="020B0604020202020204" pitchFamily="34" charset="0"/>
                <a:cs typeface="Arial" panose="020B0604020202020204" pitchFamily="34" charset="0"/>
              </a:rPr>
              <a:t>figure</a:t>
            </a:r>
          </a:p>
          <a:p>
            <a:r>
              <a:rPr lang="es-CO" b="1" i="1" dirty="0" err="1" smtClean="0">
                <a:solidFill>
                  <a:srgbClr val="1802BE"/>
                </a:solidFill>
                <a:latin typeface="Arial" panose="020B0604020202020204" pitchFamily="34" charset="0"/>
                <a:cs typeface="Arial" panose="020B0604020202020204" pitchFamily="34" charset="0"/>
              </a:rPr>
              <a:t>imshow</a:t>
            </a:r>
            <a:r>
              <a:rPr lang="es-CO" b="1" dirty="0" smtClean="0">
                <a:solidFill>
                  <a:srgbClr val="000000"/>
                </a:solidFill>
                <a:latin typeface="Arial" panose="020B0604020202020204" pitchFamily="34" charset="0"/>
                <a:cs typeface="Arial" panose="020B0604020202020204" pitchFamily="34" charset="0"/>
              </a:rPr>
              <a:t>(</a:t>
            </a:r>
            <a:r>
              <a:rPr lang="es-CO" b="1" dirty="0" err="1" smtClean="0">
                <a:solidFill>
                  <a:srgbClr val="000000"/>
                </a:solidFill>
                <a:latin typeface="Arial" panose="020B0604020202020204" pitchFamily="34" charset="0"/>
                <a:cs typeface="Arial" panose="020B0604020202020204" pitchFamily="34" charset="0"/>
              </a:rPr>
              <a:t>imagenOrig</a:t>
            </a:r>
            <a:r>
              <a:rPr lang="es-CO" b="1" dirty="0">
                <a:solidFill>
                  <a:srgbClr val="000000"/>
                </a:solidFill>
                <a:latin typeface="Arial" panose="020B0604020202020204" pitchFamily="34" charset="0"/>
                <a:cs typeface="Arial" panose="020B0604020202020204" pitchFamily="34" charset="0"/>
              </a:rPr>
              <a:t>)</a:t>
            </a:r>
          </a:p>
        </p:txBody>
      </p:sp>
      <p:sp>
        <p:nvSpPr>
          <p:cNvPr id="4" name="Rectángulo 3"/>
          <p:cNvSpPr/>
          <p:nvPr/>
        </p:nvSpPr>
        <p:spPr>
          <a:xfrm>
            <a:off x="5914692" y="237925"/>
            <a:ext cx="6096000" cy="2585323"/>
          </a:xfrm>
          <a:prstGeom prst="rect">
            <a:avLst/>
          </a:prstGeom>
          <a:solidFill>
            <a:schemeClr val="accent4">
              <a:lumMod val="20000"/>
              <a:lumOff val="80000"/>
            </a:schemeClr>
          </a:solidFill>
        </p:spPr>
        <p:txBody>
          <a:bodyPr>
            <a:spAutoFit/>
          </a:bodyPr>
          <a:lstStyle/>
          <a:p>
            <a:r>
              <a:rPr lang="es-CO" b="1" dirty="0">
                <a:solidFill>
                  <a:srgbClr val="228B22"/>
                </a:solidFill>
                <a:latin typeface="Courier New" panose="02070309020205020404" pitchFamily="49" charset="0"/>
              </a:rPr>
              <a:t>%%</a:t>
            </a:r>
            <a:r>
              <a:rPr lang="es-CO" dirty="0" smtClean="0">
                <a:solidFill>
                  <a:srgbClr val="228B22"/>
                </a:solidFill>
                <a:latin typeface="Courier New" panose="02070309020205020404" pitchFamily="49" charset="0"/>
              </a:rPr>
              <a:t>  </a:t>
            </a:r>
            <a:r>
              <a:rPr lang="es-CO" b="1" i="1" dirty="0">
                <a:solidFill>
                  <a:srgbClr val="1802BE"/>
                </a:solidFill>
              </a:rPr>
              <a:t>Separar Colores por intensidad de participación </a:t>
            </a:r>
            <a:r>
              <a:rPr lang="es-CO" b="1" dirty="0">
                <a:solidFill>
                  <a:srgbClr val="228B22"/>
                </a:solidFill>
                <a:latin typeface="Courier New" panose="02070309020205020404" pitchFamily="49" charset="0"/>
              </a:rPr>
              <a:t>%%</a:t>
            </a:r>
          </a:p>
          <a:p>
            <a:r>
              <a:rPr lang="es-CO" b="1" i="1" dirty="0" err="1">
                <a:solidFill>
                  <a:srgbClr val="FF0000"/>
                </a:solidFill>
                <a:latin typeface="Arial" panose="020B0604020202020204" pitchFamily="34" charset="0"/>
                <a:cs typeface="Arial" panose="020B0604020202020204" pitchFamily="34" charset="0"/>
              </a:rPr>
              <a:t>imagenOrig</a:t>
            </a:r>
            <a:r>
              <a:rPr lang="es-CO" b="1" i="1" dirty="0">
                <a:solidFill>
                  <a:srgbClr val="FF0000"/>
                </a:solidFill>
                <a:latin typeface="Arial" panose="020B0604020202020204" pitchFamily="34" charset="0"/>
                <a:cs typeface="Arial" panose="020B0604020202020204" pitchFamily="34" charset="0"/>
              </a:rPr>
              <a:t> = </a:t>
            </a:r>
            <a:r>
              <a:rPr lang="es-CO" b="1" i="1" dirty="0" err="1">
                <a:solidFill>
                  <a:srgbClr val="1802BE"/>
                </a:solidFill>
                <a:latin typeface="Arial" panose="020B0604020202020204" pitchFamily="34" charset="0"/>
                <a:cs typeface="Arial" panose="020B0604020202020204" pitchFamily="34" charset="0"/>
              </a:rPr>
              <a:t>imread</a:t>
            </a:r>
            <a:r>
              <a:rPr lang="es-CO" b="1" i="1" dirty="0">
                <a:solidFill>
                  <a:srgbClr val="FF0000"/>
                </a:solidFill>
                <a:latin typeface="Arial" panose="020B0604020202020204" pitchFamily="34" charset="0"/>
                <a:cs typeface="Arial" panose="020B0604020202020204" pitchFamily="34" charset="0"/>
              </a:rPr>
              <a:t>('lena2.jpg');</a:t>
            </a:r>
          </a:p>
          <a:p>
            <a:r>
              <a:rPr lang="es-CO" b="1" i="1" dirty="0">
                <a:solidFill>
                  <a:srgbClr val="FF0000"/>
                </a:solidFill>
                <a:latin typeface="Arial" panose="020B0604020202020204" pitchFamily="34" charset="0"/>
                <a:cs typeface="Arial" panose="020B0604020202020204" pitchFamily="34" charset="0"/>
              </a:rPr>
              <a:t>[</a:t>
            </a:r>
            <a:r>
              <a:rPr lang="es-CO" b="1" i="1" dirty="0" err="1">
                <a:solidFill>
                  <a:srgbClr val="FF0000"/>
                </a:solidFill>
                <a:latin typeface="Arial" panose="020B0604020202020204" pitchFamily="34" charset="0"/>
                <a:cs typeface="Arial" panose="020B0604020202020204" pitchFamily="34" charset="0"/>
              </a:rPr>
              <a:t>x,y,z</a:t>
            </a:r>
            <a:r>
              <a:rPr lang="es-CO" b="1" i="1" dirty="0" smtClean="0">
                <a:solidFill>
                  <a:srgbClr val="FF0000"/>
                </a:solidFill>
                <a:latin typeface="Arial" panose="020B0604020202020204" pitchFamily="34" charset="0"/>
                <a:cs typeface="Arial" panose="020B0604020202020204" pitchFamily="34" charset="0"/>
              </a:rPr>
              <a:t>] = </a:t>
            </a:r>
            <a:r>
              <a:rPr lang="es-CO" b="1" i="1" dirty="0" err="1" smtClean="0">
                <a:solidFill>
                  <a:srgbClr val="1802BE"/>
                </a:solidFill>
                <a:latin typeface="Arial" panose="020B0604020202020204" pitchFamily="34" charset="0"/>
                <a:cs typeface="Arial" panose="020B0604020202020204" pitchFamily="34" charset="0"/>
              </a:rPr>
              <a:t>size</a:t>
            </a:r>
            <a:r>
              <a:rPr lang="es-CO" b="1" i="1" dirty="0" smtClean="0">
                <a:solidFill>
                  <a:srgbClr val="FF0000"/>
                </a:solidFill>
                <a:latin typeface="Arial" panose="020B0604020202020204" pitchFamily="34" charset="0"/>
                <a:cs typeface="Arial" panose="020B0604020202020204" pitchFamily="34" charset="0"/>
              </a:rPr>
              <a:t>(</a:t>
            </a:r>
            <a:r>
              <a:rPr lang="es-CO" b="1" i="1" dirty="0" err="1" smtClean="0">
                <a:solidFill>
                  <a:srgbClr val="FF0000"/>
                </a:solidFill>
                <a:latin typeface="Arial" panose="020B0604020202020204" pitchFamily="34" charset="0"/>
                <a:cs typeface="Arial" panose="020B0604020202020204" pitchFamily="34" charset="0"/>
              </a:rPr>
              <a:t>imagenOrig</a:t>
            </a:r>
            <a:r>
              <a:rPr lang="es-CO" b="1" i="1" dirty="0">
                <a:solidFill>
                  <a:srgbClr val="FF0000"/>
                </a:solidFill>
                <a:latin typeface="Arial" panose="020B0604020202020204" pitchFamily="34" charset="0"/>
                <a:cs typeface="Arial" panose="020B0604020202020204" pitchFamily="34" charset="0"/>
              </a:rPr>
              <a:t>);</a:t>
            </a:r>
          </a:p>
          <a:p>
            <a:r>
              <a:rPr lang="es-CO" b="1" i="1" dirty="0" err="1" smtClean="0">
                <a:solidFill>
                  <a:srgbClr val="FF0000"/>
                </a:solidFill>
                <a:latin typeface="Arial" panose="020B0604020202020204" pitchFamily="34" charset="0"/>
                <a:cs typeface="Arial" panose="020B0604020202020204" pitchFamily="34" charset="0"/>
              </a:rPr>
              <a:t>imagenR</a:t>
            </a:r>
            <a:r>
              <a:rPr lang="es-CO" b="1" dirty="0" smtClean="0">
                <a:solidFill>
                  <a:srgbClr val="000000"/>
                </a:solidFill>
                <a:latin typeface="Arial" panose="020B0604020202020204" pitchFamily="34" charset="0"/>
                <a:cs typeface="Arial" panose="020B0604020202020204" pitchFamily="34" charset="0"/>
              </a:rPr>
              <a:t> </a:t>
            </a:r>
            <a:r>
              <a:rPr lang="es-CO" b="1" dirty="0">
                <a:solidFill>
                  <a:srgbClr val="000000"/>
                </a:solidFill>
                <a:latin typeface="Arial" panose="020B0604020202020204" pitchFamily="34" charset="0"/>
                <a:cs typeface="Arial" panose="020B0604020202020204" pitchFamily="34" charset="0"/>
              </a:rPr>
              <a:t>= uint8</a:t>
            </a:r>
            <a:r>
              <a:rPr lang="es-CO" b="1" dirty="0" smtClean="0">
                <a:solidFill>
                  <a:srgbClr val="000000"/>
                </a:solidFill>
                <a:latin typeface="Arial" panose="020B0604020202020204" pitchFamily="34" charset="0"/>
                <a:cs typeface="Arial" panose="020B0604020202020204" pitchFamily="34" charset="0"/>
              </a:rPr>
              <a:t>( </a:t>
            </a:r>
            <a:r>
              <a:rPr lang="es-CO" i="1" dirty="0" err="1">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 :, </a:t>
            </a:r>
            <a:r>
              <a:rPr lang="es-CO" b="1" dirty="0" smtClean="0">
                <a:solidFill>
                  <a:srgbClr val="C00000"/>
                </a:solidFill>
                <a:latin typeface="Arial" panose="020B0604020202020204" pitchFamily="34" charset="0"/>
                <a:cs typeface="Arial" panose="020B0604020202020204" pitchFamily="34" charset="0"/>
              </a:rPr>
              <a:t>1</a:t>
            </a:r>
            <a:r>
              <a:rPr lang="es-CO" b="1" dirty="0" smtClean="0">
                <a:solidFill>
                  <a:srgbClr val="000000"/>
                </a:solidFill>
                <a:latin typeface="Arial" panose="020B0604020202020204" pitchFamily="34" charset="0"/>
                <a:cs typeface="Arial" panose="020B0604020202020204" pitchFamily="34" charset="0"/>
              </a:rPr>
              <a:t> ) );</a:t>
            </a:r>
            <a:endParaRPr lang="es-CO" b="1" dirty="0">
              <a:solidFill>
                <a:srgbClr val="000000"/>
              </a:solidFill>
              <a:latin typeface="Arial" panose="020B0604020202020204" pitchFamily="34" charset="0"/>
              <a:cs typeface="Arial" panose="020B0604020202020204" pitchFamily="34" charset="0"/>
            </a:endParaRP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000000"/>
                </a:solidFill>
                <a:latin typeface="Arial" panose="020B0604020202020204" pitchFamily="34" charset="0"/>
                <a:cs typeface="Arial" panose="020B0604020202020204" pitchFamily="34" charset="0"/>
              </a:rPr>
              <a:t>(</a:t>
            </a:r>
            <a:r>
              <a:rPr lang="es-CO" b="1" i="1" dirty="0" err="1">
                <a:solidFill>
                  <a:srgbClr val="FF0000"/>
                </a:solidFill>
                <a:latin typeface="Arial" panose="020B0604020202020204" pitchFamily="34" charset="0"/>
                <a:cs typeface="Arial" panose="020B0604020202020204" pitchFamily="34" charset="0"/>
              </a:rPr>
              <a:t>imagenR</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('Intensidad del Rojo');</a:t>
            </a:r>
          </a:p>
          <a:p>
            <a:r>
              <a:rPr lang="es-CO" b="1" i="1" dirty="0" err="1">
                <a:solidFill>
                  <a:srgbClr val="00B050"/>
                </a:solidFill>
                <a:latin typeface="Arial" panose="020B0604020202020204" pitchFamily="34" charset="0"/>
                <a:cs typeface="Arial" panose="020B0604020202020204" pitchFamily="34" charset="0"/>
              </a:rPr>
              <a:t>imagenG</a:t>
            </a:r>
            <a:r>
              <a:rPr lang="es-CO" b="1" dirty="0">
                <a:solidFill>
                  <a:srgbClr val="000000"/>
                </a:solidFill>
                <a:latin typeface="Arial" panose="020B0604020202020204" pitchFamily="34" charset="0"/>
                <a:cs typeface="Arial" panose="020B0604020202020204" pitchFamily="34" charset="0"/>
              </a:rPr>
              <a:t> = uint8</a:t>
            </a:r>
            <a:r>
              <a:rPr lang="es-CO" b="1" dirty="0" smtClean="0">
                <a:solidFill>
                  <a:srgbClr val="000000"/>
                </a:solidFill>
                <a:latin typeface="Arial" panose="020B0604020202020204" pitchFamily="34" charset="0"/>
                <a:cs typeface="Arial" panose="020B0604020202020204" pitchFamily="34" charset="0"/>
              </a:rPr>
              <a:t>( </a:t>
            </a:r>
            <a:r>
              <a:rPr lang="es-CO" i="1" dirty="0" err="1">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 </a:t>
            </a:r>
            <a:r>
              <a:rPr lang="es-CO" b="1" dirty="0">
                <a:solidFill>
                  <a:srgbClr val="C00000"/>
                </a:solidFill>
                <a:latin typeface="Arial" panose="020B0604020202020204" pitchFamily="34" charset="0"/>
                <a:cs typeface="Arial" panose="020B0604020202020204" pitchFamily="34" charset="0"/>
              </a:rPr>
              <a:t>2</a:t>
            </a:r>
            <a:r>
              <a:rPr lang="es-CO" b="1" dirty="0" smtClean="0">
                <a:solidFill>
                  <a:srgbClr val="000000"/>
                </a:solidFill>
                <a:latin typeface="Arial" panose="020B0604020202020204" pitchFamily="34" charset="0"/>
                <a:cs typeface="Arial" panose="020B0604020202020204" pitchFamily="34" charset="0"/>
              </a:rPr>
              <a:t> ) );</a:t>
            </a:r>
            <a:endParaRPr lang="es-CO" b="1" dirty="0">
              <a:solidFill>
                <a:srgbClr val="000000"/>
              </a:solidFill>
              <a:latin typeface="Arial" panose="020B0604020202020204" pitchFamily="34" charset="0"/>
              <a:cs typeface="Arial" panose="020B0604020202020204" pitchFamily="34" charset="0"/>
            </a:endParaRP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000000"/>
                </a:solidFill>
                <a:latin typeface="Arial" panose="020B0604020202020204" pitchFamily="34" charset="0"/>
                <a:cs typeface="Arial" panose="020B0604020202020204" pitchFamily="34" charset="0"/>
              </a:rPr>
              <a:t>(</a:t>
            </a:r>
            <a:r>
              <a:rPr lang="es-CO" b="1" i="1" dirty="0" err="1">
                <a:solidFill>
                  <a:srgbClr val="00B050"/>
                </a:solidFill>
                <a:latin typeface="Arial" panose="020B0604020202020204" pitchFamily="34" charset="0"/>
                <a:cs typeface="Arial" panose="020B0604020202020204" pitchFamily="34" charset="0"/>
              </a:rPr>
              <a:t>imagenG</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('Intensidad del Verde');</a:t>
            </a:r>
          </a:p>
          <a:p>
            <a:r>
              <a:rPr lang="es-CO" b="1" i="1" dirty="0" err="1">
                <a:solidFill>
                  <a:srgbClr val="00B0F0"/>
                </a:solidFill>
                <a:latin typeface="Arial" panose="020B0604020202020204" pitchFamily="34" charset="0"/>
                <a:cs typeface="Arial" panose="020B0604020202020204" pitchFamily="34" charset="0"/>
              </a:rPr>
              <a:t>imagenB</a:t>
            </a:r>
            <a:r>
              <a:rPr lang="es-CO" b="1" dirty="0">
                <a:solidFill>
                  <a:srgbClr val="000000"/>
                </a:solidFill>
                <a:latin typeface="Arial" panose="020B0604020202020204" pitchFamily="34" charset="0"/>
                <a:cs typeface="Arial" panose="020B0604020202020204" pitchFamily="34" charset="0"/>
              </a:rPr>
              <a:t> = uint8</a:t>
            </a:r>
            <a:r>
              <a:rPr lang="es-CO" b="1" dirty="0" smtClean="0">
                <a:solidFill>
                  <a:srgbClr val="000000"/>
                </a:solidFill>
                <a:latin typeface="Arial" panose="020B0604020202020204" pitchFamily="34" charset="0"/>
                <a:cs typeface="Arial" panose="020B0604020202020204" pitchFamily="34" charset="0"/>
              </a:rPr>
              <a:t>( </a:t>
            </a:r>
            <a:r>
              <a:rPr lang="es-CO" i="1" dirty="0" err="1" smtClean="0">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 </a:t>
            </a:r>
            <a:r>
              <a:rPr lang="es-CO" b="1" dirty="0">
                <a:solidFill>
                  <a:srgbClr val="C00000"/>
                </a:solidFill>
                <a:latin typeface="Arial" panose="020B0604020202020204" pitchFamily="34" charset="0"/>
                <a:cs typeface="Arial" panose="020B0604020202020204" pitchFamily="34" charset="0"/>
              </a:rPr>
              <a:t>3</a:t>
            </a:r>
            <a:r>
              <a:rPr lang="es-CO" b="1" dirty="0" smtClean="0">
                <a:solidFill>
                  <a:srgbClr val="000000"/>
                </a:solidFill>
                <a:latin typeface="Arial" panose="020B0604020202020204" pitchFamily="34" charset="0"/>
                <a:cs typeface="Arial" panose="020B0604020202020204" pitchFamily="34" charset="0"/>
              </a:rPr>
              <a:t> ) );</a:t>
            </a:r>
            <a:endParaRPr lang="es-CO" b="1" dirty="0">
              <a:solidFill>
                <a:srgbClr val="000000"/>
              </a:solidFill>
              <a:latin typeface="Arial" panose="020B0604020202020204" pitchFamily="34" charset="0"/>
              <a:cs typeface="Arial" panose="020B0604020202020204" pitchFamily="34" charset="0"/>
            </a:endParaRP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000000"/>
                </a:solidFill>
                <a:latin typeface="Arial" panose="020B0604020202020204" pitchFamily="34" charset="0"/>
                <a:cs typeface="Arial" panose="020B0604020202020204" pitchFamily="34" charset="0"/>
              </a:rPr>
              <a:t>(</a:t>
            </a:r>
            <a:r>
              <a:rPr lang="es-CO" b="1" i="1" dirty="0" err="1">
                <a:solidFill>
                  <a:srgbClr val="00B0F0"/>
                </a:solidFill>
                <a:latin typeface="Arial" panose="020B0604020202020204" pitchFamily="34" charset="0"/>
                <a:cs typeface="Arial" panose="020B0604020202020204" pitchFamily="34" charset="0"/>
              </a:rPr>
              <a:t>imagenB</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000000"/>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('Intensidad del Azul');</a:t>
            </a:r>
          </a:p>
        </p:txBody>
      </p:sp>
      <p:sp>
        <p:nvSpPr>
          <p:cNvPr id="5" name="Rectángulo 4"/>
          <p:cNvSpPr/>
          <p:nvPr/>
        </p:nvSpPr>
        <p:spPr>
          <a:xfrm>
            <a:off x="392041" y="2983397"/>
            <a:ext cx="8002078" cy="2862322"/>
          </a:xfrm>
          <a:prstGeom prst="rect">
            <a:avLst/>
          </a:prstGeom>
          <a:solidFill>
            <a:schemeClr val="accent2">
              <a:lumMod val="40000"/>
              <a:lumOff val="60000"/>
            </a:schemeClr>
          </a:solidFill>
        </p:spPr>
        <p:txBody>
          <a:bodyPr wrap="square">
            <a:spAutoFit/>
          </a:bodyPr>
          <a:lstStyle/>
          <a:p>
            <a:r>
              <a:rPr lang="es-CO" b="1" dirty="0" smtClean="0">
                <a:solidFill>
                  <a:srgbClr val="228B22"/>
                </a:solidFill>
                <a:latin typeface="Courier New" panose="02070309020205020404" pitchFamily="49" charset="0"/>
              </a:rPr>
              <a:t>%%</a:t>
            </a:r>
            <a:r>
              <a:rPr lang="es-CO" b="1" dirty="0" smtClean="0">
                <a:solidFill>
                  <a:srgbClr val="000000"/>
                </a:solidFill>
                <a:latin typeface="Arial" panose="020B0604020202020204" pitchFamily="34" charset="0"/>
                <a:cs typeface="Arial" panose="020B0604020202020204" pitchFamily="34" charset="0"/>
              </a:rPr>
              <a:t>  </a:t>
            </a:r>
            <a:r>
              <a:rPr lang="es-CO" b="1" i="1" dirty="0">
                <a:solidFill>
                  <a:srgbClr val="1802BE"/>
                </a:solidFill>
              </a:rPr>
              <a:t>Ver Colores por intensidad de participación</a:t>
            </a:r>
            <a:r>
              <a:rPr lang="es-CO" b="1" dirty="0">
                <a:solidFill>
                  <a:srgbClr val="000000"/>
                </a:solidFill>
                <a:latin typeface="Arial" panose="020B0604020202020204" pitchFamily="34" charset="0"/>
                <a:cs typeface="Arial" panose="020B0604020202020204" pitchFamily="34" charset="0"/>
              </a:rPr>
              <a:t> </a:t>
            </a:r>
            <a:r>
              <a:rPr lang="es-CO" b="1" dirty="0" smtClean="0">
                <a:solidFill>
                  <a:srgbClr val="228B22"/>
                </a:solidFill>
                <a:latin typeface="Courier New" panose="02070309020205020404" pitchFamily="49" charset="0"/>
              </a:rPr>
              <a:t>%%</a:t>
            </a:r>
            <a:r>
              <a:rPr lang="es-CO" b="1" dirty="0" smtClean="0">
                <a:solidFill>
                  <a:srgbClr val="000000"/>
                </a:solidFill>
                <a:latin typeface="Arial" panose="020B0604020202020204" pitchFamily="34" charset="0"/>
                <a:cs typeface="Arial" panose="020B0604020202020204" pitchFamily="34" charset="0"/>
              </a:rPr>
              <a:t> </a:t>
            </a:r>
            <a:endParaRPr lang="es-CO" b="1" dirty="0">
              <a:solidFill>
                <a:srgbClr val="000000"/>
              </a:solidFill>
              <a:latin typeface="Arial" panose="020B0604020202020204" pitchFamily="34" charset="0"/>
              <a:cs typeface="Arial" panose="020B0604020202020204" pitchFamily="34" charset="0"/>
            </a:endParaRPr>
          </a:p>
          <a:p>
            <a:r>
              <a:rPr lang="es-CO" b="1" i="1" dirty="0" err="1">
                <a:solidFill>
                  <a:srgbClr val="FF0000"/>
                </a:solidFill>
                <a:latin typeface="Arial" panose="020B0604020202020204" pitchFamily="34" charset="0"/>
                <a:cs typeface="Arial" panose="020B0604020202020204" pitchFamily="34" charset="0"/>
              </a:rPr>
              <a:t>imagenRoj</a:t>
            </a:r>
            <a:r>
              <a:rPr lang="es-CO" b="1" dirty="0">
                <a:solidFill>
                  <a:srgbClr val="000000"/>
                </a:solidFill>
                <a:latin typeface="Arial" panose="020B0604020202020204" pitchFamily="34" charset="0"/>
                <a:cs typeface="Arial" panose="020B0604020202020204" pitchFamily="34" charset="0"/>
              </a:rPr>
              <a:t> = uint8(</a:t>
            </a:r>
            <a:r>
              <a:rPr lang="es-CO" b="1" dirty="0" err="1">
                <a:solidFill>
                  <a:srgbClr val="000000"/>
                </a:solidFill>
                <a:latin typeface="Arial" panose="020B0604020202020204" pitchFamily="34" charset="0"/>
                <a:cs typeface="Arial" panose="020B0604020202020204" pitchFamily="34" charset="0"/>
              </a:rPr>
              <a:t>zeros</a:t>
            </a:r>
            <a:r>
              <a:rPr lang="es-CO" b="1" dirty="0">
                <a:solidFill>
                  <a:srgbClr val="000000"/>
                </a:solidFill>
                <a:latin typeface="Arial" panose="020B0604020202020204" pitchFamily="34" charset="0"/>
                <a:cs typeface="Arial" panose="020B0604020202020204" pitchFamily="34" charset="0"/>
              </a:rPr>
              <a:t>(</a:t>
            </a:r>
            <a:r>
              <a:rPr lang="es-CO" b="1" dirty="0" err="1">
                <a:solidFill>
                  <a:srgbClr val="000000"/>
                </a:solidFill>
                <a:latin typeface="Arial" panose="020B0604020202020204" pitchFamily="34" charset="0"/>
                <a:cs typeface="Arial" panose="020B0604020202020204" pitchFamily="34" charset="0"/>
              </a:rPr>
              <a:t>x,y,z</a:t>
            </a:r>
            <a:r>
              <a:rPr lang="es-CO" b="1" dirty="0">
                <a:solidFill>
                  <a:srgbClr val="000000"/>
                </a:solidFill>
                <a:latin typeface="Arial" panose="020B0604020202020204" pitchFamily="34" charset="0"/>
                <a:cs typeface="Arial" panose="020B0604020202020204" pitchFamily="34" charset="0"/>
              </a:rPr>
              <a:t>));</a:t>
            </a:r>
          </a:p>
          <a:p>
            <a:r>
              <a:rPr lang="es-CO" b="1" i="1" dirty="0" err="1">
                <a:solidFill>
                  <a:srgbClr val="FF0000"/>
                </a:solidFill>
                <a:latin typeface="Arial" panose="020B0604020202020204" pitchFamily="34" charset="0"/>
                <a:cs typeface="Arial" panose="020B0604020202020204" pitchFamily="34" charset="0"/>
              </a:rPr>
              <a:t>imagenRoj</a:t>
            </a:r>
            <a:r>
              <a:rPr lang="es-CO" b="1" dirty="0" smtClean="0">
                <a:solidFill>
                  <a:srgbClr val="000000"/>
                </a:solidFill>
                <a:latin typeface="Arial" panose="020B0604020202020204" pitchFamily="34" charset="0"/>
                <a:cs typeface="Arial" panose="020B0604020202020204" pitchFamily="34" charset="0"/>
              </a:rPr>
              <a:t>( :, :, </a:t>
            </a:r>
            <a:r>
              <a:rPr lang="es-CO" b="1" dirty="0">
                <a:solidFill>
                  <a:srgbClr val="C00000"/>
                </a:solidFill>
                <a:latin typeface="Arial" panose="020B0604020202020204" pitchFamily="34" charset="0"/>
                <a:cs typeface="Arial" panose="020B0604020202020204" pitchFamily="34" charset="0"/>
              </a:rPr>
              <a:t>1</a:t>
            </a:r>
            <a:r>
              <a:rPr lang="es-CO" b="1" dirty="0" smtClean="0">
                <a:solidFill>
                  <a:srgbClr val="000000"/>
                </a:solidFill>
                <a:latin typeface="Arial" panose="020B0604020202020204" pitchFamily="34" charset="0"/>
                <a:cs typeface="Arial" panose="020B0604020202020204" pitchFamily="34" charset="0"/>
              </a:rPr>
              <a:t> ) </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 :, </a:t>
            </a:r>
            <a:r>
              <a:rPr lang="es-CO" b="1" dirty="0" smtClean="0">
                <a:solidFill>
                  <a:srgbClr val="C00000"/>
                </a:solidFill>
                <a:latin typeface="Arial" panose="020B0604020202020204" pitchFamily="34" charset="0"/>
                <a:cs typeface="Arial" panose="020B0604020202020204" pitchFamily="34" charset="0"/>
              </a:rPr>
              <a:t>1</a:t>
            </a:r>
            <a:r>
              <a:rPr lang="es-CO" b="1" dirty="0">
                <a:solidFill>
                  <a:srgbClr val="000000"/>
                </a:solidFill>
                <a:latin typeface="Arial" panose="020B0604020202020204" pitchFamily="34" charset="0"/>
                <a:cs typeface="Arial" panose="020B0604020202020204" pitchFamily="34" charset="0"/>
              </a:rPr>
              <a:t>);</a:t>
            </a: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000000"/>
                </a:solidFill>
                <a:latin typeface="Arial" panose="020B0604020202020204" pitchFamily="34" charset="0"/>
                <a:cs typeface="Arial" panose="020B0604020202020204" pitchFamily="34" charset="0"/>
              </a:rPr>
              <a:t>(</a:t>
            </a:r>
            <a:r>
              <a:rPr lang="es-CO" b="1" i="1" dirty="0" err="1">
                <a:solidFill>
                  <a:srgbClr val="FF0000"/>
                </a:solidFill>
                <a:latin typeface="Arial" panose="020B0604020202020204" pitchFamily="34" charset="0"/>
                <a:cs typeface="Arial" panose="020B0604020202020204" pitchFamily="34" charset="0"/>
              </a:rPr>
              <a:t>imagenRoj</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('Participación del Rojo en la imagen');</a:t>
            </a:r>
          </a:p>
          <a:p>
            <a:r>
              <a:rPr lang="es-CO" b="1" i="1" dirty="0" err="1">
                <a:solidFill>
                  <a:srgbClr val="00B050"/>
                </a:solidFill>
                <a:latin typeface="Arial" panose="020B0604020202020204" pitchFamily="34" charset="0"/>
                <a:cs typeface="Arial" panose="020B0604020202020204" pitchFamily="34" charset="0"/>
              </a:rPr>
              <a:t>imagenGre</a:t>
            </a:r>
            <a:r>
              <a:rPr lang="es-CO" b="1" dirty="0">
                <a:solidFill>
                  <a:srgbClr val="000000"/>
                </a:solidFill>
                <a:latin typeface="Arial" panose="020B0604020202020204" pitchFamily="34" charset="0"/>
                <a:cs typeface="Arial" panose="020B0604020202020204" pitchFamily="34" charset="0"/>
              </a:rPr>
              <a:t> = uint8(</a:t>
            </a:r>
            <a:r>
              <a:rPr lang="es-CO" b="1" dirty="0" err="1">
                <a:solidFill>
                  <a:srgbClr val="000000"/>
                </a:solidFill>
                <a:latin typeface="Arial" panose="020B0604020202020204" pitchFamily="34" charset="0"/>
                <a:cs typeface="Arial" panose="020B0604020202020204" pitchFamily="34" charset="0"/>
              </a:rPr>
              <a:t>zeros</a:t>
            </a:r>
            <a:r>
              <a:rPr lang="es-CO" b="1" dirty="0">
                <a:solidFill>
                  <a:srgbClr val="000000"/>
                </a:solidFill>
                <a:latin typeface="Arial" panose="020B0604020202020204" pitchFamily="34" charset="0"/>
                <a:cs typeface="Arial" panose="020B0604020202020204" pitchFamily="34" charset="0"/>
              </a:rPr>
              <a:t>(</a:t>
            </a:r>
            <a:r>
              <a:rPr lang="es-CO" b="1" dirty="0" err="1">
                <a:solidFill>
                  <a:srgbClr val="000000"/>
                </a:solidFill>
                <a:latin typeface="Arial" panose="020B0604020202020204" pitchFamily="34" charset="0"/>
                <a:cs typeface="Arial" panose="020B0604020202020204" pitchFamily="34" charset="0"/>
              </a:rPr>
              <a:t>x,y,z</a:t>
            </a:r>
            <a:r>
              <a:rPr lang="es-CO" b="1" dirty="0">
                <a:solidFill>
                  <a:srgbClr val="000000"/>
                </a:solidFill>
                <a:latin typeface="Arial" panose="020B0604020202020204" pitchFamily="34" charset="0"/>
                <a:cs typeface="Arial" panose="020B0604020202020204" pitchFamily="34" charset="0"/>
              </a:rPr>
              <a:t>));</a:t>
            </a:r>
          </a:p>
          <a:p>
            <a:r>
              <a:rPr lang="es-CO" b="1" i="1" dirty="0" err="1">
                <a:solidFill>
                  <a:srgbClr val="00B050"/>
                </a:solidFill>
                <a:latin typeface="Arial" panose="020B0604020202020204" pitchFamily="34" charset="0"/>
                <a:cs typeface="Arial" panose="020B0604020202020204" pitchFamily="34" charset="0"/>
              </a:rPr>
              <a:t>imagenGre</a:t>
            </a:r>
            <a:r>
              <a:rPr lang="es-CO" b="1" dirty="0" smtClean="0">
                <a:solidFill>
                  <a:srgbClr val="000000"/>
                </a:solidFill>
                <a:latin typeface="Arial" panose="020B0604020202020204" pitchFamily="34" charset="0"/>
                <a:cs typeface="Arial" panose="020B0604020202020204" pitchFamily="34" charset="0"/>
              </a:rPr>
              <a:t>( :, :, </a:t>
            </a:r>
            <a:r>
              <a:rPr lang="es-CO" b="1" dirty="0">
                <a:solidFill>
                  <a:srgbClr val="C00000"/>
                </a:solidFill>
                <a:latin typeface="Arial" panose="020B0604020202020204" pitchFamily="34" charset="0"/>
                <a:cs typeface="Arial" panose="020B0604020202020204" pitchFamily="34" charset="0"/>
              </a:rPr>
              <a:t>2</a:t>
            </a:r>
            <a:r>
              <a:rPr lang="es-CO" b="1" dirty="0" smtClean="0">
                <a:solidFill>
                  <a:srgbClr val="000000"/>
                </a:solidFill>
                <a:latin typeface="Arial" panose="020B0604020202020204" pitchFamily="34" charset="0"/>
                <a:cs typeface="Arial" panose="020B0604020202020204" pitchFamily="34" charset="0"/>
              </a:rPr>
              <a:t> ) </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 :, </a:t>
            </a:r>
            <a:r>
              <a:rPr lang="es-CO" b="1" dirty="0" smtClean="0">
                <a:solidFill>
                  <a:srgbClr val="C00000"/>
                </a:solidFill>
                <a:latin typeface="Arial" panose="020B0604020202020204" pitchFamily="34" charset="0"/>
                <a:cs typeface="Arial" panose="020B0604020202020204" pitchFamily="34" charset="0"/>
              </a:rPr>
              <a:t>2</a:t>
            </a:r>
            <a:r>
              <a:rPr lang="es-CO" b="1" dirty="0">
                <a:solidFill>
                  <a:srgbClr val="000000"/>
                </a:solidFill>
                <a:latin typeface="Arial" panose="020B0604020202020204" pitchFamily="34" charset="0"/>
                <a:cs typeface="Arial" panose="020B0604020202020204" pitchFamily="34" charset="0"/>
              </a:rPr>
              <a:t>);</a:t>
            </a: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000000"/>
                </a:solidFill>
                <a:latin typeface="Arial" panose="020B0604020202020204" pitchFamily="34" charset="0"/>
                <a:cs typeface="Arial" panose="020B0604020202020204" pitchFamily="34" charset="0"/>
              </a:rPr>
              <a:t>(</a:t>
            </a:r>
            <a:r>
              <a:rPr lang="es-CO" b="1" i="1" dirty="0" err="1">
                <a:solidFill>
                  <a:srgbClr val="00B050"/>
                </a:solidFill>
                <a:latin typeface="Arial" panose="020B0604020202020204" pitchFamily="34" charset="0"/>
                <a:cs typeface="Arial" panose="020B0604020202020204" pitchFamily="34" charset="0"/>
              </a:rPr>
              <a:t>imagenGre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('Participación del Verde en la imagen');</a:t>
            </a:r>
          </a:p>
          <a:p>
            <a:r>
              <a:rPr lang="es-CO" b="1" i="1" dirty="0" err="1">
                <a:solidFill>
                  <a:srgbClr val="00B0F0"/>
                </a:solidFill>
                <a:latin typeface="Arial" panose="020B0604020202020204" pitchFamily="34" charset="0"/>
                <a:cs typeface="Arial" panose="020B0604020202020204" pitchFamily="34" charset="0"/>
              </a:rPr>
              <a:t>imagenBlu</a:t>
            </a:r>
            <a:r>
              <a:rPr lang="es-CO" b="1" dirty="0">
                <a:solidFill>
                  <a:srgbClr val="000000"/>
                </a:solidFill>
                <a:latin typeface="Arial" panose="020B0604020202020204" pitchFamily="34" charset="0"/>
                <a:cs typeface="Arial" panose="020B0604020202020204" pitchFamily="34" charset="0"/>
              </a:rPr>
              <a:t> = uint8(</a:t>
            </a:r>
            <a:r>
              <a:rPr lang="es-CO" b="1" dirty="0" err="1">
                <a:solidFill>
                  <a:srgbClr val="000000"/>
                </a:solidFill>
                <a:latin typeface="Arial" panose="020B0604020202020204" pitchFamily="34" charset="0"/>
                <a:cs typeface="Arial" panose="020B0604020202020204" pitchFamily="34" charset="0"/>
              </a:rPr>
              <a:t>zeros</a:t>
            </a:r>
            <a:r>
              <a:rPr lang="es-CO" b="1" dirty="0">
                <a:solidFill>
                  <a:srgbClr val="000000"/>
                </a:solidFill>
                <a:latin typeface="Arial" panose="020B0604020202020204" pitchFamily="34" charset="0"/>
                <a:cs typeface="Arial" panose="020B0604020202020204" pitchFamily="34" charset="0"/>
              </a:rPr>
              <a:t>(</a:t>
            </a:r>
            <a:r>
              <a:rPr lang="es-CO" b="1" dirty="0" err="1">
                <a:solidFill>
                  <a:srgbClr val="000000"/>
                </a:solidFill>
                <a:latin typeface="Arial" panose="020B0604020202020204" pitchFamily="34" charset="0"/>
                <a:cs typeface="Arial" panose="020B0604020202020204" pitchFamily="34" charset="0"/>
              </a:rPr>
              <a:t>x,y,z</a:t>
            </a:r>
            <a:r>
              <a:rPr lang="es-CO" b="1" dirty="0">
                <a:solidFill>
                  <a:srgbClr val="000000"/>
                </a:solidFill>
                <a:latin typeface="Arial" panose="020B0604020202020204" pitchFamily="34" charset="0"/>
                <a:cs typeface="Arial" panose="020B0604020202020204" pitchFamily="34" charset="0"/>
              </a:rPr>
              <a:t>));</a:t>
            </a:r>
          </a:p>
          <a:p>
            <a:r>
              <a:rPr lang="es-CO" b="1" i="1" dirty="0" err="1">
                <a:solidFill>
                  <a:srgbClr val="00B0F0"/>
                </a:solidFill>
                <a:latin typeface="Arial" panose="020B0604020202020204" pitchFamily="34" charset="0"/>
                <a:cs typeface="Arial" panose="020B0604020202020204" pitchFamily="34" charset="0"/>
              </a:rPr>
              <a:t>imagenBlu</a:t>
            </a:r>
            <a:r>
              <a:rPr lang="es-CO" b="1" dirty="0" smtClean="0">
                <a:solidFill>
                  <a:srgbClr val="000000"/>
                </a:solidFill>
                <a:latin typeface="Arial" panose="020B0604020202020204" pitchFamily="34" charset="0"/>
                <a:cs typeface="Arial" panose="020B0604020202020204" pitchFamily="34" charset="0"/>
              </a:rPr>
              <a:t>( :, :, </a:t>
            </a:r>
            <a:r>
              <a:rPr lang="es-CO" b="1" dirty="0">
                <a:solidFill>
                  <a:srgbClr val="C00000"/>
                </a:solidFill>
                <a:latin typeface="Arial" panose="020B0604020202020204" pitchFamily="34" charset="0"/>
                <a:cs typeface="Arial" panose="020B0604020202020204" pitchFamily="34" charset="0"/>
              </a:rPr>
              <a:t>3</a:t>
            </a:r>
            <a:r>
              <a:rPr lang="es-CO" b="1" dirty="0" smtClean="0">
                <a:solidFill>
                  <a:srgbClr val="000000"/>
                </a:solidFill>
                <a:latin typeface="Arial" panose="020B0604020202020204" pitchFamily="34" charset="0"/>
                <a:cs typeface="Arial" panose="020B0604020202020204" pitchFamily="34" charset="0"/>
              </a:rPr>
              <a:t> ) </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000000"/>
                </a:solidFill>
                <a:latin typeface="Arial" panose="020B0604020202020204" pitchFamily="34" charset="0"/>
                <a:cs typeface="Arial" panose="020B0604020202020204" pitchFamily="34" charset="0"/>
              </a:rPr>
              <a:t>imagenOrig</a:t>
            </a:r>
            <a:r>
              <a:rPr lang="es-CO" b="1" dirty="0" smtClean="0">
                <a:solidFill>
                  <a:srgbClr val="000000"/>
                </a:solidFill>
                <a:latin typeface="Arial" panose="020B0604020202020204" pitchFamily="34" charset="0"/>
                <a:cs typeface="Arial" panose="020B0604020202020204" pitchFamily="34" charset="0"/>
              </a:rPr>
              <a:t>( :, :, </a:t>
            </a:r>
            <a:r>
              <a:rPr lang="es-CO" b="1" dirty="0" smtClean="0">
                <a:solidFill>
                  <a:srgbClr val="C00000"/>
                </a:solidFill>
                <a:latin typeface="Arial" panose="020B0604020202020204" pitchFamily="34" charset="0"/>
                <a:cs typeface="Arial" panose="020B0604020202020204" pitchFamily="34" charset="0"/>
              </a:rPr>
              <a:t>3</a:t>
            </a:r>
            <a:r>
              <a:rPr lang="es-CO" b="1" dirty="0">
                <a:solidFill>
                  <a:srgbClr val="000000"/>
                </a:solidFill>
                <a:latin typeface="Arial" panose="020B0604020202020204" pitchFamily="34" charset="0"/>
                <a:cs typeface="Arial" panose="020B0604020202020204" pitchFamily="34" charset="0"/>
              </a:rPr>
              <a:t>);</a:t>
            </a: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1802BE"/>
                </a:solidFill>
                <a:latin typeface="Arial" panose="020B0604020202020204" pitchFamily="34" charset="0"/>
                <a:cs typeface="Arial" panose="020B0604020202020204" pitchFamily="34" charset="0"/>
              </a:rPr>
              <a:t>(</a:t>
            </a:r>
            <a:r>
              <a:rPr lang="es-CO" b="1" i="1" dirty="0" err="1">
                <a:solidFill>
                  <a:srgbClr val="00B0F0"/>
                </a:solidFill>
                <a:latin typeface="Arial" panose="020B0604020202020204" pitchFamily="34" charset="0"/>
                <a:cs typeface="Arial" panose="020B0604020202020204" pitchFamily="34" charset="0"/>
              </a:rPr>
              <a:t>imagenBlu</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('Participación del Azul en la imagen');</a:t>
            </a:r>
          </a:p>
        </p:txBody>
      </p:sp>
      <p:sp>
        <p:nvSpPr>
          <p:cNvPr id="6" name="Rectángulo 5"/>
          <p:cNvSpPr/>
          <p:nvPr/>
        </p:nvSpPr>
        <p:spPr>
          <a:xfrm>
            <a:off x="4322005" y="6080455"/>
            <a:ext cx="7688687" cy="646331"/>
          </a:xfrm>
          <a:prstGeom prst="rect">
            <a:avLst/>
          </a:prstGeom>
          <a:solidFill>
            <a:srgbClr val="CCFFFF"/>
          </a:solidFill>
        </p:spPr>
        <p:txBody>
          <a:bodyPr wrap="square">
            <a:spAutoFit/>
          </a:bodyPr>
          <a:lstStyle/>
          <a:p>
            <a:r>
              <a:rPr lang="es-CO" b="1" i="1" dirty="0" err="1">
                <a:solidFill>
                  <a:schemeClr val="accent4">
                    <a:lumMod val="50000"/>
                  </a:schemeClr>
                </a:solidFill>
                <a:latin typeface="Arial" panose="020B0604020202020204" pitchFamily="34" charset="0"/>
                <a:cs typeface="Arial" panose="020B0604020202020204" pitchFamily="34" charset="0"/>
              </a:rPr>
              <a:t>ImagenFinal</a:t>
            </a:r>
            <a:r>
              <a:rPr lang="es-CO" b="1" dirty="0">
                <a:solidFill>
                  <a:srgbClr val="000000"/>
                </a:solidFill>
                <a:latin typeface="Arial" panose="020B0604020202020204" pitchFamily="34" charset="0"/>
                <a:cs typeface="Arial" panose="020B0604020202020204" pitchFamily="34" charset="0"/>
              </a:rPr>
              <a:t> =</a:t>
            </a:r>
            <a:r>
              <a:rPr lang="es-CO" b="1" i="1" dirty="0">
                <a:solidFill>
                  <a:srgbClr val="FF0000"/>
                </a:solidFill>
                <a:latin typeface="Arial" panose="020B0604020202020204" pitchFamily="34" charset="0"/>
                <a:cs typeface="Arial" panose="020B0604020202020204" pitchFamily="34" charset="0"/>
              </a:rPr>
              <a:t> </a:t>
            </a:r>
            <a:r>
              <a:rPr lang="es-CO" b="1" i="1" dirty="0" err="1">
                <a:solidFill>
                  <a:srgbClr val="FF0000"/>
                </a:solidFill>
                <a:latin typeface="Arial" panose="020B0604020202020204" pitchFamily="34" charset="0"/>
                <a:cs typeface="Arial" panose="020B0604020202020204" pitchFamily="34" charset="0"/>
              </a:rPr>
              <a:t>imagenRoj</a:t>
            </a:r>
            <a:r>
              <a:rPr lang="es-CO" b="1" dirty="0">
                <a:solidFill>
                  <a:srgbClr val="000000"/>
                </a:solidFill>
                <a:latin typeface="Arial" panose="020B0604020202020204" pitchFamily="34" charset="0"/>
                <a:cs typeface="Arial" panose="020B0604020202020204" pitchFamily="34" charset="0"/>
              </a:rPr>
              <a:t> + </a:t>
            </a:r>
            <a:r>
              <a:rPr lang="es-CO" b="1" i="1" dirty="0" err="1">
                <a:solidFill>
                  <a:srgbClr val="00B050"/>
                </a:solidFill>
                <a:latin typeface="Arial" panose="020B0604020202020204" pitchFamily="34" charset="0"/>
                <a:cs typeface="Arial" panose="020B0604020202020204" pitchFamily="34" charset="0"/>
              </a:rPr>
              <a:t>imagenGre</a:t>
            </a:r>
            <a:r>
              <a:rPr lang="es-CO" b="1" dirty="0">
                <a:solidFill>
                  <a:srgbClr val="000000"/>
                </a:solidFill>
                <a:latin typeface="Arial" panose="020B0604020202020204" pitchFamily="34" charset="0"/>
                <a:cs typeface="Arial" panose="020B0604020202020204" pitchFamily="34" charset="0"/>
              </a:rPr>
              <a:t> + </a:t>
            </a:r>
            <a:r>
              <a:rPr lang="es-CO" b="1" i="1" dirty="0" err="1">
                <a:solidFill>
                  <a:srgbClr val="00B0F0"/>
                </a:solidFill>
                <a:latin typeface="Arial" panose="020B0604020202020204" pitchFamily="34" charset="0"/>
                <a:cs typeface="Arial" panose="020B0604020202020204" pitchFamily="34" charset="0"/>
              </a:rPr>
              <a:t>imagenBlu</a:t>
            </a:r>
            <a:r>
              <a:rPr lang="es-CO" b="1" dirty="0">
                <a:solidFill>
                  <a:srgbClr val="000000"/>
                </a:solidFill>
                <a:latin typeface="Arial" panose="020B0604020202020204" pitchFamily="34" charset="0"/>
                <a:cs typeface="Arial" panose="020B0604020202020204" pitchFamily="34" charset="0"/>
              </a:rPr>
              <a:t>;</a:t>
            </a:r>
          </a:p>
          <a:p>
            <a:r>
              <a:rPr lang="es-CO" b="1" dirty="0">
                <a:solidFill>
                  <a:srgbClr val="1802BE"/>
                </a:solidFill>
                <a:latin typeface="Arial" panose="020B0604020202020204" pitchFamily="34" charset="0"/>
                <a:cs typeface="Arial" panose="020B0604020202020204" pitchFamily="34" charset="0"/>
              </a:rPr>
              <a:t>figure</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1802BE"/>
                </a:solidFill>
                <a:latin typeface="Arial" panose="020B0604020202020204" pitchFamily="34" charset="0"/>
                <a:cs typeface="Arial" panose="020B0604020202020204" pitchFamily="34" charset="0"/>
              </a:rPr>
              <a:t>imshow</a:t>
            </a:r>
            <a:r>
              <a:rPr lang="es-CO" b="1" dirty="0">
                <a:solidFill>
                  <a:srgbClr val="000000"/>
                </a:solidFill>
                <a:latin typeface="Arial" panose="020B0604020202020204" pitchFamily="34" charset="0"/>
                <a:cs typeface="Arial" panose="020B0604020202020204" pitchFamily="34" charset="0"/>
              </a:rPr>
              <a:t>(</a:t>
            </a:r>
            <a:r>
              <a:rPr lang="es-CO" b="1" i="1" dirty="0" err="1">
                <a:solidFill>
                  <a:schemeClr val="accent4">
                    <a:lumMod val="50000"/>
                  </a:schemeClr>
                </a:solidFill>
                <a:latin typeface="Arial" panose="020B0604020202020204" pitchFamily="34" charset="0"/>
                <a:cs typeface="Arial" panose="020B0604020202020204" pitchFamily="34" charset="0"/>
              </a:rPr>
              <a:t>ImagenFinal</a:t>
            </a:r>
            <a:r>
              <a:rPr lang="es-CO" b="1" dirty="0">
                <a:solidFill>
                  <a:srgbClr val="000000"/>
                </a:solidFill>
                <a:latin typeface="Arial" panose="020B0604020202020204" pitchFamily="34" charset="0"/>
                <a:cs typeface="Arial" panose="020B0604020202020204" pitchFamily="34" charset="0"/>
              </a:rPr>
              <a:t>); </a:t>
            </a:r>
            <a:r>
              <a:rPr lang="es-CO" b="1" dirty="0" err="1">
                <a:solidFill>
                  <a:srgbClr val="000000"/>
                </a:solidFill>
                <a:latin typeface="Arial" panose="020B0604020202020204" pitchFamily="34" charset="0"/>
                <a:cs typeface="Arial" panose="020B0604020202020204" pitchFamily="34" charset="0"/>
              </a:rPr>
              <a:t>title</a:t>
            </a:r>
            <a:r>
              <a:rPr lang="es-CO" b="1" dirty="0">
                <a:solidFill>
                  <a:srgbClr val="000000"/>
                </a:solidFill>
                <a:latin typeface="Arial" panose="020B0604020202020204" pitchFamily="34" charset="0"/>
                <a:cs typeface="Arial" panose="020B0604020202020204" pitchFamily="34" charset="0"/>
              </a:rPr>
              <a:t>('Suma de las capas en la imagen');</a:t>
            </a:r>
          </a:p>
        </p:txBody>
      </p:sp>
    </p:spTree>
    <p:extLst>
      <p:ext uri="{BB962C8B-B14F-4D97-AF65-F5344CB8AC3E}">
        <p14:creationId xmlns:p14="http://schemas.microsoft.com/office/powerpoint/2010/main" val="282570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calcmode="lin" valueType="num">
                                      <p:cBhvr additive="base">
                                        <p:cTn id="3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anim calcmode="lin" valueType="num">
                                      <p:cBhvr additive="base">
                                        <p:cTn id="5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 calcmode="lin" valueType="num">
                                      <p:cBhvr additive="base">
                                        <p:cTn id="6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 calcmode="lin" valueType="num">
                                      <p:cBhvr additive="base">
                                        <p:cTn id="6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anim calcmode="lin" valueType="num">
                                      <p:cBhvr additive="base">
                                        <p:cTn id="7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 calcmode="lin" valueType="num">
                                      <p:cBhvr additive="base">
                                        <p:cTn id="7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anim calcmode="lin" valueType="num">
                                      <p:cBhvr additive="base">
                                        <p:cTn id="8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anim calcmode="lin" valueType="num">
                                      <p:cBhvr additive="base">
                                        <p:cTn id="8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anim calcmode="lin" valueType="num">
                                      <p:cBhvr additive="base">
                                        <p:cTn id="9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anim calcmode="lin" valueType="num">
                                      <p:cBhvr additive="base">
                                        <p:cTn id="9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
                                            <p:txEl>
                                              <p:pRg st="9" end="9"/>
                                            </p:txEl>
                                          </p:spTgt>
                                        </p:tgtEl>
                                        <p:attrNameLst>
                                          <p:attrName>style.visibility</p:attrName>
                                        </p:attrNameLst>
                                      </p:cBhvr>
                                      <p:to>
                                        <p:strVal val="visible"/>
                                      </p:to>
                                    </p:set>
                                    <p:anim calcmode="lin" valueType="num">
                                      <p:cBhvr additive="base">
                                        <p:cTn id="9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6"/>
                                        </p:tgtEl>
                                        <p:attrNameLst>
                                          <p:attrName>style.visibility</p:attrName>
                                        </p:attrNameLst>
                                      </p:cBhvr>
                                      <p:to>
                                        <p:strVal val="visible"/>
                                      </p:to>
                                    </p:set>
                                    <p:animEffect transition="in" filter="wipe(down)">
                                      <p:cBhvr>
                                        <p:cTn id="105" dur="580">
                                          <p:stCondLst>
                                            <p:cond delay="0"/>
                                          </p:stCondLst>
                                        </p:cTn>
                                        <p:tgtEl>
                                          <p:spTgt spid="6"/>
                                        </p:tgtEl>
                                      </p:cBhvr>
                                    </p:animEffect>
                                    <p:anim calcmode="lin" valueType="num">
                                      <p:cBhvr>
                                        <p:cTn id="10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11" dur="26">
                                          <p:stCondLst>
                                            <p:cond delay="650"/>
                                          </p:stCondLst>
                                        </p:cTn>
                                        <p:tgtEl>
                                          <p:spTgt spid="6"/>
                                        </p:tgtEl>
                                      </p:cBhvr>
                                      <p:to x="100000" y="60000"/>
                                    </p:animScale>
                                    <p:animScale>
                                      <p:cBhvr>
                                        <p:cTn id="112" dur="166" decel="50000">
                                          <p:stCondLst>
                                            <p:cond delay="676"/>
                                          </p:stCondLst>
                                        </p:cTn>
                                        <p:tgtEl>
                                          <p:spTgt spid="6"/>
                                        </p:tgtEl>
                                      </p:cBhvr>
                                      <p:to x="100000" y="100000"/>
                                    </p:animScale>
                                    <p:animScale>
                                      <p:cBhvr>
                                        <p:cTn id="113" dur="26">
                                          <p:stCondLst>
                                            <p:cond delay="1312"/>
                                          </p:stCondLst>
                                        </p:cTn>
                                        <p:tgtEl>
                                          <p:spTgt spid="6"/>
                                        </p:tgtEl>
                                      </p:cBhvr>
                                      <p:to x="100000" y="80000"/>
                                    </p:animScale>
                                    <p:animScale>
                                      <p:cBhvr>
                                        <p:cTn id="114" dur="166" decel="50000">
                                          <p:stCondLst>
                                            <p:cond delay="1338"/>
                                          </p:stCondLst>
                                        </p:cTn>
                                        <p:tgtEl>
                                          <p:spTgt spid="6"/>
                                        </p:tgtEl>
                                      </p:cBhvr>
                                      <p:to x="100000" y="100000"/>
                                    </p:animScale>
                                    <p:animScale>
                                      <p:cBhvr>
                                        <p:cTn id="115" dur="26">
                                          <p:stCondLst>
                                            <p:cond delay="1642"/>
                                          </p:stCondLst>
                                        </p:cTn>
                                        <p:tgtEl>
                                          <p:spTgt spid="6"/>
                                        </p:tgtEl>
                                      </p:cBhvr>
                                      <p:to x="100000" y="90000"/>
                                    </p:animScale>
                                    <p:animScale>
                                      <p:cBhvr>
                                        <p:cTn id="116" dur="166" decel="50000">
                                          <p:stCondLst>
                                            <p:cond delay="1668"/>
                                          </p:stCondLst>
                                        </p:cTn>
                                        <p:tgtEl>
                                          <p:spTgt spid="6"/>
                                        </p:tgtEl>
                                      </p:cBhvr>
                                      <p:to x="100000" y="100000"/>
                                    </p:animScale>
                                    <p:animScale>
                                      <p:cBhvr>
                                        <p:cTn id="117" dur="26">
                                          <p:stCondLst>
                                            <p:cond delay="1808"/>
                                          </p:stCondLst>
                                        </p:cTn>
                                        <p:tgtEl>
                                          <p:spTgt spid="6"/>
                                        </p:tgtEl>
                                      </p:cBhvr>
                                      <p:to x="100000" y="95000"/>
                                    </p:animScale>
                                    <p:animScale>
                                      <p:cBhvr>
                                        <p:cTn id="11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4"/>
          <p:cNvSpPr/>
          <p:nvPr/>
        </p:nvSpPr>
        <p:spPr>
          <a:xfrm>
            <a:off x="111095" y="237925"/>
            <a:ext cx="11989749" cy="769441"/>
          </a:xfrm>
          <a:prstGeom prst="rect">
            <a:avLst/>
          </a:prstGeom>
        </p:spPr>
        <p:txBody>
          <a:bodyPr wrap="square">
            <a:spAutoFit/>
          </a:bodyPr>
          <a:lstStyle/>
          <a:p>
            <a:pPr algn="ctr"/>
            <a:r>
              <a:rPr lang="en-US" sz="4400" b="1" dirty="0" err="1" smtClean="0">
                <a:solidFill>
                  <a:srgbClr val="C00000"/>
                </a:solidFill>
                <a:latin typeface="Comic Sans MS" panose="030F0702030302020204" pitchFamily="66" charset="0"/>
              </a:rPr>
              <a:t>Imagenes</a:t>
            </a:r>
            <a:endParaRPr lang="es-CO" sz="4400" b="1" i="1" dirty="0">
              <a:solidFill>
                <a:srgbClr val="1802BE"/>
              </a:solidFill>
              <a:latin typeface="Comic Sans MS" panose="030F0702030302020204" pitchFamily="66" charset="0"/>
            </a:endParaRPr>
          </a:p>
        </p:txBody>
      </p:sp>
      <p:sp>
        <p:nvSpPr>
          <p:cNvPr id="7" name="6 Rectángulo"/>
          <p:cNvSpPr/>
          <p:nvPr/>
        </p:nvSpPr>
        <p:spPr>
          <a:xfrm>
            <a:off x="779929" y="749389"/>
            <a:ext cx="8431306" cy="5909310"/>
          </a:xfrm>
          <a:prstGeom prst="rect">
            <a:avLst/>
          </a:prstGeom>
        </p:spPr>
        <p:txBody>
          <a:bodyPr wrap="square">
            <a:spAutoFit/>
          </a:bodyPr>
          <a:lstStyle/>
          <a:p>
            <a:r>
              <a:rPr lang="es-CO" dirty="0" err="1"/>
              <a:t>imagenOrig</a:t>
            </a:r>
            <a:r>
              <a:rPr lang="es-CO" dirty="0"/>
              <a:t> = </a:t>
            </a:r>
            <a:r>
              <a:rPr lang="es-CO" dirty="0" err="1"/>
              <a:t>imread</a:t>
            </a:r>
            <a:r>
              <a:rPr lang="es-CO" dirty="0"/>
              <a:t>('lena.jpg');</a:t>
            </a:r>
          </a:p>
          <a:p>
            <a:r>
              <a:rPr lang="es-CO" dirty="0"/>
              <a:t>%%%%%%%%%%  </a:t>
            </a:r>
            <a:r>
              <a:rPr lang="es-CO" dirty="0" err="1"/>
              <a:t>method</a:t>
            </a:r>
            <a:r>
              <a:rPr lang="es-CO" dirty="0"/>
              <a:t> 1 %%%%%%%%%</a:t>
            </a:r>
          </a:p>
          <a:p>
            <a:r>
              <a:rPr lang="es-CO" dirty="0" smtClean="0"/>
              <a:t>tic</a:t>
            </a:r>
            <a:endParaRPr lang="es-CO" dirty="0"/>
          </a:p>
          <a:p>
            <a:r>
              <a:rPr lang="de-DE" dirty="0"/>
              <a:t>imagenGris1= </a:t>
            </a:r>
            <a:r>
              <a:rPr lang="de-DE" dirty="0" smtClean="0"/>
              <a:t>imagenOrig(:,:,1)*0.299 </a:t>
            </a:r>
            <a:r>
              <a:rPr lang="de-DE" dirty="0"/>
              <a:t>+ imagenOrig(:,:,2)*0.5870 + imagenOrig(:,:,3)*0.1140;</a:t>
            </a:r>
          </a:p>
          <a:p>
            <a:r>
              <a:rPr lang="es-CO" dirty="0"/>
              <a:t>figure; </a:t>
            </a:r>
            <a:r>
              <a:rPr lang="es-CO" dirty="0" err="1"/>
              <a:t>imshow</a:t>
            </a:r>
            <a:r>
              <a:rPr lang="es-CO" dirty="0"/>
              <a:t>(imagenGris1); </a:t>
            </a:r>
            <a:r>
              <a:rPr lang="es-CO" dirty="0" err="1"/>
              <a:t>title</a:t>
            </a:r>
            <a:r>
              <a:rPr lang="es-CO" dirty="0"/>
              <a:t>('Imagen del gris en escala de grises (Por capas)');</a:t>
            </a:r>
          </a:p>
          <a:p>
            <a:r>
              <a:rPr lang="es-CO" dirty="0" err="1"/>
              <a:t>toc</a:t>
            </a:r>
            <a:endParaRPr lang="es-CO" dirty="0"/>
          </a:p>
          <a:p>
            <a:r>
              <a:rPr lang="es-CO" dirty="0"/>
              <a:t>%%%%%%%%%%%%%%%%%%%%%%%%%%%%%%</a:t>
            </a:r>
          </a:p>
          <a:p>
            <a:r>
              <a:rPr lang="es-CO" dirty="0"/>
              <a:t> </a:t>
            </a:r>
          </a:p>
          <a:p>
            <a:r>
              <a:rPr lang="es-CO" dirty="0"/>
              <a:t>%%%%%%%%%%  </a:t>
            </a:r>
            <a:r>
              <a:rPr lang="es-CO" dirty="0" err="1"/>
              <a:t>method</a:t>
            </a:r>
            <a:r>
              <a:rPr lang="es-CO" dirty="0"/>
              <a:t> 2 %%%%%%%%%</a:t>
            </a:r>
          </a:p>
          <a:p>
            <a:r>
              <a:rPr lang="es-CO" dirty="0"/>
              <a:t>tic</a:t>
            </a:r>
          </a:p>
          <a:p>
            <a:r>
              <a:rPr lang="es-CO" dirty="0"/>
              <a:t>[</a:t>
            </a:r>
            <a:r>
              <a:rPr lang="es-CO" dirty="0" err="1"/>
              <a:t>x,y,z</a:t>
            </a:r>
            <a:r>
              <a:rPr lang="es-CO" dirty="0"/>
              <a:t>]=</a:t>
            </a:r>
            <a:r>
              <a:rPr lang="es-CO" dirty="0" err="1"/>
              <a:t>size</a:t>
            </a:r>
            <a:r>
              <a:rPr lang="es-CO" dirty="0"/>
              <a:t>(</a:t>
            </a:r>
            <a:r>
              <a:rPr lang="es-CO" dirty="0" err="1"/>
              <a:t>imagenOrig</a:t>
            </a:r>
            <a:r>
              <a:rPr lang="es-CO" dirty="0"/>
              <a:t>);</a:t>
            </a:r>
          </a:p>
          <a:p>
            <a:r>
              <a:rPr lang="es-CO" dirty="0" err="1"/>
              <a:t>for</a:t>
            </a:r>
            <a:r>
              <a:rPr lang="es-CO" dirty="0"/>
              <a:t>(i=1:1:y)</a:t>
            </a:r>
          </a:p>
          <a:p>
            <a:r>
              <a:rPr lang="es-CO" dirty="0"/>
              <a:t> </a:t>
            </a:r>
            <a:r>
              <a:rPr lang="es-CO" dirty="0" err="1"/>
              <a:t>for</a:t>
            </a:r>
            <a:r>
              <a:rPr lang="es-CO" dirty="0"/>
              <a:t>(j=1:1:x)</a:t>
            </a:r>
          </a:p>
          <a:p>
            <a:r>
              <a:rPr lang="es-CO" dirty="0"/>
              <a:t>     imagenGris2(</a:t>
            </a:r>
            <a:r>
              <a:rPr lang="es-CO" dirty="0" err="1"/>
              <a:t>i,j</a:t>
            </a:r>
            <a:r>
              <a:rPr lang="es-CO" dirty="0"/>
              <a:t>) = </a:t>
            </a:r>
            <a:r>
              <a:rPr lang="es-CO" dirty="0" err="1"/>
              <a:t>imagenOrig</a:t>
            </a:r>
            <a:r>
              <a:rPr lang="es-CO" dirty="0"/>
              <a:t>(i,j,1)*0.299 + </a:t>
            </a:r>
            <a:r>
              <a:rPr lang="es-CO" dirty="0" err="1"/>
              <a:t>imagenOrig</a:t>
            </a:r>
            <a:r>
              <a:rPr lang="es-CO" dirty="0"/>
              <a:t>(i,j,2)*0.5870 + </a:t>
            </a:r>
            <a:r>
              <a:rPr lang="es-CO" dirty="0" err="1"/>
              <a:t>imagenOrig</a:t>
            </a:r>
            <a:r>
              <a:rPr lang="es-CO" dirty="0"/>
              <a:t>(i,j,3)*0.1140;</a:t>
            </a:r>
          </a:p>
          <a:p>
            <a:r>
              <a:rPr lang="es-CO" dirty="0"/>
              <a:t> </a:t>
            </a:r>
            <a:r>
              <a:rPr lang="es-CO" dirty="0" err="1"/>
              <a:t>end</a:t>
            </a:r>
            <a:endParaRPr lang="es-CO" dirty="0"/>
          </a:p>
          <a:p>
            <a:r>
              <a:rPr lang="es-CO" dirty="0" err="1"/>
              <a:t>end</a:t>
            </a:r>
            <a:endParaRPr lang="es-CO" dirty="0"/>
          </a:p>
          <a:p>
            <a:r>
              <a:rPr lang="es-CO" dirty="0"/>
              <a:t>figure; </a:t>
            </a:r>
            <a:r>
              <a:rPr lang="es-CO" dirty="0" err="1"/>
              <a:t>imshow</a:t>
            </a:r>
            <a:r>
              <a:rPr lang="es-CO" dirty="0"/>
              <a:t>(imagenGris2); </a:t>
            </a:r>
            <a:r>
              <a:rPr lang="es-CO" dirty="0" err="1"/>
              <a:t>title</a:t>
            </a:r>
            <a:r>
              <a:rPr lang="es-CO" dirty="0"/>
              <a:t>('Imagen del gris en escala de grises (Por puntos)');</a:t>
            </a:r>
          </a:p>
          <a:p>
            <a:r>
              <a:rPr lang="es-CO" dirty="0" err="1"/>
              <a:t>toc</a:t>
            </a:r>
            <a:endParaRPr lang="es-CO" dirty="0"/>
          </a:p>
          <a:p>
            <a:r>
              <a:rPr lang="es-CO" dirty="0"/>
              <a:t>%%%%%%%%%%%%%%%%%%%%%%%%%%%%%%</a:t>
            </a:r>
          </a:p>
        </p:txBody>
      </p:sp>
    </p:spTree>
    <p:extLst>
      <p:ext uri="{BB962C8B-B14F-4D97-AF65-F5344CB8AC3E}">
        <p14:creationId xmlns:p14="http://schemas.microsoft.com/office/powerpoint/2010/main" val="244238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2721</TotalTime>
  <Words>669</Words>
  <Application>Microsoft Office PowerPoint</Application>
  <PresentationFormat>Panorámica</PresentationFormat>
  <Paragraphs>68</Paragraphs>
  <Slides>5</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vt:i4>
      </vt:variant>
    </vt:vector>
  </HeadingPairs>
  <TitlesOfParts>
    <vt:vector size="12" baseType="lpstr">
      <vt:lpstr>Arial</vt:lpstr>
      <vt:lpstr>Calibri</vt:lpstr>
      <vt:lpstr>Calibri Light</vt:lpstr>
      <vt:lpstr>Comic Sans MS</vt:lpstr>
      <vt:lpstr>Courier New</vt:lpstr>
      <vt:lpstr>Tema de Office</vt:lpstr>
      <vt:lpstr>2_Tema de Office</vt:lpstr>
      <vt:lpstr>Imágenes (Matrices Tridim.) ( Matlab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Delio Augusto Aristizabal Martinez</dc:creator>
  <cp:lastModifiedBy>Delio Augusto Aristizabal Martinez</cp:lastModifiedBy>
  <cp:revision>134</cp:revision>
  <dcterms:created xsi:type="dcterms:W3CDTF">2016-09-27T13:58:25Z</dcterms:created>
  <dcterms:modified xsi:type="dcterms:W3CDTF">2017-10-06T22:40:00Z</dcterms:modified>
</cp:coreProperties>
</file>