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0" r:id="rId2"/>
    <p:sldId id="312" r:id="rId3"/>
    <p:sldId id="313" r:id="rId4"/>
    <p:sldId id="314" r:id="rId5"/>
    <p:sldId id="316" r:id="rId6"/>
    <p:sldId id="315" r:id="rId7"/>
    <p:sldId id="261" r:id="rId8"/>
    <p:sldId id="285" r:id="rId9"/>
    <p:sldId id="270" r:id="rId10"/>
    <p:sldId id="286" r:id="rId11"/>
    <p:sldId id="287" r:id="rId12"/>
    <p:sldId id="288" r:id="rId13"/>
    <p:sldId id="289" r:id="rId14"/>
    <p:sldId id="290" r:id="rId15"/>
    <p:sldId id="291" r:id="rId16"/>
    <p:sldId id="292" r:id="rId17"/>
    <p:sldId id="294" r:id="rId18"/>
    <p:sldId id="295" r:id="rId19"/>
    <p:sldId id="296" r:id="rId20"/>
    <p:sldId id="297" r:id="rId21"/>
    <p:sldId id="318" r:id="rId22"/>
    <p:sldId id="301" r:id="rId23"/>
    <p:sldId id="298" r:id="rId24"/>
    <p:sldId id="299" r:id="rId25"/>
    <p:sldId id="302" r:id="rId26"/>
    <p:sldId id="304" r:id="rId27"/>
    <p:sldId id="305" r:id="rId28"/>
    <p:sldId id="306" r:id="rId29"/>
    <p:sldId id="307" r:id="rId30"/>
    <p:sldId id="308" r:id="rId31"/>
    <p:sldId id="309" r:id="rId32"/>
    <p:sldId id="303" r:id="rId33"/>
    <p:sldId id="310" r:id="rId34"/>
  </p:sldIdLst>
  <p:sldSz cx="10058400" cy="7769225"/>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7">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7" autoAdjust="0"/>
    <p:restoredTop sz="79067" autoAdjust="0"/>
  </p:normalViewPr>
  <p:slideViewPr>
    <p:cSldViewPr snapToGrid="0">
      <p:cViewPr varScale="1">
        <p:scale>
          <a:sx n="54" d="100"/>
          <a:sy n="54" d="100"/>
        </p:scale>
        <p:origin x="1056" y="66"/>
      </p:cViewPr>
      <p:guideLst>
        <p:guide orient="horz" pos="2447"/>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0293F-3DA2-4294-A6F9-6808CA3BC1C2}" type="datetimeFigureOut">
              <a:rPr lang="es-CO" smtClean="0"/>
              <a:t>27/10/2017</a:t>
            </a:fld>
            <a:endParaRPr lang="es-CO"/>
          </a:p>
        </p:txBody>
      </p:sp>
      <p:sp>
        <p:nvSpPr>
          <p:cNvPr id="4" name="Marcador de imagen de diapositiva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87DCA-2468-46F7-8857-9F0AC9EE2F67}" type="slidenum">
              <a:rPr lang="es-CO" smtClean="0"/>
              <a:t>‹Nº›</a:t>
            </a:fld>
            <a:endParaRPr lang="es-CO"/>
          </a:p>
        </p:txBody>
      </p:sp>
    </p:spTree>
    <p:extLst>
      <p:ext uri="{BB962C8B-B14F-4D97-AF65-F5344CB8AC3E}">
        <p14:creationId xmlns:p14="http://schemas.microsoft.com/office/powerpoint/2010/main" val="326197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err="1">
                <a:solidFill>
                  <a:schemeClr val="tx1"/>
                </a:solidFill>
                <a:effectLst/>
                <a:latin typeface="+mn-lt"/>
                <a:ea typeface="+mn-ea"/>
                <a:cs typeface="+mn-cs"/>
              </a:rPr>
              <a:t>tipoNodo</a:t>
            </a:r>
            <a:r>
              <a:rPr lang="es-CO" sz="1200" b="0" i="0" kern="1200" dirty="0">
                <a:solidFill>
                  <a:schemeClr val="tx1"/>
                </a:solidFill>
                <a:effectLst/>
                <a:latin typeface="+mn-lt"/>
                <a:ea typeface="+mn-ea"/>
                <a:cs typeface="+mn-cs"/>
              </a:rPr>
              <a:t> es el tipo para declarar nodos, evidentemente.</a:t>
            </a:r>
          </a:p>
          <a:p>
            <a:r>
              <a:rPr lang="es-CO" sz="1200" b="0" i="0" kern="1200" dirty="0" err="1">
                <a:solidFill>
                  <a:schemeClr val="tx1"/>
                </a:solidFill>
                <a:effectLst/>
                <a:latin typeface="+mn-lt"/>
                <a:ea typeface="+mn-ea"/>
                <a:cs typeface="+mn-cs"/>
              </a:rPr>
              <a:t>pNodo</a:t>
            </a:r>
            <a:r>
              <a:rPr lang="es-CO" sz="1200" b="0" i="0" kern="1200" dirty="0">
                <a:solidFill>
                  <a:schemeClr val="tx1"/>
                </a:solidFill>
                <a:effectLst/>
                <a:latin typeface="+mn-lt"/>
                <a:ea typeface="+mn-ea"/>
                <a:cs typeface="+mn-cs"/>
              </a:rPr>
              <a:t> es el tipo para declarar punteros a un nodo.</a:t>
            </a:r>
          </a:p>
          <a:p>
            <a:r>
              <a:rPr lang="es-CO" sz="1200" b="0" i="0" kern="1200" dirty="0">
                <a:solidFill>
                  <a:schemeClr val="tx1"/>
                </a:solidFill>
                <a:effectLst/>
                <a:latin typeface="+mn-lt"/>
                <a:ea typeface="+mn-ea"/>
                <a:cs typeface="+mn-cs"/>
              </a:rPr>
              <a:t>Cola es el tipo para declarar colas.</a:t>
            </a:r>
          </a:p>
          <a:p>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13</a:t>
            </a:fld>
            <a:endParaRPr lang="es-CO"/>
          </a:p>
        </p:txBody>
      </p:sp>
    </p:spTree>
    <p:extLst>
      <p:ext uri="{BB962C8B-B14F-4D97-AF65-F5344CB8AC3E}">
        <p14:creationId xmlns:p14="http://schemas.microsoft.com/office/powerpoint/2010/main" val="2118908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a:solidFill>
                  <a:schemeClr val="tx1"/>
                </a:solidFill>
                <a:effectLst/>
                <a:latin typeface="+mn-lt"/>
                <a:ea typeface="+mn-ea"/>
                <a:cs typeface="+mn-cs"/>
              </a:rPr>
              <a:t>Partiremos de que ya tenemos el nodo a insertar y, por supuesto un puntero que apunte a él, además los punteros que definen la cola, primero y ultimo que valdrán NULL:</a:t>
            </a:r>
          </a:p>
          <a:p>
            <a:r>
              <a:rPr lang="es-CO" sz="1200" kern="1200" dirty="0">
                <a:solidFill>
                  <a:schemeClr val="tx1"/>
                </a:solidFill>
                <a:effectLst/>
                <a:latin typeface="+mn-lt"/>
                <a:ea typeface="+mn-ea"/>
                <a:cs typeface="+mn-cs"/>
              </a:rPr>
              <a:t>El proceso es muy simple, bastará con que:</a:t>
            </a:r>
          </a:p>
          <a:p>
            <a:pPr lvl="0"/>
            <a:r>
              <a:rPr lang="es-CO" sz="1200" kern="1200" dirty="0">
                <a:solidFill>
                  <a:schemeClr val="tx1"/>
                </a:solidFill>
                <a:effectLst/>
                <a:latin typeface="+mn-lt"/>
                <a:ea typeface="+mn-ea"/>
                <a:cs typeface="+mn-cs"/>
              </a:rPr>
              <a:t>Hacer que nodo-&gt;siguiente apunte a NULL.</a:t>
            </a:r>
          </a:p>
          <a:p>
            <a:pPr lvl="0"/>
            <a:r>
              <a:rPr lang="es-CO" sz="1200" kern="1200" dirty="0">
                <a:solidFill>
                  <a:schemeClr val="tx1"/>
                </a:solidFill>
                <a:effectLst/>
                <a:latin typeface="+mn-lt"/>
                <a:ea typeface="+mn-ea"/>
                <a:cs typeface="+mn-cs"/>
              </a:rPr>
              <a:t>Que el puntero primero apunte a nodo.</a:t>
            </a:r>
          </a:p>
          <a:p>
            <a:pPr lvl="0"/>
            <a:r>
              <a:rPr lang="es-CO" sz="1200" kern="1200" dirty="0">
                <a:solidFill>
                  <a:schemeClr val="tx1"/>
                </a:solidFill>
                <a:effectLst/>
                <a:latin typeface="+mn-lt"/>
                <a:ea typeface="+mn-ea"/>
                <a:cs typeface="+mn-cs"/>
              </a:rPr>
              <a:t>Y que el puntero último también apunte a nodo.</a:t>
            </a:r>
          </a:p>
          <a:p>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15</a:t>
            </a:fld>
            <a:endParaRPr lang="es-CO"/>
          </a:p>
        </p:txBody>
      </p:sp>
    </p:spTree>
    <p:extLst>
      <p:ext uri="{BB962C8B-B14F-4D97-AF65-F5344CB8AC3E}">
        <p14:creationId xmlns:p14="http://schemas.microsoft.com/office/powerpoint/2010/main" val="345010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proceso sigue siendo muy sencillo:</a:t>
            </a:r>
          </a:p>
          <a:p>
            <a:r>
              <a:rPr lang="es-CO" sz="1200" b="0" i="0" kern="1200" dirty="0">
                <a:solidFill>
                  <a:schemeClr val="tx1"/>
                </a:solidFill>
                <a:effectLst/>
                <a:latin typeface="+mn-lt"/>
                <a:ea typeface="+mn-ea"/>
                <a:cs typeface="+mn-cs"/>
              </a:rPr>
              <a:t>Hacemos que nodo-&gt;siguiente apunte a NULL.</a:t>
            </a:r>
          </a:p>
          <a:p>
            <a:r>
              <a:rPr lang="es-CO" sz="1200" b="0" i="0" kern="1200" dirty="0">
                <a:solidFill>
                  <a:schemeClr val="tx1"/>
                </a:solidFill>
                <a:effectLst/>
                <a:latin typeface="+mn-lt"/>
                <a:ea typeface="+mn-ea"/>
                <a:cs typeface="+mn-cs"/>
              </a:rPr>
              <a:t>Después que ultimo-&gt;siguiente apunte a nodo.</a:t>
            </a:r>
          </a:p>
          <a:p>
            <a:r>
              <a:rPr lang="es-CO" sz="1200" b="0" i="0" kern="1200" dirty="0">
                <a:solidFill>
                  <a:schemeClr val="tx1"/>
                </a:solidFill>
                <a:effectLst/>
                <a:latin typeface="+mn-lt"/>
                <a:ea typeface="+mn-ea"/>
                <a:cs typeface="+mn-cs"/>
              </a:rPr>
              <a:t>Y actualizamos ultimo, haciendo que apunte a nodo.</a:t>
            </a:r>
          </a:p>
          <a:p>
            <a:endParaRPr lang="es-CO" dirty="0"/>
          </a:p>
          <a:p>
            <a:r>
              <a:rPr lang="es-CO" sz="1200" b="0" i="0" kern="1200" dirty="0">
                <a:solidFill>
                  <a:schemeClr val="tx1"/>
                </a:solidFill>
                <a:effectLst/>
                <a:latin typeface="+mn-lt"/>
                <a:ea typeface="+mn-ea"/>
                <a:cs typeface="+mn-cs"/>
              </a:rPr>
              <a:t>Para generalizar el caso anterior, sólo necesitamos añadir una operación:</a:t>
            </a:r>
          </a:p>
          <a:p>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16</a:t>
            </a:fld>
            <a:endParaRPr lang="es-CO"/>
          </a:p>
        </p:txBody>
      </p:sp>
    </p:spTree>
    <p:extLst>
      <p:ext uri="{BB962C8B-B14F-4D97-AF65-F5344CB8AC3E}">
        <p14:creationId xmlns:p14="http://schemas.microsoft.com/office/powerpoint/2010/main" val="363794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a:solidFill>
                  <a:schemeClr val="tx1"/>
                </a:solidFill>
                <a:effectLst/>
                <a:latin typeface="+mn-lt"/>
                <a:ea typeface="+mn-ea"/>
                <a:cs typeface="+mn-cs"/>
              </a:rPr>
              <a:t>Hacemos que nodo apunte al primer elemento de la cola, es decir a primero.</a:t>
            </a:r>
          </a:p>
          <a:p>
            <a:r>
              <a:rPr lang="es-CO" sz="1200" b="0" i="0" kern="1200" dirty="0">
                <a:solidFill>
                  <a:schemeClr val="tx1"/>
                </a:solidFill>
                <a:effectLst/>
                <a:latin typeface="+mn-lt"/>
                <a:ea typeface="+mn-ea"/>
                <a:cs typeface="+mn-cs"/>
              </a:rPr>
              <a:t>Asignamos a primero la dirección del segundo nodo de la pila: primero-&gt;siguiente.</a:t>
            </a:r>
          </a:p>
          <a:p>
            <a:r>
              <a:rPr lang="es-CO" sz="1200" b="0" i="0" kern="1200" dirty="0">
                <a:solidFill>
                  <a:schemeClr val="tx1"/>
                </a:solidFill>
                <a:effectLst/>
                <a:latin typeface="+mn-lt"/>
                <a:ea typeface="+mn-ea"/>
                <a:cs typeface="+mn-cs"/>
              </a:rPr>
              <a:t>Guardamos el contenido del nodo para devolverlo como retorno, recuerda que la operación de lectura en colas implican también borrar.</a:t>
            </a:r>
          </a:p>
          <a:p>
            <a:r>
              <a:rPr lang="es-CO" sz="1200" b="0" i="0" kern="1200" dirty="0">
                <a:solidFill>
                  <a:schemeClr val="tx1"/>
                </a:solidFill>
                <a:effectLst/>
                <a:latin typeface="+mn-lt"/>
                <a:ea typeface="+mn-ea"/>
                <a:cs typeface="+mn-cs"/>
              </a:rPr>
              <a:t>Liberamos la memoria asignada al primer nodo, el que queremos eliminar.</a:t>
            </a:r>
          </a:p>
          <a:p>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18</a:t>
            </a:fld>
            <a:endParaRPr lang="es-CO"/>
          </a:p>
        </p:txBody>
      </p:sp>
    </p:spTree>
    <p:extLst>
      <p:ext uri="{BB962C8B-B14F-4D97-AF65-F5344CB8AC3E}">
        <p14:creationId xmlns:p14="http://schemas.microsoft.com/office/powerpoint/2010/main" val="3415078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kern="1200" dirty="0">
                <a:solidFill>
                  <a:schemeClr val="tx1"/>
                </a:solidFill>
                <a:effectLst/>
                <a:latin typeface="+mn-lt"/>
                <a:ea typeface="+mn-ea"/>
                <a:cs typeface="+mn-cs"/>
              </a:rPr>
              <a:t>Hacemos que nodo apunte al primer elemento de la pila, es decir a primero.</a:t>
            </a:r>
            <a:br>
              <a:rPr lang="es-CO" sz="1200" b="0" i="1"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Asignamos NULL a primero, que es la dirección del segundo nodo teórico de la cola: primero-&gt;siguiente.</a:t>
            </a:r>
          </a:p>
          <a:p>
            <a:r>
              <a:rPr lang="es-CO" sz="1200" b="0" i="0" kern="1200" dirty="0">
                <a:solidFill>
                  <a:schemeClr val="tx1"/>
                </a:solidFill>
                <a:effectLst/>
                <a:latin typeface="+mn-lt"/>
                <a:ea typeface="+mn-ea"/>
                <a:cs typeface="+mn-cs"/>
              </a:rPr>
              <a:t>Guardamos el contenido del nodo para devolverlo como retorno, recuerda que la operación de lectura en colas implican también borrar.</a:t>
            </a:r>
          </a:p>
          <a:p>
            <a:r>
              <a:rPr lang="es-CO" sz="1200" b="0" i="0" kern="1200" dirty="0">
                <a:solidFill>
                  <a:schemeClr val="tx1"/>
                </a:solidFill>
                <a:effectLst/>
                <a:latin typeface="+mn-lt"/>
                <a:ea typeface="+mn-ea"/>
                <a:cs typeface="+mn-cs"/>
              </a:rPr>
              <a:t>Liberamos la memoria asignada al primer nodo, el que queremos eliminar.</a:t>
            </a:r>
          </a:p>
          <a:p>
            <a:r>
              <a:rPr lang="es-CO" sz="1200" b="0" i="0" kern="1200" dirty="0">
                <a:solidFill>
                  <a:schemeClr val="tx1"/>
                </a:solidFill>
                <a:effectLst/>
                <a:latin typeface="+mn-lt"/>
                <a:ea typeface="+mn-ea"/>
                <a:cs typeface="+mn-cs"/>
              </a:rPr>
              <a:t>Hacemos que ultimo apunte a NULL, ya que la lectura ha dejado la cola vacía.</a:t>
            </a:r>
          </a:p>
          <a:p>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19</a:t>
            </a:fld>
            <a:endParaRPr lang="es-CO"/>
          </a:p>
        </p:txBody>
      </p:sp>
    </p:spTree>
    <p:extLst>
      <p:ext uri="{BB962C8B-B14F-4D97-AF65-F5344CB8AC3E}">
        <p14:creationId xmlns:p14="http://schemas.microsoft.com/office/powerpoint/2010/main" val="197917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23</a:t>
            </a:fld>
            <a:endParaRPr lang="es-CO"/>
          </a:p>
        </p:txBody>
      </p:sp>
    </p:spTree>
    <p:extLst>
      <p:ext uri="{BB962C8B-B14F-4D97-AF65-F5344CB8AC3E}">
        <p14:creationId xmlns:p14="http://schemas.microsoft.com/office/powerpoint/2010/main" val="315009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D9D87DCA-2468-46F7-8857-9F0AC9EE2F67}" type="slidenum">
              <a:rPr lang="es-CO" smtClean="0"/>
              <a:t>25</a:t>
            </a:fld>
            <a:endParaRPr lang="es-CO"/>
          </a:p>
        </p:txBody>
      </p:sp>
    </p:spTree>
    <p:extLst>
      <p:ext uri="{BB962C8B-B14F-4D97-AF65-F5344CB8AC3E}">
        <p14:creationId xmlns:p14="http://schemas.microsoft.com/office/powerpoint/2010/main" val="240934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1" i="0" kern="1200" dirty="0">
                <a:solidFill>
                  <a:schemeClr val="tx1"/>
                </a:solidFill>
                <a:effectLst/>
                <a:latin typeface="+mn-lt"/>
                <a:ea typeface="+mn-ea"/>
                <a:cs typeface="+mn-cs"/>
              </a:rPr>
              <a:t>Elementos ordenados en memoria (al insertar)</a:t>
            </a:r>
            <a:br>
              <a:rPr lang="es-CO" dirty="0"/>
            </a:br>
            <a:r>
              <a:rPr lang="es-CO" sz="1200" b="0" i="0" kern="1200" dirty="0">
                <a:solidFill>
                  <a:schemeClr val="tx1"/>
                </a:solidFill>
                <a:effectLst/>
                <a:latin typeface="+mn-lt"/>
                <a:ea typeface="+mn-ea"/>
                <a:cs typeface="+mn-cs"/>
              </a:rPr>
              <a:t>1- </a:t>
            </a:r>
            <a:r>
              <a:rPr lang="es-CO" sz="1200" b="0" i="1" u="sng" kern="1200" dirty="0">
                <a:solidFill>
                  <a:schemeClr val="tx1"/>
                </a:solidFill>
                <a:effectLst/>
                <a:latin typeface="+mn-lt"/>
                <a:ea typeface="+mn-ea"/>
                <a:cs typeface="+mn-cs"/>
              </a:rPr>
              <a:t>Función de prioridad</a:t>
            </a:r>
            <a:r>
              <a:rPr lang="es-CO" sz="1200" b="0" i="0" u="sng" kern="1200" dirty="0">
                <a:solidFill>
                  <a:schemeClr val="tx1"/>
                </a:solidFill>
                <a:effectLst/>
                <a:latin typeface="+mn-lt"/>
                <a:ea typeface="+mn-ea"/>
                <a:cs typeface="+mn-cs"/>
              </a:rPr>
              <a:t> </a:t>
            </a:r>
            <a:br>
              <a:rPr lang="es-CO" dirty="0"/>
            </a:br>
            <a:r>
              <a:rPr lang="es-CO" sz="1200" b="0" i="0" kern="1200" dirty="0">
                <a:solidFill>
                  <a:schemeClr val="tx1"/>
                </a:solidFill>
                <a:effectLst/>
                <a:latin typeface="+mn-lt"/>
                <a:ea typeface="+mn-ea"/>
                <a:cs typeface="+mn-cs"/>
              </a:rPr>
              <a:t>Dados dos valores a y b, ambos enteros, devolverá si prioridad(a) &lt; prioridad(b).</a:t>
            </a:r>
            <a:br>
              <a:rPr lang="es-CO" dirty="0"/>
            </a:br>
            <a:br>
              <a:rPr lang="es-CO" dirty="0"/>
            </a:br>
            <a:r>
              <a:rPr lang="es-CO" sz="1200" b="0" i="0" kern="1200" dirty="0">
                <a:solidFill>
                  <a:schemeClr val="tx1"/>
                </a:solidFill>
                <a:effectLst/>
                <a:latin typeface="+mn-lt"/>
                <a:ea typeface="+mn-ea"/>
                <a:cs typeface="+mn-cs"/>
              </a:rPr>
              <a:t>2- </a:t>
            </a:r>
            <a:r>
              <a:rPr lang="es-CO" sz="1200" b="0" i="1" u="sng" kern="1200" dirty="0">
                <a:solidFill>
                  <a:schemeClr val="tx1"/>
                </a:solidFill>
                <a:effectLst/>
                <a:latin typeface="+mn-lt"/>
                <a:ea typeface="+mn-ea"/>
                <a:cs typeface="+mn-cs"/>
              </a:rPr>
              <a:t>Función de inserción en cualquier posición de la estructura </a:t>
            </a:r>
            <a:br>
              <a:rPr lang="es-CO" dirty="0"/>
            </a:br>
            <a:r>
              <a:rPr lang="es-CO" sz="1200" b="0" i="0" kern="1200" dirty="0">
                <a:solidFill>
                  <a:schemeClr val="tx1"/>
                </a:solidFill>
                <a:effectLst/>
                <a:latin typeface="+mn-lt"/>
                <a:ea typeface="+mn-ea"/>
                <a:cs typeface="+mn-cs"/>
              </a:rPr>
              <a:t>Esta función implica que no debe existir ningún problema para introducir un dato en cualquier lugar de la estructura.</a:t>
            </a:r>
            <a:br>
              <a:rPr lang="es-CO" dirty="0"/>
            </a:br>
            <a:r>
              <a:rPr lang="es-CO" sz="1200" b="0" i="0" kern="1200" dirty="0">
                <a:solidFill>
                  <a:schemeClr val="tx1"/>
                </a:solidFill>
                <a:effectLst/>
                <a:latin typeface="+mn-lt"/>
                <a:ea typeface="+mn-ea"/>
                <a:cs typeface="+mn-cs"/>
              </a:rPr>
              <a:t>a) Busco la posición en la que debo introducir el dato según la PRIORIDAD. Mirar algoritmos de búsqueda binaria (preferible porque es más eficiente) y búsqueda secuencial (más fácil pero menos eficiente) en caso de no conocerlos.</a:t>
            </a:r>
            <a:br>
              <a:rPr lang="es-CO" dirty="0"/>
            </a:br>
            <a:r>
              <a:rPr lang="es-CO" sz="1200" b="0" i="0" kern="1200" dirty="0">
                <a:solidFill>
                  <a:schemeClr val="tx1"/>
                </a:solidFill>
                <a:effectLst/>
                <a:latin typeface="+mn-lt"/>
                <a:ea typeface="+mn-ea"/>
                <a:cs typeface="+mn-cs"/>
              </a:rPr>
              <a:t>b) Una vez encuentro la posición inserto el dato.</a:t>
            </a:r>
            <a:br>
              <a:rPr lang="es-CO" dirty="0"/>
            </a:br>
            <a:br>
              <a:rPr lang="es-CO" dirty="0"/>
            </a:br>
            <a:r>
              <a:rPr lang="es-CO" sz="1200" b="0" i="0" kern="1200" dirty="0">
                <a:solidFill>
                  <a:schemeClr val="tx1"/>
                </a:solidFill>
                <a:effectLst/>
                <a:latin typeface="+mn-lt"/>
                <a:ea typeface="+mn-ea"/>
                <a:cs typeface="+mn-cs"/>
              </a:rPr>
              <a:t>3- </a:t>
            </a:r>
            <a:r>
              <a:rPr lang="es-CO" sz="1200" b="0" i="1" u="sng" kern="1200" dirty="0">
                <a:solidFill>
                  <a:schemeClr val="tx1"/>
                </a:solidFill>
                <a:effectLst/>
                <a:latin typeface="+mn-lt"/>
                <a:ea typeface="+mn-ea"/>
                <a:cs typeface="+mn-cs"/>
              </a:rPr>
              <a:t>Función de devolución/borrado al principio o final </a:t>
            </a:r>
            <a:br>
              <a:rPr lang="es-CO" dirty="0"/>
            </a:br>
            <a:r>
              <a:rPr lang="es-CO" sz="1200" b="0" i="0" kern="1200" dirty="0">
                <a:solidFill>
                  <a:schemeClr val="tx1"/>
                </a:solidFill>
                <a:effectLst/>
                <a:latin typeface="+mn-lt"/>
                <a:ea typeface="+mn-ea"/>
                <a:cs typeface="+mn-cs"/>
              </a:rPr>
              <a:t>Dependiendo de si al insertar de como hayas ordenado implicará</a:t>
            </a:r>
            <a:br>
              <a:rPr lang="es-CO" dirty="0"/>
            </a:br>
            <a:r>
              <a:rPr lang="es-CO" sz="1200" b="0" i="0" kern="1200" dirty="0">
                <a:solidFill>
                  <a:schemeClr val="tx1"/>
                </a:solidFill>
                <a:effectLst/>
                <a:latin typeface="+mn-lt"/>
                <a:ea typeface="+mn-ea"/>
                <a:cs typeface="+mn-cs"/>
              </a:rPr>
              <a:t>a) Si ordenaste de menor a mayor prioridad eliminarás siempre el último elemento.</a:t>
            </a:r>
            <a:br>
              <a:rPr lang="es-CO" dirty="0"/>
            </a:br>
            <a:r>
              <a:rPr lang="es-CO" sz="1200" b="0" i="0" kern="1200" dirty="0">
                <a:solidFill>
                  <a:schemeClr val="tx1"/>
                </a:solidFill>
                <a:effectLst/>
                <a:latin typeface="+mn-lt"/>
                <a:ea typeface="+mn-ea"/>
                <a:cs typeface="+mn-cs"/>
              </a:rPr>
              <a:t>b) Si lo hiciste de mayor a menor eliminarás siempre el primero.</a:t>
            </a:r>
            <a:br>
              <a:rPr lang="es-CO" dirty="0"/>
            </a:br>
            <a:r>
              <a:rPr lang="es-CO" sz="1200" b="0" i="0" kern="1200" dirty="0">
                <a:solidFill>
                  <a:schemeClr val="tx1"/>
                </a:solidFill>
                <a:effectLst/>
                <a:latin typeface="+mn-lt"/>
                <a:ea typeface="+mn-ea"/>
                <a:cs typeface="+mn-cs"/>
              </a:rPr>
              <a:t>En este método puedes devolver el valor de la posición, o crear otro método aparte</a:t>
            </a:r>
            <a:br>
              <a:rPr lang="es-CO" dirty="0"/>
            </a:br>
            <a:r>
              <a:rPr lang="es-CO" sz="1200" b="0" i="0" kern="1200" dirty="0">
                <a:solidFill>
                  <a:schemeClr val="tx1"/>
                </a:solidFill>
                <a:effectLst/>
                <a:latin typeface="+mn-lt"/>
                <a:ea typeface="+mn-ea"/>
                <a:cs typeface="+mn-cs"/>
              </a:rPr>
              <a:t>para devolver el dato antes de borrarlo.</a:t>
            </a:r>
            <a:br>
              <a:rPr lang="es-CO" dirty="0"/>
            </a:br>
            <a:br>
              <a:rPr lang="es-CO" dirty="0"/>
            </a:br>
            <a:r>
              <a:rPr lang="es-CO" sz="1200" b="1" i="0" kern="1200" dirty="0">
                <a:solidFill>
                  <a:schemeClr val="tx1"/>
                </a:solidFill>
                <a:effectLst/>
                <a:latin typeface="+mn-lt"/>
                <a:ea typeface="+mn-ea"/>
                <a:cs typeface="+mn-cs"/>
              </a:rPr>
              <a:t>Elementos no ordenados en memoria</a:t>
            </a:r>
            <a:br>
              <a:rPr lang="es-CO" dirty="0"/>
            </a:br>
            <a:r>
              <a:rPr lang="es-CO" sz="1200" b="0" i="0" kern="1200" dirty="0">
                <a:solidFill>
                  <a:schemeClr val="tx1"/>
                </a:solidFill>
                <a:effectLst/>
                <a:latin typeface="+mn-lt"/>
                <a:ea typeface="+mn-ea"/>
                <a:cs typeface="+mn-cs"/>
              </a:rPr>
              <a:t>1- </a:t>
            </a:r>
            <a:r>
              <a:rPr lang="es-CO" sz="1200" b="0" i="1" u="sng" kern="1200" dirty="0">
                <a:solidFill>
                  <a:schemeClr val="tx1"/>
                </a:solidFill>
                <a:effectLst/>
                <a:latin typeface="+mn-lt"/>
                <a:ea typeface="+mn-ea"/>
                <a:cs typeface="+mn-cs"/>
              </a:rPr>
              <a:t>Función de prioridad</a:t>
            </a:r>
            <a:r>
              <a:rPr lang="es-CO" sz="1200" b="0" i="0" u="sng" kern="1200" dirty="0">
                <a:solidFill>
                  <a:schemeClr val="tx1"/>
                </a:solidFill>
                <a:effectLst/>
                <a:latin typeface="+mn-lt"/>
                <a:ea typeface="+mn-ea"/>
                <a:cs typeface="+mn-cs"/>
              </a:rPr>
              <a:t> </a:t>
            </a:r>
            <a:r>
              <a:rPr lang="es-CO" sz="1200" b="0" i="0" kern="1200" dirty="0">
                <a:solidFill>
                  <a:schemeClr val="tx1"/>
                </a:solidFill>
                <a:effectLst/>
                <a:latin typeface="+mn-lt"/>
                <a:ea typeface="+mn-ea"/>
                <a:cs typeface="+mn-cs"/>
              </a:rPr>
              <a:t>(Mirar arriba)</a:t>
            </a:r>
            <a:br>
              <a:rPr lang="es-CO" dirty="0"/>
            </a:br>
            <a:br>
              <a:rPr lang="es-CO" dirty="0"/>
            </a:br>
            <a:r>
              <a:rPr lang="es-CO" sz="1200" b="0" i="0" kern="1200" dirty="0">
                <a:solidFill>
                  <a:schemeClr val="tx1"/>
                </a:solidFill>
                <a:effectLst/>
                <a:latin typeface="+mn-lt"/>
                <a:ea typeface="+mn-ea"/>
                <a:cs typeface="+mn-cs"/>
              </a:rPr>
              <a:t>2- </a:t>
            </a:r>
            <a:r>
              <a:rPr lang="es-CO" sz="1200" b="0" i="1" u="sng" kern="1200" dirty="0">
                <a:solidFill>
                  <a:schemeClr val="tx1"/>
                </a:solidFill>
                <a:effectLst/>
                <a:latin typeface="+mn-lt"/>
                <a:ea typeface="+mn-ea"/>
                <a:cs typeface="+mn-cs"/>
              </a:rPr>
              <a:t>Función de inserción </a:t>
            </a:r>
            <a:br>
              <a:rPr lang="es-CO" dirty="0"/>
            </a:br>
            <a:r>
              <a:rPr lang="es-CO" sz="1200" b="0" i="0" kern="1200" dirty="0">
                <a:solidFill>
                  <a:schemeClr val="tx1"/>
                </a:solidFill>
                <a:effectLst/>
                <a:latin typeface="+mn-lt"/>
                <a:ea typeface="+mn-ea"/>
                <a:cs typeface="+mn-cs"/>
              </a:rPr>
              <a:t>En este caso te basta con poder insertar en una posición como la del principio o la del final, no tiene porque ser una posición del centro.</a:t>
            </a:r>
            <a:br>
              <a:rPr lang="es-CO" dirty="0"/>
            </a:br>
            <a:br>
              <a:rPr lang="es-CO" dirty="0"/>
            </a:br>
            <a:r>
              <a:rPr lang="es-CO" sz="1200" b="0" i="0" kern="1200" dirty="0">
                <a:solidFill>
                  <a:schemeClr val="tx1"/>
                </a:solidFill>
                <a:effectLst/>
                <a:latin typeface="+mn-lt"/>
                <a:ea typeface="+mn-ea"/>
                <a:cs typeface="+mn-cs"/>
              </a:rPr>
              <a:t>3- </a:t>
            </a:r>
            <a:r>
              <a:rPr lang="es-CO" sz="1200" b="0" i="1" u="sng" kern="1200" dirty="0">
                <a:solidFill>
                  <a:schemeClr val="tx1"/>
                </a:solidFill>
                <a:effectLst/>
                <a:latin typeface="+mn-lt"/>
                <a:ea typeface="+mn-ea"/>
                <a:cs typeface="+mn-cs"/>
              </a:rPr>
              <a:t>Función de devolución/borrado en cualquier posición </a:t>
            </a:r>
            <a:br>
              <a:rPr lang="es-CO" dirty="0"/>
            </a:br>
            <a:r>
              <a:rPr lang="es-CO" sz="1200" b="0" i="0" kern="1200" dirty="0">
                <a:solidFill>
                  <a:schemeClr val="tx1"/>
                </a:solidFill>
                <a:effectLst/>
                <a:latin typeface="+mn-lt"/>
                <a:ea typeface="+mn-ea"/>
                <a:cs typeface="+mn-cs"/>
              </a:rPr>
              <a:t>Deberás recorrer secuencialmente toda tu estructura con el fin de encontrar el máximo para la relación de prioridad. Ese elemento será el que borraremos, igual que antes puedes devolverlo en una función o en esta misma.</a:t>
            </a:r>
            <a:br>
              <a:rPr lang="es-CO" dirty="0"/>
            </a:br>
            <a:r>
              <a:rPr lang="es-CO" sz="1200" b="0" i="1" kern="1200" dirty="0">
                <a:solidFill>
                  <a:schemeClr val="tx1"/>
                </a:solidFill>
                <a:effectLst/>
                <a:latin typeface="+mn-lt"/>
                <a:ea typeface="+mn-ea"/>
                <a:cs typeface="+mn-cs"/>
              </a:rPr>
              <a:t>Nota: En caso de que separes los métodos de devolver el dato y borrarlo, recuerda que debes de devolverlo antes de borrarlo, que aunque suene obvio, a mucha gente se le pasa por alto.</a:t>
            </a:r>
            <a:endParaRPr lang="es-CO" dirty="0"/>
          </a:p>
        </p:txBody>
      </p:sp>
      <p:sp>
        <p:nvSpPr>
          <p:cNvPr id="4" name="Marcador de número de diapositiva 3"/>
          <p:cNvSpPr>
            <a:spLocks noGrp="1"/>
          </p:cNvSpPr>
          <p:nvPr>
            <p:ph type="sldNum" sz="quarter" idx="10"/>
          </p:nvPr>
        </p:nvSpPr>
        <p:spPr/>
        <p:txBody>
          <a:bodyPr/>
          <a:lstStyle/>
          <a:p>
            <a:fld id="{D9D87DCA-2468-46F7-8857-9F0AC9EE2F67}" type="slidenum">
              <a:rPr lang="es-CO" smtClean="0"/>
              <a:t>33</a:t>
            </a:fld>
            <a:endParaRPr lang="es-CO"/>
          </a:p>
        </p:txBody>
      </p:sp>
    </p:spTree>
    <p:extLst>
      <p:ext uri="{BB962C8B-B14F-4D97-AF65-F5344CB8AC3E}">
        <p14:creationId xmlns:p14="http://schemas.microsoft.com/office/powerpoint/2010/main" val="225068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1492"/>
            <a:ext cx="8549640" cy="2704841"/>
          </a:xfrm>
        </p:spPr>
        <p:txBody>
          <a:bodyPr anchor="b"/>
          <a:lstStyle>
            <a:lvl1pPr algn="ctr">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57300" y="4080642"/>
            <a:ext cx="7543800" cy="1875764"/>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CDEBE63-EE6E-40D2-8CFE-9D176BE425FF}" type="datetimeFigureOut">
              <a:rPr lang="es-CO" smtClean="0"/>
              <a:t>27/10/2017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1808067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DEBE63-EE6E-40D2-8CFE-9D176BE425FF}" type="datetimeFigureOut">
              <a:rPr lang="es-CO" smtClean="0"/>
              <a:t>27/10/2017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341799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639"/>
            <a:ext cx="2168843" cy="658405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1515" y="413639"/>
            <a:ext cx="6380798" cy="658405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DEBE63-EE6E-40D2-8CFE-9D176BE425FF}" type="datetimeFigureOut">
              <a:rPr lang="es-CO" smtClean="0"/>
              <a:t>27/10/2017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245753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DEBE63-EE6E-40D2-8CFE-9D176BE425FF}" type="datetimeFigureOut">
              <a:rPr lang="es-CO" smtClean="0"/>
              <a:t>27/10/2017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134033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6277" y="1936913"/>
            <a:ext cx="8675370" cy="3231781"/>
          </a:xfrm>
        </p:spPr>
        <p:txBody>
          <a:bodyPr anchor="b"/>
          <a:lstStyle>
            <a:lvl1pPr>
              <a:defRPr sz="6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6277" y="5199269"/>
            <a:ext cx="8675370" cy="1699517"/>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CDEBE63-EE6E-40D2-8CFE-9D176BE425FF}" type="datetimeFigureOut">
              <a:rPr lang="es-CO" smtClean="0"/>
              <a:t>27/10/2017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93744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1515" y="2068196"/>
            <a:ext cx="4274820" cy="492950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92065" y="2068196"/>
            <a:ext cx="4274820" cy="492950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DEBE63-EE6E-40D2-8CFE-9D176BE425FF}" type="datetimeFigureOut">
              <a:rPr lang="es-CO" smtClean="0"/>
              <a:t>27/10/2017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217614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641"/>
            <a:ext cx="8675370" cy="150169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2826" y="1904540"/>
            <a:ext cx="4255174" cy="933385"/>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ES"/>
              <a:t>Editar el estilo de texto del patrón</a:t>
            </a:r>
          </a:p>
        </p:txBody>
      </p:sp>
      <p:sp>
        <p:nvSpPr>
          <p:cNvPr id="4" name="Content Placeholder 3"/>
          <p:cNvSpPr>
            <a:spLocks noGrp="1"/>
          </p:cNvSpPr>
          <p:nvPr>
            <p:ph sz="half" idx="2"/>
          </p:nvPr>
        </p:nvSpPr>
        <p:spPr>
          <a:xfrm>
            <a:off x="692826" y="2837925"/>
            <a:ext cx="4255174" cy="417416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92066" y="1904540"/>
            <a:ext cx="4276130" cy="933385"/>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ES"/>
              <a:t>Editar el estilo de texto del patrón</a:t>
            </a:r>
          </a:p>
        </p:txBody>
      </p:sp>
      <p:sp>
        <p:nvSpPr>
          <p:cNvPr id="6" name="Content Placeholder 5"/>
          <p:cNvSpPr>
            <a:spLocks noGrp="1"/>
          </p:cNvSpPr>
          <p:nvPr>
            <p:ph sz="quarter" idx="4"/>
          </p:nvPr>
        </p:nvSpPr>
        <p:spPr>
          <a:xfrm>
            <a:off x="5092066" y="2837925"/>
            <a:ext cx="4276130" cy="417416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DEBE63-EE6E-40D2-8CFE-9D176BE425FF}" type="datetimeFigureOut">
              <a:rPr lang="es-CO" smtClean="0"/>
              <a:t>27/10/2017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74633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DEBE63-EE6E-40D2-8CFE-9D176BE425FF}" type="datetimeFigureOut">
              <a:rPr lang="es-CO" smtClean="0"/>
              <a:t>27/10/2017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117416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EBE63-EE6E-40D2-8CFE-9D176BE425FF}" type="datetimeFigureOut">
              <a:rPr lang="es-CO" smtClean="0"/>
              <a:t>27/10/2017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39775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517948"/>
            <a:ext cx="3244096" cy="1812819"/>
          </a:xfrm>
        </p:spPr>
        <p:txBody>
          <a:bodyPr anchor="b"/>
          <a:lstStyle>
            <a:lvl1pPr>
              <a:defRPr sz="352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76130" y="1118626"/>
            <a:ext cx="5092065" cy="5521185"/>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2825" y="2330768"/>
            <a:ext cx="3244096" cy="4318035"/>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DEBE63-EE6E-40D2-8CFE-9D176BE425FF}" type="datetimeFigureOut">
              <a:rPr lang="es-CO" smtClean="0"/>
              <a:t>27/10/2017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64835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517948"/>
            <a:ext cx="3244096" cy="1812819"/>
          </a:xfrm>
        </p:spPr>
        <p:txBody>
          <a:bodyPr anchor="b"/>
          <a:lstStyle>
            <a:lvl1pPr>
              <a:defRPr sz="352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76130" y="1118626"/>
            <a:ext cx="5092065" cy="5521185"/>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2825" y="2330768"/>
            <a:ext cx="3244096" cy="4318035"/>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ES"/>
              <a:t>Editar el estilo de texto del patrón</a:t>
            </a:r>
          </a:p>
        </p:txBody>
      </p:sp>
      <p:sp>
        <p:nvSpPr>
          <p:cNvPr id="5" name="Date Placeholder 4"/>
          <p:cNvSpPr>
            <a:spLocks noGrp="1"/>
          </p:cNvSpPr>
          <p:nvPr>
            <p:ph type="dt" sz="half" idx="10"/>
          </p:nvPr>
        </p:nvSpPr>
        <p:spPr/>
        <p:txBody>
          <a:bodyPr/>
          <a:lstStyle/>
          <a:p>
            <a:fld id="{3CDEBE63-EE6E-40D2-8CFE-9D176BE425FF}" type="datetimeFigureOut">
              <a:rPr lang="es-CO" smtClean="0"/>
              <a:t>27/10/2017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2CE852D-A580-4CFB-A3B0-AE0C98DB2767}" type="slidenum">
              <a:rPr lang="es-CO" smtClean="0"/>
              <a:t>‹Nº›</a:t>
            </a:fld>
            <a:endParaRPr lang="es-CO"/>
          </a:p>
        </p:txBody>
      </p:sp>
    </p:spTree>
    <p:extLst>
      <p:ext uri="{BB962C8B-B14F-4D97-AF65-F5344CB8AC3E}">
        <p14:creationId xmlns:p14="http://schemas.microsoft.com/office/powerpoint/2010/main" val="302397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641"/>
            <a:ext cx="8675370" cy="150169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1515" y="2068196"/>
            <a:ext cx="8675370" cy="492950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1515" y="7200922"/>
            <a:ext cx="2263140" cy="413639"/>
          </a:xfrm>
          <a:prstGeom prst="rect">
            <a:avLst/>
          </a:prstGeom>
        </p:spPr>
        <p:txBody>
          <a:bodyPr vert="horz" lIns="91440" tIns="45720" rIns="91440" bIns="45720" rtlCol="0" anchor="ctr"/>
          <a:lstStyle>
            <a:lvl1pPr algn="l">
              <a:defRPr sz="1320">
                <a:solidFill>
                  <a:schemeClr val="tx1">
                    <a:tint val="75000"/>
                  </a:schemeClr>
                </a:solidFill>
              </a:defRPr>
            </a:lvl1pPr>
          </a:lstStyle>
          <a:p>
            <a:fld id="{3CDEBE63-EE6E-40D2-8CFE-9D176BE425FF}" type="datetimeFigureOut">
              <a:rPr lang="es-CO" smtClean="0"/>
              <a:t>27/10/2017</a:t>
            </a:fld>
            <a:endParaRPr lang="es-CO"/>
          </a:p>
        </p:txBody>
      </p:sp>
      <p:sp>
        <p:nvSpPr>
          <p:cNvPr id="5" name="Footer Placeholder 4"/>
          <p:cNvSpPr>
            <a:spLocks noGrp="1"/>
          </p:cNvSpPr>
          <p:nvPr>
            <p:ph type="ftr" sz="quarter" idx="3"/>
          </p:nvPr>
        </p:nvSpPr>
        <p:spPr>
          <a:xfrm>
            <a:off x="3331845" y="7200922"/>
            <a:ext cx="3394710" cy="413639"/>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7103745" y="7200922"/>
            <a:ext cx="2263140" cy="413639"/>
          </a:xfrm>
          <a:prstGeom prst="rect">
            <a:avLst/>
          </a:prstGeom>
        </p:spPr>
        <p:txBody>
          <a:bodyPr vert="horz" lIns="91440" tIns="45720" rIns="91440" bIns="45720" rtlCol="0" anchor="ctr"/>
          <a:lstStyle>
            <a:lvl1pPr algn="r">
              <a:defRPr sz="1320">
                <a:solidFill>
                  <a:schemeClr val="tx1">
                    <a:tint val="75000"/>
                  </a:schemeClr>
                </a:solidFill>
              </a:defRPr>
            </a:lvl1pPr>
          </a:lstStyle>
          <a:p>
            <a:fld id="{B2CE852D-A580-4CFB-A3B0-AE0C98DB2767}" type="slidenum">
              <a:rPr lang="es-CO" smtClean="0"/>
              <a:t>‹Nº›</a:t>
            </a:fld>
            <a:endParaRPr lang="es-CO"/>
          </a:p>
        </p:txBody>
      </p:sp>
    </p:spTree>
    <p:extLst>
      <p:ext uri="{BB962C8B-B14F-4D97-AF65-F5344CB8AC3E}">
        <p14:creationId xmlns:p14="http://schemas.microsoft.com/office/powerpoint/2010/main" val="937015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chor="ctr"/>
          <a:lstStyle/>
          <a:p>
            <a:r>
              <a:rPr lang="es-ES" dirty="0">
                <a:effectLst>
                  <a:outerShdw blurRad="38100" dist="38100" dir="2700000" algn="tl">
                    <a:srgbClr val="000000">
                      <a:alpha val="43137"/>
                    </a:srgbClr>
                  </a:outerShdw>
                </a:effectLst>
              </a:rPr>
              <a:t>Colas</a:t>
            </a:r>
          </a:p>
        </p:txBody>
      </p:sp>
      <p:sp>
        <p:nvSpPr>
          <p:cNvPr id="3" name="2 Subtítulo"/>
          <p:cNvSpPr>
            <a:spLocks noGrp="1"/>
          </p:cNvSpPr>
          <p:nvPr>
            <p:ph type="subTitle" idx="1"/>
          </p:nvPr>
        </p:nvSpPr>
        <p:spPr/>
        <p:txBody>
          <a:bodyPr>
            <a:normAutofit/>
          </a:bodyPr>
          <a:lstStyle/>
          <a:p>
            <a:r>
              <a:rPr lang="es-CO" dirty="0"/>
              <a:t>Por:</a:t>
            </a:r>
          </a:p>
          <a:p>
            <a:r>
              <a:rPr lang="es-CO" dirty="0"/>
              <a:t>Jhon Jairo Rojas Montano</a:t>
            </a:r>
          </a:p>
        </p:txBody>
      </p:sp>
    </p:spTree>
    <p:extLst>
      <p:ext uri="{BB962C8B-B14F-4D97-AF65-F5344CB8AC3E}">
        <p14:creationId xmlns:p14="http://schemas.microsoft.com/office/powerpoint/2010/main" val="71575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80986A2-395C-47AD-93DC-0C6CD0CA4BF7}"/>
              </a:ext>
            </a:extLst>
          </p:cNvPr>
          <p:cNvGraphicFramePr>
            <a:graphicFrameLocks noGrp="1"/>
          </p:cNvGraphicFramePr>
          <p:nvPr>
            <p:ph idx="1"/>
            <p:extLst>
              <p:ext uri="{D42A27DB-BD31-4B8C-83A1-F6EECF244321}">
                <p14:modId xmlns:p14="http://schemas.microsoft.com/office/powerpoint/2010/main" val="3638084446"/>
              </p:ext>
            </p:extLst>
          </p:nvPr>
        </p:nvGraphicFramePr>
        <p:xfrm>
          <a:off x="692150" y="1298575"/>
          <a:ext cx="5109976" cy="694944"/>
        </p:xfrm>
        <a:graphic>
          <a:graphicData uri="http://schemas.openxmlformats.org/drawingml/2006/table">
            <a:tbl>
              <a:tblPr firstRow="1" bandRow="1">
                <a:tableStyleId>{9D7B26C5-4107-4FEC-AEDC-1716B250A1EF}</a:tableStyleId>
              </a:tblPr>
              <a:tblGrid>
                <a:gridCol w="1018663">
                  <a:extLst>
                    <a:ext uri="{9D8B030D-6E8A-4147-A177-3AD203B41FA5}">
                      <a16:colId xmlns:a16="http://schemas.microsoft.com/office/drawing/2014/main" val="2509137138"/>
                    </a:ext>
                  </a:extLst>
                </a:gridCol>
                <a:gridCol w="701993">
                  <a:extLst>
                    <a:ext uri="{9D8B030D-6E8A-4147-A177-3AD203B41FA5}">
                      <a16:colId xmlns:a16="http://schemas.microsoft.com/office/drawing/2014/main" val="3108790905"/>
                    </a:ext>
                  </a:extLst>
                </a:gridCol>
                <a:gridCol w="717168">
                  <a:extLst>
                    <a:ext uri="{9D8B030D-6E8A-4147-A177-3AD203B41FA5}">
                      <a16:colId xmlns:a16="http://schemas.microsoft.com/office/drawing/2014/main" val="925788055"/>
                    </a:ext>
                  </a:extLst>
                </a:gridCol>
                <a:gridCol w="668038">
                  <a:extLst>
                    <a:ext uri="{9D8B030D-6E8A-4147-A177-3AD203B41FA5}">
                      <a16:colId xmlns:a16="http://schemas.microsoft.com/office/drawing/2014/main" val="3497004436"/>
                    </a:ext>
                  </a:extLst>
                </a:gridCol>
                <a:gridCol w="668038">
                  <a:extLst>
                    <a:ext uri="{9D8B030D-6E8A-4147-A177-3AD203B41FA5}">
                      <a16:colId xmlns:a16="http://schemas.microsoft.com/office/drawing/2014/main" val="3156625731"/>
                    </a:ext>
                  </a:extLst>
                </a:gridCol>
                <a:gridCol w="668038">
                  <a:extLst>
                    <a:ext uri="{9D8B030D-6E8A-4147-A177-3AD203B41FA5}">
                      <a16:colId xmlns:a16="http://schemas.microsoft.com/office/drawing/2014/main" val="537120244"/>
                    </a:ext>
                  </a:extLst>
                </a:gridCol>
                <a:gridCol w="668038">
                  <a:extLst>
                    <a:ext uri="{9D8B030D-6E8A-4147-A177-3AD203B41FA5}">
                      <a16:colId xmlns:a16="http://schemas.microsoft.com/office/drawing/2014/main" val="3686310999"/>
                    </a:ext>
                  </a:extLst>
                </a:gridCol>
              </a:tblGrid>
              <a:tr h="370840">
                <a:tc>
                  <a:txBody>
                    <a:bodyPr/>
                    <a:lstStyle/>
                    <a:p>
                      <a:pPr algn="ctr"/>
                      <a:r>
                        <a:rPr lang="es-CO" dirty="0"/>
                        <a:t>X</a:t>
                      </a:r>
                    </a:p>
                    <a:p>
                      <a:pPr algn="ctr"/>
                      <a:r>
                        <a:rPr lang="es-CO" dirty="0"/>
                        <a:t>Frente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p>
                      <a:pPr algn="ctr"/>
                      <a:r>
                        <a:rPr lang="es-CO"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138421"/>
                  </a:ext>
                </a:extLst>
              </a:tr>
            </a:tbl>
          </a:graphicData>
        </a:graphic>
      </p:graphicFrame>
      <p:sp>
        <p:nvSpPr>
          <p:cNvPr id="5" name="Rectángulo 4">
            <a:extLst>
              <a:ext uri="{FF2B5EF4-FFF2-40B4-BE49-F238E27FC236}">
                <a16:creationId xmlns:a16="http://schemas.microsoft.com/office/drawing/2014/main" id="{D4780644-5D96-44BD-99B2-396B1B9B9E76}"/>
              </a:ext>
            </a:extLst>
          </p:cNvPr>
          <p:cNvSpPr/>
          <p:nvPr/>
        </p:nvSpPr>
        <p:spPr>
          <a:xfrm>
            <a:off x="6086167" y="1449451"/>
            <a:ext cx="1681316" cy="393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Inserte x</a:t>
            </a:r>
          </a:p>
        </p:txBody>
      </p:sp>
      <p:graphicFrame>
        <p:nvGraphicFramePr>
          <p:cNvPr id="6" name="Marcador de contenido 3">
            <a:extLst>
              <a:ext uri="{FF2B5EF4-FFF2-40B4-BE49-F238E27FC236}">
                <a16:creationId xmlns:a16="http://schemas.microsoft.com/office/drawing/2014/main" id="{867D8D3C-2465-43FE-A38A-3A5FD5BF4938}"/>
              </a:ext>
            </a:extLst>
          </p:cNvPr>
          <p:cNvGraphicFramePr>
            <a:graphicFrameLocks/>
          </p:cNvGraphicFramePr>
          <p:nvPr>
            <p:extLst>
              <p:ext uri="{D42A27DB-BD31-4B8C-83A1-F6EECF244321}">
                <p14:modId xmlns:p14="http://schemas.microsoft.com/office/powerpoint/2010/main" val="1119766750"/>
              </p:ext>
            </p:extLst>
          </p:nvPr>
        </p:nvGraphicFramePr>
        <p:xfrm>
          <a:off x="692150" y="2198227"/>
          <a:ext cx="5109976" cy="694944"/>
        </p:xfrm>
        <a:graphic>
          <a:graphicData uri="http://schemas.openxmlformats.org/drawingml/2006/table">
            <a:tbl>
              <a:tblPr firstRow="1" bandRow="1">
                <a:tableStyleId>{9D7B26C5-4107-4FEC-AEDC-1716B250A1EF}</a:tableStyleId>
              </a:tblPr>
              <a:tblGrid>
                <a:gridCol w="1018663">
                  <a:extLst>
                    <a:ext uri="{9D8B030D-6E8A-4147-A177-3AD203B41FA5}">
                      <a16:colId xmlns:a16="http://schemas.microsoft.com/office/drawing/2014/main" val="2509137138"/>
                    </a:ext>
                  </a:extLst>
                </a:gridCol>
                <a:gridCol w="701993">
                  <a:extLst>
                    <a:ext uri="{9D8B030D-6E8A-4147-A177-3AD203B41FA5}">
                      <a16:colId xmlns:a16="http://schemas.microsoft.com/office/drawing/2014/main" val="3108790905"/>
                    </a:ext>
                  </a:extLst>
                </a:gridCol>
                <a:gridCol w="717168">
                  <a:extLst>
                    <a:ext uri="{9D8B030D-6E8A-4147-A177-3AD203B41FA5}">
                      <a16:colId xmlns:a16="http://schemas.microsoft.com/office/drawing/2014/main" val="925788055"/>
                    </a:ext>
                  </a:extLst>
                </a:gridCol>
                <a:gridCol w="668038">
                  <a:extLst>
                    <a:ext uri="{9D8B030D-6E8A-4147-A177-3AD203B41FA5}">
                      <a16:colId xmlns:a16="http://schemas.microsoft.com/office/drawing/2014/main" val="3497004436"/>
                    </a:ext>
                  </a:extLst>
                </a:gridCol>
                <a:gridCol w="668038">
                  <a:extLst>
                    <a:ext uri="{9D8B030D-6E8A-4147-A177-3AD203B41FA5}">
                      <a16:colId xmlns:a16="http://schemas.microsoft.com/office/drawing/2014/main" val="3156625731"/>
                    </a:ext>
                  </a:extLst>
                </a:gridCol>
                <a:gridCol w="668038">
                  <a:extLst>
                    <a:ext uri="{9D8B030D-6E8A-4147-A177-3AD203B41FA5}">
                      <a16:colId xmlns:a16="http://schemas.microsoft.com/office/drawing/2014/main" val="537120244"/>
                    </a:ext>
                  </a:extLst>
                </a:gridCol>
                <a:gridCol w="668038">
                  <a:extLst>
                    <a:ext uri="{9D8B030D-6E8A-4147-A177-3AD203B41FA5}">
                      <a16:colId xmlns:a16="http://schemas.microsoft.com/office/drawing/2014/main" val="3686310999"/>
                    </a:ext>
                  </a:extLst>
                </a:gridCol>
              </a:tblGrid>
              <a:tr h="370840">
                <a:tc>
                  <a:txBody>
                    <a:bodyPr/>
                    <a:lstStyle/>
                    <a:p>
                      <a:pPr algn="ctr"/>
                      <a:r>
                        <a:rPr lang="es-CO" dirty="0"/>
                        <a:t>X</a:t>
                      </a:r>
                    </a:p>
                    <a:p>
                      <a:pPr algn="ctr"/>
                      <a:r>
                        <a:rPr lang="es-CO" dirty="0"/>
                        <a:t>Frente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1005840" rtl="0" eaLnBrk="1" fontAlgn="auto" latinLnBrk="0" hangingPunct="1">
                        <a:lnSpc>
                          <a:spcPct val="100000"/>
                        </a:lnSpc>
                        <a:spcBef>
                          <a:spcPts val="0"/>
                        </a:spcBef>
                        <a:spcAft>
                          <a:spcPts val="0"/>
                        </a:spcAft>
                        <a:buClrTx/>
                        <a:buSzTx/>
                        <a:buFontTx/>
                        <a:buNone/>
                        <a:tabLst/>
                        <a:defRPr/>
                      </a:pPr>
                      <a:r>
                        <a:rPr lang="es-CO"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138421"/>
                  </a:ext>
                </a:extLst>
              </a:tr>
            </a:tbl>
          </a:graphicData>
        </a:graphic>
      </p:graphicFrame>
      <p:sp>
        <p:nvSpPr>
          <p:cNvPr id="7" name="Rectángulo 6">
            <a:extLst>
              <a:ext uri="{FF2B5EF4-FFF2-40B4-BE49-F238E27FC236}">
                <a16:creationId xmlns:a16="http://schemas.microsoft.com/office/drawing/2014/main" id="{12489466-4CC4-444D-BDFA-CE0CA9DAE9F4}"/>
              </a:ext>
            </a:extLst>
          </p:cNvPr>
          <p:cNvSpPr/>
          <p:nvPr/>
        </p:nvSpPr>
        <p:spPr>
          <a:xfrm>
            <a:off x="6086167" y="2349103"/>
            <a:ext cx="1681316" cy="393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Inserte y</a:t>
            </a:r>
          </a:p>
        </p:txBody>
      </p:sp>
      <p:graphicFrame>
        <p:nvGraphicFramePr>
          <p:cNvPr id="12" name="Marcador de contenido 3">
            <a:extLst>
              <a:ext uri="{FF2B5EF4-FFF2-40B4-BE49-F238E27FC236}">
                <a16:creationId xmlns:a16="http://schemas.microsoft.com/office/drawing/2014/main" id="{276FCD32-AF45-431C-856F-80C351E525CD}"/>
              </a:ext>
            </a:extLst>
          </p:cNvPr>
          <p:cNvGraphicFramePr>
            <a:graphicFrameLocks/>
          </p:cNvGraphicFramePr>
          <p:nvPr>
            <p:extLst>
              <p:ext uri="{D42A27DB-BD31-4B8C-83A1-F6EECF244321}">
                <p14:modId xmlns:p14="http://schemas.microsoft.com/office/powerpoint/2010/main" val="4250424623"/>
              </p:ext>
            </p:extLst>
          </p:nvPr>
        </p:nvGraphicFramePr>
        <p:xfrm>
          <a:off x="692150" y="3121653"/>
          <a:ext cx="5109976" cy="694944"/>
        </p:xfrm>
        <a:graphic>
          <a:graphicData uri="http://schemas.openxmlformats.org/drawingml/2006/table">
            <a:tbl>
              <a:tblPr firstRow="1" bandRow="1">
                <a:tableStyleId>{9D7B26C5-4107-4FEC-AEDC-1716B250A1EF}</a:tableStyleId>
              </a:tblPr>
              <a:tblGrid>
                <a:gridCol w="1018663">
                  <a:extLst>
                    <a:ext uri="{9D8B030D-6E8A-4147-A177-3AD203B41FA5}">
                      <a16:colId xmlns:a16="http://schemas.microsoft.com/office/drawing/2014/main" val="2509137138"/>
                    </a:ext>
                  </a:extLst>
                </a:gridCol>
                <a:gridCol w="701993">
                  <a:extLst>
                    <a:ext uri="{9D8B030D-6E8A-4147-A177-3AD203B41FA5}">
                      <a16:colId xmlns:a16="http://schemas.microsoft.com/office/drawing/2014/main" val="3108790905"/>
                    </a:ext>
                  </a:extLst>
                </a:gridCol>
                <a:gridCol w="717168">
                  <a:extLst>
                    <a:ext uri="{9D8B030D-6E8A-4147-A177-3AD203B41FA5}">
                      <a16:colId xmlns:a16="http://schemas.microsoft.com/office/drawing/2014/main" val="925788055"/>
                    </a:ext>
                  </a:extLst>
                </a:gridCol>
                <a:gridCol w="668038">
                  <a:extLst>
                    <a:ext uri="{9D8B030D-6E8A-4147-A177-3AD203B41FA5}">
                      <a16:colId xmlns:a16="http://schemas.microsoft.com/office/drawing/2014/main" val="3497004436"/>
                    </a:ext>
                  </a:extLst>
                </a:gridCol>
                <a:gridCol w="668038">
                  <a:extLst>
                    <a:ext uri="{9D8B030D-6E8A-4147-A177-3AD203B41FA5}">
                      <a16:colId xmlns:a16="http://schemas.microsoft.com/office/drawing/2014/main" val="3156625731"/>
                    </a:ext>
                  </a:extLst>
                </a:gridCol>
                <a:gridCol w="668038">
                  <a:extLst>
                    <a:ext uri="{9D8B030D-6E8A-4147-A177-3AD203B41FA5}">
                      <a16:colId xmlns:a16="http://schemas.microsoft.com/office/drawing/2014/main" val="537120244"/>
                    </a:ext>
                  </a:extLst>
                </a:gridCol>
                <a:gridCol w="668038">
                  <a:extLst>
                    <a:ext uri="{9D8B030D-6E8A-4147-A177-3AD203B41FA5}">
                      <a16:colId xmlns:a16="http://schemas.microsoft.com/office/drawing/2014/main" val="3686310999"/>
                    </a:ext>
                  </a:extLst>
                </a:gridCol>
              </a:tblGrid>
              <a:tr h="370840">
                <a:tc>
                  <a:txBody>
                    <a:bodyPr/>
                    <a:lstStyle/>
                    <a:p>
                      <a:pPr algn="ctr"/>
                      <a:r>
                        <a:rPr lang="es-CO" dirty="0"/>
                        <a:t>X</a:t>
                      </a:r>
                    </a:p>
                    <a:p>
                      <a:pPr algn="ctr"/>
                      <a:r>
                        <a:rPr lang="es-CO" dirty="0"/>
                        <a:t>Frente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1005840" rtl="0" eaLnBrk="1" fontAlgn="auto" latinLnBrk="0" hangingPunct="1">
                        <a:lnSpc>
                          <a:spcPct val="100000"/>
                        </a:lnSpc>
                        <a:spcBef>
                          <a:spcPts val="0"/>
                        </a:spcBef>
                        <a:spcAft>
                          <a:spcPts val="0"/>
                        </a:spcAft>
                        <a:buClrTx/>
                        <a:buSzTx/>
                        <a:buFontTx/>
                        <a:buNone/>
                        <a:tabLst/>
                        <a:defRPr/>
                      </a:pPr>
                      <a:r>
                        <a:rPr lang="es-CO"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138421"/>
                  </a:ext>
                </a:extLst>
              </a:tr>
            </a:tbl>
          </a:graphicData>
        </a:graphic>
      </p:graphicFrame>
      <p:sp>
        <p:nvSpPr>
          <p:cNvPr id="13" name="Rectángulo 12">
            <a:extLst>
              <a:ext uri="{FF2B5EF4-FFF2-40B4-BE49-F238E27FC236}">
                <a16:creationId xmlns:a16="http://schemas.microsoft.com/office/drawing/2014/main" id="{7EF39104-18C9-43EA-B5BE-B5666F07025D}"/>
              </a:ext>
            </a:extLst>
          </p:cNvPr>
          <p:cNvSpPr/>
          <p:nvPr/>
        </p:nvSpPr>
        <p:spPr>
          <a:xfrm>
            <a:off x="6086167" y="3272529"/>
            <a:ext cx="1681316" cy="393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Inserte z</a:t>
            </a:r>
          </a:p>
        </p:txBody>
      </p:sp>
      <p:graphicFrame>
        <p:nvGraphicFramePr>
          <p:cNvPr id="14" name="Marcador de contenido 3">
            <a:extLst>
              <a:ext uri="{FF2B5EF4-FFF2-40B4-BE49-F238E27FC236}">
                <a16:creationId xmlns:a16="http://schemas.microsoft.com/office/drawing/2014/main" id="{B9AA4C74-A429-4642-8320-1EC8CA6F8B99}"/>
              </a:ext>
            </a:extLst>
          </p:cNvPr>
          <p:cNvGraphicFramePr>
            <a:graphicFrameLocks/>
          </p:cNvGraphicFramePr>
          <p:nvPr>
            <p:extLst>
              <p:ext uri="{D42A27DB-BD31-4B8C-83A1-F6EECF244321}">
                <p14:modId xmlns:p14="http://schemas.microsoft.com/office/powerpoint/2010/main" val="2123533309"/>
              </p:ext>
            </p:extLst>
          </p:nvPr>
        </p:nvGraphicFramePr>
        <p:xfrm>
          <a:off x="692150" y="4059020"/>
          <a:ext cx="5109976" cy="694944"/>
        </p:xfrm>
        <a:graphic>
          <a:graphicData uri="http://schemas.openxmlformats.org/drawingml/2006/table">
            <a:tbl>
              <a:tblPr firstRow="1" bandRow="1">
                <a:tableStyleId>{9D7B26C5-4107-4FEC-AEDC-1716B250A1EF}</a:tableStyleId>
              </a:tblPr>
              <a:tblGrid>
                <a:gridCol w="1018663">
                  <a:extLst>
                    <a:ext uri="{9D8B030D-6E8A-4147-A177-3AD203B41FA5}">
                      <a16:colId xmlns:a16="http://schemas.microsoft.com/office/drawing/2014/main" val="2509137138"/>
                    </a:ext>
                  </a:extLst>
                </a:gridCol>
                <a:gridCol w="701993">
                  <a:extLst>
                    <a:ext uri="{9D8B030D-6E8A-4147-A177-3AD203B41FA5}">
                      <a16:colId xmlns:a16="http://schemas.microsoft.com/office/drawing/2014/main" val="3108790905"/>
                    </a:ext>
                  </a:extLst>
                </a:gridCol>
                <a:gridCol w="717168">
                  <a:extLst>
                    <a:ext uri="{9D8B030D-6E8A-4147-A177-3AD203B41FA5}">
                      <a16:colId xmlns:a16="http://schemas.microsoft.com/office/drawing/2014/main" val="925788055"/>
                    </a:ext>
                  </a:extLst>
                </a:gridCol>
                <a:gridCol w="668038">
                  <a:extLst>
                    <a:ext uri="{9D8B030D-6E8A-4147-A177-3AD203B41FA5}">
                      <a16:colId xmlns:a16="http://schemas.microsoft.com/office/drawing/2014/main" val="3497004436"/>
                    </a:ext>
                  </a:extLst>
                </a:gridCol>
                <a:gridCol w="668038">
                  <a:extLst>
                    <a:ext uri="{9D8B030D-6E8A-4147-A177-3AD203B41FA5}">
                      <a16:colId xmlns:a16="http://schemas.microsoft.com/office/drawing/2014/main" val="3156625731"/>
                    </a:ext>
                  </a:extLst>
                </a:gridCol>
                <a:gridCol w="668038">
                  <a:extLst>
                    <a:ext uri="{9D8B030D-6E8A-4147-A177-3AD203B41FA5}">
                      <a16:colId xmlns:a16="http://schemas.microsoft.com/office/drawing/2014/main" val="537120244"/>
                    </a:ext>
                  </a:extLst>
                </a:gridCol>
                <a:gridCol w="668038">
                  <a:extLst>
                    <a:ext uri="{9D8B030D-6E8A-4147-A177-3AD203B41FA5}">
                      <a16:colId xmlns:a16="http://schemas.microsoft.com/office/drawing/2014/main" val="3686310999"/>
                    </a:ext>
                  </a:extLst>
                </a:gridCol>
              </a:tblGrid>
              <a:tr h="370840">
                <a:tc>
                  <a:txBody>
                    <a:bodyPr/>
                    <a:lstStyle/>
                    <a:p>
                      <a:pPr algn="ctr"/>
                      <a:r>
                        <a:rPr lang="es-CO" dirty="0"/>
                        <a:t>y</a:t>
                      </a:r>
                    </a:p>
                    <a:p>
                      <a:pPr algn="ctr"/>
                      <a:r>
                        <a:rPr lang="es-CO" dirty="0"/>
                        <a:t>Frente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es-CO" dirty="0"/>
                    </a:p>
                    <a:p>
                      <a:pPr marL="0" marR="0" lvl="0" indent="0" algn="ctr" defTabSz="1005840" rtl="0" eaLnBrk="1" fontAlgn="auto" latinLnBrk="0" hangingPunct="1">
                        <a:lnSpc>
                          <a:spcPct val="100000"/>
                        </a:lnSpc>
                        <a:spcBef>
                          <a:spcPts val="0"/>
                        </a:spcBef>
                        <a:spcAft>
                          <a:spcPts val="0"/>
                        </a:spcAft>
                        <a:buClrTx/>
                        <a:buSzTx/>
                        <a:buFontTx/>
                        <a:buNone/>
                        <a:tabLst/>
                        <a:defRPr/>
                      </a:pPr>
                      <a:r>
                        <a:rPr lang="es-CO"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138421"/>
                  </a:ext>
                </a:extLst>
              </a:tr>
            </a:tbl>
          </a:graphicData>
        </a:graphic>
      </p:graphicFrame>
      <p:sp>
        <p:nvSpPr>
          <p:cNvPr id="15" name="Rectángulo 14">
            <a:extLst>
              <a:ext uri="{FF2B5EF4-FFF2-40B4-BE49-F238E27FC236}">
                <a16:creationId xmlns:a16="http://schemas.microsoft.com/office/drawing/2014/main" id="{62271B88-5064-4EFB-940B-9BB372E4E671}"/>
              </a:ext>
            </a:extLst>
          </p:cNvPr>
          <p:cNvSpPr/>
          <p:nvPr/>
        </p:nvSpPr>
        <p:spPr>
          <a:xfrm>
            <a:off x="6086167" y="4209896"/>
            <a:ext cx="1681316" cy="393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Quitar x</a:t>
            </a:r>
          </a:p>
        </p:txBody>
      </p:sp>
      <p:graphicFrame>
        <p:nvGraphicFramePr>
          <p:cNvPr id="16" name="Marcador de contenido 3">
            <a:extLst>
              <a:ext uri="{FF2B5EF4-FFF2-40B4-BE49-F238E27FC236}">
                <a16:creationId xmlns:a16="http://schemas.microsoft.com/office/drawing/2014/main" id="{15193D3C-A9DA-4060-B139-8994CF252AB4}"/>
              </a:ext>
            </a:extLst>
          </p:cNvPr>
          <p:cNvGraphicFramePr>
            <a:graphicFrameLocks/>
          </p:cNvGraphicFramePr>
          <p:nvPr>
            <p:extLst>
              <p:ext uri="{D42A27DB-BD31-4B8C-83A1-F6EECF244321}">
                <p14:modId xmlns:p14="http://schemas.microsoft.com/office/powerpoint/2010/main" val="1970326486"/>
              </p:ext>
            </p:extLst>
          </p:nvPr>
        </p:nvGraphicFramePr>
        <p:xfrm>
          <a:off x="692150" y="5147263"/>
          <a:ext cx="5109976" cy="694944"/>
        </p:xfrm>
        <a:graphic>
          <a:graphicData uri="http://schemas.openxmlformats.org/drawingml/2006/table">
            <a:tbl>
              <a:tblPr firstRow="1" bandRow="1">
                <a:tableStyleId>{9D7B26C5-4107-4FEC-AEDC-1716B250A1EF}</a:tableStyleId>
              </a:tblPr>
              <a:tblGrid>
                <a:gridCol w="1018663">
                  <a:extLst>
                    <a:ext uri="{9D8B030D-6E8A-4147-A177-3AD203B41FA5}">
                      <a16:colId xmlns:a16="http://schemas.microsoft.com/office/drawing/2014/main" val="2509137138"/>
                    </a:ext>
                  </a:extLst>
                </a:gridCol>
                <a:gridCol w="701993">
                  <a:extLst>
                    <a:ext uri="{9D8B030D-6E8A-4147-A177-3AD203B41FA5}">
                      <a16:colId xmlns:a16="http://schemas.microsoft.com/office/drawing/2014/main" val="3108790905"/>
                    </a:ext>
                  </a:extLst>
                </a:gridCol>
                <a:gridCol w="717168">
                  <a:extLst>
                    <a:ext uri="{9D8B030D-6E8A-4147-A177-3AD203B41FA5}">
                      <a16:colId xmlns:a16="http://schemas.microsoft.com/office/drawing/2014/main" val="925788055"/>
                    </a:ext>
                  </a:extLst>
                </a:gridCol>
                <a:gridCol w="668038">
                  <a:extLst>
                    <a:ext uri="{9D8B030D-6E8A-4147-A177-3AD203B41FA5}">
                      <a16:colId xmlns:a16="http://schemas.microsoft.com/office/drawing/2014/main" val="3497004436"/>
                    </a:ext>
                  </a:extLst>
                </a:gridCol>
                <a:gridCol w="668038">
                  <a:extLst>
                    <a:ext uri="{9D8B030D-6E8A-4147-A177-3AD203B41FA5}">
                      <a16:colId xmlns:a16="http://schemas.microsoft.com/office/drawing/2014/main" val="3156625731"/>
                    </a:ext>
                  </a:extLst>
                </a:gridCol>
                <a:gridCol w="668038">
                  <a:extLst>
                    <a:ext uri="{9D8B030D-6E8A-4147-A177-3AD203B41FA5}">
                      <a16:colId xmlns:a16="http://schemas.microsoft.com/office/drawing/2014/main" val="537120244"/>
                    </a:ext>
                  </a:extLst>
                </a:gridCol>
                <a:gridCol w="668038">
                  <a:extLst>
                    <a:ext uri="{9D8B030D-6E8A-4147-A177-3AD203B41FA5}">
                      <a16:colId xmlns:a16="http://schemas.microsoft.com/office/drawing/2014/main" val="3686310999"/>
                    </a:ext>
                  </a:extLst>
                </a:gridCol>
              </a:tblGrid>
              <a:tr h="370840">
                <a:tc>
                  <a:txBody>
                    <a:bodyPr/>
                    <a:lstStyle/>
                    <a:p>
                      <a:pPr algn="ctr"/>
                      <a:r>
                        <a:rPr lang="es-CO" dirty="0"/>
                        <a:t>z</a:t>
                      </a:r>
                    </a:p>
                    <a:p>
                      <a:pPr algn="ctr"/>
                      <a:r>
                        <a:rPr lang="es-CO" dirty="0"/>
                        <a:t>Frente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p>
                      <a:pPr algn="ctr"/>
                      <a:r>
                        <a:rPr lang="es-CO" dirty="0"/>
                        <a:t>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138421"/>
                  </a:ext>
                </a:extLst>
              </a:tr>
            </a:tbl>
          </a:graphicData>
        </a:graphic>
      </p:graphicFrame>
      <p:sp>
        <p:nvSpPr>
          <p:cNvPr id="17" name="Rectángulo 16">
            <a:extLst>
              <a:ext uri="{FF2B5EF4-FFF2-40B4-BE49-F238E27FC236}">
                <a16:creationId xmlns:a16="http://schemas.microsoft.com/office/drawing/2014/main" id="{16D50127-54D1-469E-A756-53BE254CD7AD}"/>
              </a:ext>
            </a:extLst>
          </p:cNvPr>
          <p:cNvSpPr/>
          <p:nvPr/>
        </p:nvSpPr>
        <p:spPr>
          <a:xfrm>
            <a:off x="6086167" y="5298139"/>
            <a:ext cx="1681316" cy="39319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t>Quitar y</a:t>
            </a:r>
          </a:p>
        </p:txBody>
      </p:sp>
    </p:spTree>
    <p:extLst>
      <p:ext uri="{BB962C8B-B14F-4D97-AF65-F5344CB8AC3E}">
        <p14:creationId xmlns:p14="http://schemas.microsoft.com/office/powerpoint/2010/main" val="100727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48F94-4928-49FC-AC23-2E51524421D7}"/>
              </a:ext>
            </a:extLst>
          </p:cNvPr>
          <p:cNvSpPr>
            <a:spLocks noGrp="1"/>
          </p:cNvSpPr>
          <p:nvPr>
            <p:ph type="title"/>
          </p:nvPr>
        </p:nvSpPr>
        <p:spPr>
          <a:xfrm>
            <a:off x="793094" y="295654"/>
            <a:ext cx="8675370" cy="1501691"/>
          </a:xfrm>
        </p:spPr>
        <p:txBody>
          <a:bodyPr/>
          <a:lstStyle/>
          <a:p>
            <a:pPr algn="ctr"/>
            <a:r>
              <a:rPr lang="es-CO" dirty="0"/>
              <a:t>Tipo de cola implementada </a:t>
            </a:r>
            <a:br>
              <a:rPr lang="es-CO" dirty="0"/>
            </a:br>
            <a:r>
              <a:rPr lang="es-CO" dirty="0"/>
              <a:t>con </a:t>
            </a:r>
            <a:r>
              <a:rPr lang="es-CO" i="1" dirty="0" err="1"/>
              <a:t>arrays</a:t>
            </a:r>
            <a:r>
              <a:rPr lang="es-CO" i="1" dirty="0"/>
              <a:t> y listas enlazadas</a:t>
            </a:r>
          </a:p>
        </p:txBody>
      </p:sp>
      <p:sp>
        <p:nvSpPr>
          <p:cNvPr id="3" name="Marcador de contenido 2">
            <a:extLst>
              <a:ext uri="{FF2B5EF4-FFF2-40B4-BE49-F238E27FC236}">
                <a16:creationId xmlns:a16="http://schemas.microsoft.com/office/drawing/2014/main" id="{11B00739-FA61-41E9-A78B-FC61F963E78C}"/>
              </a:ext>
            </a:extLst>
          </p:cNvPr>
          <p:cNvSpPr>
            <a:spLocks noGrp="1"/>
          </p:cNvSpPr>
          <p:nvPr>
            <p:ph idx="1"/>
          </p:nvPr>
        </p:nvSpPr>
        <p:spPr>
          <a:xfrm>
            <a:off x="691515" y="2068196"/>
            <a:ext cx="8675370" cy="5407642"/>
          </a:xfrm>
        </p:spPr>
        <p:txBody>
          <a:bodyPr>
            <a:normAutofit fontScale="92500" lnSpcReduction="20000"/>
          </a:bodyPr>
          <a:lstStyle/>
          <a:p>
            <a:pPr algn="just"/>
            <a:r>
              <a:rPr lang="es-CO" dirty="0"/>
              <a:t>Al igual que las pilas, las colas se pueden implementar utilizando </a:t>
            </a:r>
            <a:r>
              <a:rPr lang="es-CO" i="1" dirty="0" err="1"/>
              <a:t>arrays</a:t>
            </a:r>
            <a:r>
              <a:rPr lang="es-CO" dirty="0"/>
              <a:t> o listas enlazadas.</a:t>
            </a:r>
          </a:p>
          <a:p>
            <a:pPr algn="just"/>
            <a:r>
              <a:rPr lang="es-CO" dirty="0"/>
              <a:t>La definición de una cola ha de contener un array para almacenar los elementos de cola, y dos marcadores o punteros (variables) que mantienen las posiciones frente y final de la cola; es decir, un marcador apuntando a la posición de la cabeza de la cola y el otro primer espacio vacío que sigue al final de la cola.</a:t>
            </a:r>
          </a:p>
          <a:p>
            <a:pPr algn="just"/>
            <a:r>
              <a:rPr lang="es-CO" dirty="0"/>
              <a:t>Una lista es una estructura de datos que nos permite agrupar elementos de una manera organizada. Las listas al igual que los algoritmos son importantísimas en la computación y críticas en muchos programas informáticos.</a:t>
            </a:r>
          </a:p>
          <a:p>
            <a:pPr algn="just"/>
            <a:r>
              <a:rPr lang="es-CO" dirty="0"/>
              <a:t>Las listas están compuestas por nodos, estos nodos tienen un dato o valor y un puntero a otro(s) nodo(s).</a:t>
            </a:r>
          </a:p>
        </p:txBody>
      </p:sp>
    </p:spTree>
    <p:extLst>
      <p:ext uri="{BB962C8B-B14F-4D97-AF65-F5344CB8AC3E}">
        <p14:creationId xmlns:p14="http://schemas.microsoft.com/office/powerpoint/2010/main" val="68196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495CCC-F993-4107-AF23-8BFFCABE5941}"/>
              </a:ext>
            </a:extLst>
          </p:cNvPr>
          <p:cNvSpPr>
            <a:spLocks noGrp="1"/>
          </p:cNvSpPr>
          <p:nvPr>
            <p:ph idx="1"/>
          </p:nvPr>
        </p:nvSpPr>
        <p:spPr>
          <a:xfrm>
            <a:off x="691515" y="1258529"/>
            <a:ext cx="8675370" cy="5739169"/>
          </a:xfrm>
        </p:spPr>
        <p:txBody>
          <a:bodyPr/>
          <a:lstStyle/>
          <a:p>
            <a:pPr algn="just"/>
            <a:r>
              <a:rPr lang="es-CO" dirty="0"/>
              <a:t>Cuando un elemento se añade a la cola, se verifica si el marcador final apunta a una posición valida, entonces se añade el elemento a la cola y se incrementa el marcador final en 1.</a:t>
            </a:r>
          </a:p>
          <a:p>
            <a:pPr algn="just"/>
            <a:r>
              <a:rPr lang="es-CO" dirty="0"/>
              <a:t>Cuando un elemento se elimina de la cola, se hace una prueba para ver si la cola esta </a:t>
            </a:r>
            <a:r>
              <a:rPr lang="es-CO" dirty="0" err="1"/>
              <a:t>vacia</a:t>
            </a:r>
            <a:r>
              <a:rPr lang="es-CO" dirty="0"/>
              <a:t> y, si no es así, se recupera el elemento de la posición apuntada por el marcador (puntero) de cabeza y  éste se incrementa en 1.</a:t>
            </a:r>
          </a:p>
          <a:p>
            <a:endParaRPr lang="es-CO" dirty="0"/>
          </a:p>
        </p:txBody>
      </p:sp>
    </p:spTree>
    <p:extLst>
      <p:ext uri="{BB962C8B-B14F-4D97-AF65-F5344CB8AC3E}">
        <p14:creationId xmlns:p14="http://schemas.microsoft.com/office/powerpoint/2010/main" val="181663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6D3E8-F0E9-4951-B9C2-C5A120633158}"/>
              </a:ext>
            </a:extLst>
          </p:cNvPr>
          <p:cNvSpPr>
            <a:spLocks noGrp="1"/>
          </p:cNvSpPr>
          <p:nvPr>
            <p:ph type="title"/>
          </p:nvPr>
        </p:nvSpPr>
        <p:spPr/>
        <p:txBody>
          <a:bodyPr/>
          <a:lstStyle/>
          <a:p>
            <a:pPr algn="ctr"/>
            <a:r>
              <a:rPr lang="es-CO" dirty="0"/>
              <a:t>	Declaración De Una Cola </a:t>
            </a:r>
          </a:p>
        </p:txBody>
      </p:sp>
      <p:sp>
        <p:nvSpPr>
          <p:cNvPr id="3" name="Marcador de contenido 2">
            <a:extLst>
              <a:ext uri="{FF2B5EF4-FFF2-40B4-BE49-F238E27FC236}">
                <a16:creationId xmlns:a16="http://schemas.microsoft.com/office/drawing/2014/main" id="{167D776E-939B-4932-B097-9340C06A339D}"/>
              </a:ext>
            </a:extLst>
          </p:cNvPr>
          <p:cNvSpPr>
            <a:spLocks noGrp="1"/>
          </p:cNvSpPr>
          <p:nvPr>
            <p:ph idx="1"/>
          </p:nvPr>
        </p:nvSpPr>
        <p:spPr/>
        <p:txBody>
          <a:bodyPr>
            <a:normAutofit/>
          </a:bodyPr>
          <a:lstStyle/>
          <a:p>
            <a:r>
              <a:rPr lang="es-CO" dirty="0"/>
              <a:t>Los tipos que definiremos normalmente para manejar colas serán casi los mismos que para manejar listas y pilas, tan sólo cambiaremos algunos nombres:</a:t>
            </a:r>
          </a:p>
          <a:p>
            <a:r>
              <a:rPr lang="es-CO" dirty="0" err="1"/>
              <a:t>struct</a:t>
            </a:r>
            <a:r>
              <a:rPr lang="es-CO" dirty="0"/>
              <a:t> nodo</a:t>
            </a:r>
          </a:p>
          <a:p>
            <a:pPr marL="0" indent="0">
              <a:buNone/>
            </a:pPr>
            <a:r>
              <a:rPr lang="es-CO" dirty="0"/>
              <a:t>{</a:t>
            </a:r>
          </a:p>
          <a:p>
            <a:pPr marL="0" indent="0">
              <a:buNone/>
            </a:pPr>
            <a:r>
              <a:rPr lang="es-CO" dirty="0"/>
              <a:t>	</a:t>
            </a:r>
            <a:r>
              <a:rPr lang="es-CO" dirty="0" err="1"/>
              <a:t>Int</a:t>
            </a:r>
            <a:r>
              <a:rPr lang="es-CO" dirty="0"/>
              <a:t> dato;</a:t>
            </a:r>
          </a:p>
          <a:p>
            <a:pPr marL="0" indent="0">
              <a:buNone/>
            </a:pPr>
            <a:r>
              <a:rPr lang="es-CO" dirty="0"/>
              <a:t>	 nodo *siguiente;//puntero</a:t>
            </a:r>
          </a:p>
          <a:p>
            <a:pPr marL="0" indent="0">
              <a:buNone/>
            </a:pPr>
            <a:r>
              <a:rPr lang="es-CO" dirty="0"/>
              <a:t>} ;</a:t>
            </a:r>
          </a:p>
        </p:txBody>
      </p:sp>
    </p:spTree>
    <p:extLst>
      <p:ext uri="{BB962C8B-B14F-4D97-AF65-F5344CB8AC3E}">
        <p14:creationId xmlns:p14="http://schemas.microsoft.com/office/powerpoint/2010/main" val="393172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4F49C0-B520-428F-AE0F-2579EA58E03B}"/>
              </a:ext>
            </a:extLst>
          </p:cNvPr>
          <p:cNvSpPr>
            <a:spLocks noGrp="1"/>
          </p:cNvSpPr>
          <p:nvPr>
            <p:ph type="title"/>
          </p:nvPr>
        </p:nvSpPr>
        <p:spPr/>
        <p:txBody>
          <a:bodyPr/>
          <a:lstStyle/>
          <a:p>
            <a:r>
              <a:rPr lang="es-CO" dirty="0"/>
              <a:t>	Operaciones Básicas</a:t>
            </a:r>
          </a:p>
        </p:txBody>
      </p:sp>
      <p:sp>
        <p:nvSpPr>
          <p:cNvPr id="3" name="Marcador de contenido 2">
            <a:extLst>
              <a:ext uri="{FF2B5EF4-FFF2-40B4-BE49-F238E27FC236}">
                <a16:creationId xmlns:a16="http://schemas.microsoft.com/office/drawing/2014/main" id="{54FA1F7C-7D9C-4E83-843B-9A65B015DC4A}"/>
              </a:ext>
            </a:extLst>
          </p:cNvPr>
          <p:cNvSpPr>
            <a:spLocks noGrp="1"/>
          </p:cNvSpPr>
          <p:nvPr>
            <p:ph idx="1"/>
          </p:nvPr>
        </p:nvSpPr>
        <p:spPr/>
        <p:txBody>
          <a:bodyPr/>
          <a:lstStyle/>
          <a:p>
            <a:pPr algn="just"/>
            <a:r>
              <a:rPr lang="es-CO" dirty="0"/>
              <a:t>Las colas solo permiten añadir y leer elementos:</a:t>
            </a:r>
          </a:p>
          <a:p>
            <a:pPr marL="0" indent="0" algn="just">
              <a:buNone/>
            </a:pPr>
            <a:endParaRPr lang="es-CO" dirty="0"/>
          </a:p>
          <a:p>
            <a:pPr algn="just"/>
            <a:r>
              <a:rPr lang="es-CO" dirty="0"/>
              <a:t>Añadir: Inserta un elemento final de la cola.</a:t>
            </a:r>
          </a:p>
          <a:p>
            <a:pPr marL="0" indent="0" algn="just">
              <a:buNone/>
            </a:pPr>
            <a:endParaRPr lang="es-CO" dirty="0"/>
          </a:p>
          <a:p>
            <a:pPr algn="just"/>
            <a:r>
              <a:rPr lang="es-CO" dirty="0"/>
              <a:t>Leer: Lee y elimina un elemento del principio de la cola.</a:t>
            </a:r>
          </a:p>
          <a:p>
            <a:pPr marL="0" indent="0">
              <a:buNone/>
            </a:pPr>
            <a:endParaRPr lang="es-CO" dirty="0"/>
          </a:p>
        </p:txBody>
      </p:sp>
    </p:spTree>
    <p:extLst>
      <p:ext uri="{BB962C8B-B14F-4D97-AF65-F5344CB8AC3E}">
        <p14:creationId xmlns:p14="http://schemas.microsoft.com/office/powerpoint/2010/main" val="109252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3052AC-AC2C-4E02-B93A-C925342FAEDC}"/>
              </a:ext>
            </a:extLst>
          </p:cNvPr>
          <p:cNvSpPr>
            <a:spLocks noGrp="1"/>
          </p:cNvSpPr>
          <p:nvPr>
            <p:ph type="title"/>
          </p:nvPr>
        </p:nvSpPr>
        <p:spPr/>
        <p:txBody>
          <a:bodyPr/>
          <a:lstStyle/>
          <a:p>
            <a:pPr algn="ctr"/>
            <a:r>
              <a:rPr lang="es-CO" b="1" dirty="0"/>
              <a:t>	Añadir un elemento a una cola </a:t>
            </a:r>
            <a:r>
              <a:rPr lang="es-CO" b="1" dirty="0" err="1"/>
              <a:t>vacia</a:t>
            </a:r>
            <a:r>
              <a:rPr lang="es-CO" b="1" dirty="0"/>
              <a:t> </a:t>
            </a:r>
            <a:endParaRPr lang="es-CO" dirty="0"/>
          </a:p>
        </p:txBody>
      </p:sp>
      <p:sp>
        <p:nvSpPr>
          <p:cNvPr id="3" name="Marcador de contenido 2">
            <a:extLst>
              <a:ext uri="{FF2B5EF4-FFF2-40B4-BE49-F238E27FC236}">
                <a16:creationId xmlns:a16="http://schemas.microsoft.com/office/drawing/2014/main" id="{FA863172-428C-4EC0-8E4B-13BD51D7C960}"/>
              </a:ext>
            </a:extLst>
          </p:cNvPr>
          <p:cNvSpPr>
            <a:spLocks noGrp="1"/>
          </p:cNvSpPr>
          <p:nvPr>
            <p:ph idx="1"/>
          </p:nvPr>
        </p:nvSpPr>
        <p:spPr/>
        <p:txBody>
          <a:bodyPr/>
          <a:lstStyle/>
          <a:p>
            <a:pPr algn="just"/>
            <a:r>
              <a:rPr lang="es-CO" dirty="0"/>
              <a:t>Las operaciones con colas son muy sencillas, prácticamente no hay casos especiales, salvo que la cola esté vacía.</a:t>
            </a:r>
          </a:p>
          <a:p>
            <a:pPr algn="just"/>
            <a:r>
              <a:rPr lang="es-CO" dirty="0"/>
              <a:t>Cola vacía</a:t>
            </a:r>
          </a:p>
          <a:p>
            <a:pPr algn="just"/>
            <a:endParaRPr lang="es-CO" dirty="0"/>
          </a:p>
          <a:p>
            <a:pPr algn="just"/>
            <a:endParaRPr lang="es-CO" dirty="0"/>
          </a:p>
          <a:p>
            <a:pPr algn="just"/>
            <a:r>
              <a:rPr lang="es-CO" dirty="0"/>
              <a:t>Elemento encolado</a:t>
            </a:r>
          </a:p>
          <a:p>
            <a:pPr marL="0" indent="0" algn="just">
              <a:buNone/>
            </a:pPr>
            <a:endParaRPr lang="es-CO" dirty="0"/>
          </a:p>
        </p:txBody>
      </p:sp>
      <p:pic>
        <p:nvPicPr>
          <p:cNvPr id="6" name="Imagen 5">
            <a:extLst>
              <a:ext uri="{FF2B5EF4-FFF2-40B4-BE49-F238E27FC236}">
                <a16:creationId xmlns:a16="http://schemas.microsoft.com/office/drawing/2014/main" id="{C12CC042-D2BB-438C-ABB5-1E35985EA6BD}"/>
              </a:ext>
            </a:extLst>
          </p:cNvPr>
          <p:cNvPicPr>
            <a:picLocks noChangeAspect="1"/>
          </p:cNvPicPr>
          <p:nvPr/>
        </p:nvPicPr>
        <p:blipFill rotWithShape="1">
          <a:blip r:embed="rId3"/>
          <a:srcRect b="19702"/>
          <a:stretch/>
        </p:blipFill>
        <p:spPr>
          <a:xfrm>
            <a:off x="3671887" y="3475035"/>
            <a:ext cx="5061668" cy="1499089"/>
          </a:xfrm>
          <a:prstGeom prst="rect">
            <a:avLst/>
          </a:prstGeom>
        </p:spPr>
      </p:pic>
      <p:pic>
        <p:nvPicPr>
          <p:cNvPr id="7" name="Imagen 6">
            <a:extLst>
              <a:ext uri="{FF2B5EF4-FFF2-40B4-BE49-F238E27FC236}">
                <a16:creationId xmlns:a16="http://schemas.microsoft.com/office/drawing/2014/main" id="{D18A33D5-8F32-4BBE-96B0-6CD5465D78DC}"/>
              </a:ext>
            </a:extLst>
          </p:cNvPr>
          <p:cNvPicPr>
            <a:picLocks noChangeAspect="1"/>
          </p:cNvPicPr>
          <p:nvPr/>
        </p:nvPicPr>
        <p:blipFill>
          <a:blip r:embed="rId4"/>
          <a:stretch>
            <a:fillRect/>
          </a:stretch>
        </p:blipFill>
        <p:spPr>
          <a:xfrm>
            <a:off x="4342447" y="5229985"/>
            <a:ext cx="3176588" cy="1511852"/>
          </a:xfrm>
          <a:prstGeom prst="rect">
            <a:avLst/>
          </a:prstGeom>
        </p:spPr>
      </p:pic>
    </p:spTree>
    <p:extLst>
      <p:ext uri="{BB962C8B-B14F-4D97-AF65-F5344CB8AC3E}">
        <p14:creationId xmlns:p14="http://schemas.microsoft.com/office/powerpoint/2010/main" val="404865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238C1-1BA2-4F29-8409-0E95EE9C866C}"/>
              </a:ext>
            </a:extLst>
          </p:cNvPr>
          <p:cNvSpPr>
            <a:spLocks noGrp="1"/>
          </p:cNvSpPr>
          <p:nvPr>
            <p:ph type="title"/>
          </p:nvPr>
        </p:nvSpPr>
        <p:spPr/>
        <p:txBody>
          <a:bodyPr/>
          <a:lstStyle/>
          <a:p>
            <a:pPr algn="ctr"/>
            <a:r>
              <a:rPr lang="es-CO" dirty="0"/>
              <a:t>	Añadir un elemento a una cola no vacía </a:t>
            </a:r>
          </a:p>
        </p:txBody>
      </p:sp>
      <p:sp>
        <p:nvSpPr>
          <p:cNvPr id="3" name="Marcador de contenido 2">
            <a:extLst>
              <a:ext uri="{FF2B5EF4-FFF2-40B4-BE49-F238E27FC236}">
                <a16:creationId xmlns:a16="http://schemas.microsoft.com/office/drawing/2014/main" id="{6E1E7065-03C5-4A34-B5B3-366B422D7166}"/>
              </a:ext>
            </a:extLst>
          </p:cNvPr>
          <p:cNvSpPr>
            <a:spLocks noGrp="1"/>
          </p:cNvSpPr>
          <p:nvPr>
            <p:ph idx="1"/>
          </p:nvPr>
        </p:nvSpPr>
        <p:spPr/>
        <p:txBody>
          <a:bodyPr/>
          <a:lstStyle/>
          <a:p>
            <a:pPr algn="just"/>
            <a:r>
              <a:rPr lang="es-CO" dirty="0"/>
              <a:t>De nuevo partiremos de un nodo a insertar, con un puntero que apunte a él, y de una cola, en este caso, al no estar vacía, los punteros primero y ultimo no serán nulos:</a:t>
            </a:r>
          </a:p>
          <a:p>
            <a:pPr algn="just"/>
            <a:r>
              <a:rPr lang="es-CO" dirty="0"/>
              <a:t>Cola no vacía </a:t>
            </a:r>
          </a:p>
          <a:p>
            <a:pPr algn="just"/>
            <a:endParaRPr lang="es-CO" dirty="0"/>
          </a:p>
          <a:p>
            <a:pPr algn="just"/>
            <a:endParaRPr lang="es-CO" dirty="0"/>
          </a:p>
          <a:p>
            <a:pPr algn="just"/>
            <a:r>
              <a:rPr lang="es-CO" dirty="0"/>
              <a:t>Elemento colocado</a:t>
            </a:r>
          </a:p>
          <a:p>
            <a:endParaRPr lang="es-CO" dirty="0"/>
          </a:p>
        </p:txBody>
      </p:sp>
      <p:pic>
        <p:nvPicPr>
          <p:cNvPr id="7" name="Imagen 6">
            <a:extLst>
              <a:ext uri="{FF2B5EF4-FFF2-40B4-BE49-F238E27FC236}">
                <a16:creationId xmlns:a16="http://schemas.microsoft.com/office/drawing/2014/main" id="{4A65DED0-B18A-4466-9832-75D0F775F552}"/>
              </a:ext>
            </a:extLst>
          </p:cNvPr>
          <p:cNvPicPr>
            <a:picLocks noChangeAspect="1"/>
          </p:cNvPicPr>
          <p:nvPr/>
        </p:nvPicPr>
        <p:blipFill>
          <a:blip r:embed="rId3"/>
          <a:stretch>
            <a:fillRect/>
          </a:stretch>
        </p:blipFill>
        <p:spPr>
          <a:xfrm>
            <a:off x="4446440" y="3749587"/>
            <a:ext cx="4856650" cy="1139826"/>
          </a:xfrm>
          <a:prstGeom prst="rect">
            <a:avLst/>
          </a:prstGeom>
        </p:spPr>
      </p:pic>
      <p:pic>
        <p:nvPicPr>
          <p:cNvPr id="8" name="Imagen 7">
            <a:extLst>
              <a:ext uri="{FF2B5EF4-FFF2-40B4-BE49-F238E27FC236}">
                <a16:creationId xmlns:a16="http://schemas.microsoft.com/office/drawing/2014/main" id="{6776311D-8FDE-4005-B0B6-86A570103D5A}"/>
              </a:ext>
            </a:extLst>
          </p:cNvPr>
          <p:cNvPicPr>
            <a:picLocks noChangeAspect="1"/>
          </p:cNvPicPr>
          <p:nvPr/>
        </p:nvPicPr>
        <p:blipFill>
          <a:blip r:embed="rId4"/>
          <a:stretch>
            <a:fillRect/>
          </a:stretch>
        </p:blipFill>
        <p:spPr>
          <a:xfrm>
            <a:off x="4446440" y="5272312"/>
            <a:ext cx="4575640" cy="1298492"/>
          </a:xfrm>
          <a:prstGeom prst="rect">
            <a:avLst/>
          </a:prstGeom>
        </p:spPr>
      </p:pic>
    </p:spTree>
    <p:extLst>
      <p:ext uri="{BB962C8B-B14F-4D97-AF65-F5344CB8AC3E}">
        <p14:creationId xmlns:p14="http://schemas.microsoft.com/office/powerpoint/2010/main" val="27467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28FC7-9B0A-4C42-8CD6-B25B0B862418}"/>
              </a:ext>
            </a:extLst>
          </p:cNvPr>
          <p:cNvSpPr>
            <a:spLocks noGrp="1"/>
          </p:cNvSpPr>
          <p:nvPr>
            <p:ph type="title"/>
          </p:nvPr>
        </p:nvSpPr>
        <p:spPr/>
        <p:txBody>
          <a:bodyPr>
            <a:normAutofit fontScale="90000"/>
          </a:bodyPr>
          <a:lstStyle/>
          <a:p>
            <a:pPr algn="ctr"/>
            <a:r>
              <a:rPr lang="es-CO" sz="5400" dirty="0"/>
              <a:t>	Añadir elemento en una cola, caso general</a:t>
            </a:r>
            <a:endParaRPr lang="es-CO" dirty="0"/>
          </a:p>
        </p:txBody>
      </p:sp>
      <p:sp>
        <p:nvSpPr>
          <p:cNvPr id="3" name="Marcador de contenido 2">
            <a:extLst>
              <a:ext uri="{FF2B5EF4-FFF2-40B4-BE49-F238E27FC236}">
                <a16:creationId xmlns:a16="http://schemas.microsoft.com/office/drawing/2014/main" id="{687A296D-1CEA-4063-9DB7-C3CBB209D319}"/>
              </a:ext>
            </a:extLst>
          </p:cNvPr>
          <p:cNvSpPr>
            <a:spLocks noGrp="1"/>
          </p:cNvSpPr>
          <p:nvPr>
            <p:ph idx="1"/>
          </p:nvPr>
        </p:nvSpPr>
        <p:spPr>
          <a:xfrm>
            <a:off x="98854" y="1915332"/>
            <a:ext cx="9835978" cy="5082366"/>
          </a:xfrm>
        </p:spPr>
        <p:txBody>
          <a:bodyPr/>
          <a:lstStyle/>
          <a:p>
            <a:pPr algn="just"/>
            <a:r>
              <a:rPr lang="es-CO" sz="3200" dirty="0"/>
              <a:t>Hacemos que nodo-&gt;siguiente apunte a NULL.</a:t>
            </a:r>
          </a:p>
          <a:p>
            <a:pPr algn="just"/>
            <a:r>
              <a:rPr lang="es-CO" sz="3200" dirty="0"/>
              <a:t>Si ultimo no es NULL, hacemos que ultimo -&gt; siguiente apunte a nodo. Y actualizamos ultimo, haciendo que apunte a nodo.</a:t>
            </a:r>
          </a:p>
          <a:p>
            <a:pPr algn="just"/>
            <a:r>
              <a:rPr lang="es-CO" sz="3200" dirty="0"/>
              <a:t>Si primero es NULL, significa que la cola estaba vacía, así que haremos que primero apunte también a nodo.</a:t>
            </a:r>
          </a:p>
          <a:p>
            <a:endParaRPr lang="es-CO" dirty="0"/>
          </a:p>
        </p:txBody>
      </p:sp>
    </p:spTree>
    <p:extLst>
      <p:ext uri="{BB962C8B-B14F-4D97-AF65-F5344CB8AC3E}">
        <p14:creationId xmlns:p14="http://schemas.microsoft.com/office/powerpoint/2010/main" val="2974140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95812-A269-43DF-9744-951629E54371}"/>
              </a:ext>
            </a:extLst>
          </p:cNvPr>
          <p:cNvSpPr>
            <a:spLocks noGrp="1"/>
          </p:cNvSpPr>
          <p:nvPr>
            <p:ph type="title"/>
          </p:nvPr>
        </p:nvSpPr>
        <p:spPr/>
        <p:txBody>
          <a:bodyPr>
            <a:normAutofit fontScale="90000"/>
          </a:bodyPr>
          <a:lstStyle/>
          <a:p>
            <a:pPr algn="ctr"/>
            <a:r>
              <a:rPr lang="es-CO" b="1" dirty="0"/>
              <a:t>	Leer un elemento de una cola, implica eliminarlo</a:t>
            </a:r>
            <a:br>
              <a:rPr lang="es-CO" b="1" dirty="0"/>
            </a:br>
            <a:endParaRPr lang="es-CO" dirty="0"/>
          </a:p>
        </p:txBody>
      </p:sp>
      <p:sp>
        <p:nvSpPr>
          <p:cNvPr id="3" name="Marcador de contenido 2">
            <a:extLst>
              <a:ext uri="{FF2B5EF4-FFF2-40B4-BE49-F238E27FC236}">
                <a16:creationId xmlns:a16="http://schemas.microsoft.com/office/drawing/2014/main" id="{8602F0CD-7020-4B3E-82FE-76B65C2A013F}"/>
              </a:ext>
            </a:extLst>
          </p:cNvPr>
          <p:cNvSpPr>
            <a:spLocks noGrp="1"/>
          </p:cNvSpPr>
          <p:nvPr>
            <p:ph idx="1"/>
          </p:nvPr>
        </p:nvSpPr>
        <p:spPr>
          <a:xfrm>
            <a:off x="691514" y="2068196"/>
            <a:ext cx="9317535" cy="4929502"/>
          </a:xfrm>
        </p:spPr>
        <p:txBody>
          <a:bodyPr/>
          <a:lstStyle/>
          <a:p>
            <a:pPr algn="just"/>
            <a:r>
              <a:rPr lang="es-CO" dirty="0"/>
              <a:t>Existen dos casos, que la cola tenga un solo elemento o que tenga más de uno.</a:t>
            </a:r>
          </a:p>
          <a:p>
            <a:pPr algn="just"/>
            <a:r>
              <a:rPr lang="es-CO" b="1" dirty="0"/>
              <a:t>Leer un elemento en una cola con más de un elemento:</a:t>
            </a:r>
            <a:endParaRPr lang="es-CO" dirty="0"/>
          </a:p>
          <a:p>
            <a:pPr algn="just"/>
            <a:r>
              <a:rPr lang="es-CO" dirty="0"/>
              <a:t>Con mas de un elemento </a:t>
            </a:r>
          </a:p>
          <a:p>
            <a:pPr marL="0" indent="0" algn="just">
              <a:buNone/>
            </a:pPr>
            <a:endParaRPr lang="es-CO" dirty="0"/>
          </a:p>
          <a:p>
            <a:pPr marL="0" indent="0" algn="just">
              <a:buNone/>
            </a:pPr>
            <a:endParaRPr lang="es-CO" dirty="0"/>
          </a:p>
          <a:p>
            <a:pPr algn="just"/>
            <a:r>
              <a:rPr lang="es-CO" dirty="0"/>
              <a:t>Elemento desencolado</a:t>
            </a:r>
          </a:p>
          <a:p>
            <a:pPr algn="just"/>
            <a:endParaRPr lang="es-CO" dirty="0"/>
          </a:p>
        </p:txBody>
      </p:sp>
      <p:pic>
        <p:nvPicPr>
          <p:cNvPr id="4" name="Imagen 3">
            <a:extLst>
              <a:ext uri="{FF2B5EF4-FFF2-40B4-BE49-F238E27FC236}">
                <a16:creationId xmlns:a16="http://schemas.microsoft.com/office/drawing/2014/main" id="{66F58532-A6AB-4451-A0C0-88F4544AF77E}"/>
              </a:ext>
            </a:extLst>
          </p:cNvPr>
          <p:cNvPicPr>
            <a:picLocks noChangeAspect="1"/>
          </p:cNvPicPr>
          <p:nvPr/>
        </p:nvPicPr>
        <p:blipFill>
          <a:blip r:embed="rId3"/>
          <a:stretch>
            <a:fillRect/>
          </a:stretch>
        </p:blipFill>
        <p:spPr>
          <a:xfrm>
            <a:off x="5184401" y="3842664"/>
            <a:ext cx="4827329" cy="1380566"/>
          </a:xfrm>
          <a:prstGeom prst="rect">
            <a:avLst/>
          </a:prstGeom>
        </p:spPr>
      </p:pic>
      <p:pic>
        <p:nvPicPr>
          <p:cNvPr id="5" name="Imagen 4">
            <a:extLst>
              <a:ext uri="{FF2B5EF4-FFF2-40B4-BE49-F238E27FC236}">
                <a16:creationId xmlns:a16="http://schemas.microsoft.com/office/drawing/2014/main" id="{C31C9C55-A8C3-43E3-AABC-B9F7945229DB}"/>
              </a:ext>
            </a:extLst>
          </p:cNvPr>
          <p:cNvPicPr>
            <a:picLocks noChangeAspect="1"/>
          </p:cNvPicPr>
          <p:nvPr/>
        </p:nvPicPr>
        <p:blipFill>
          <a:blip r:embed="rId4"/>
          <a:stretch>
            <a:fillRect/>
          </a:stretch>
        </p:blipFill>
        <p:spPr>
          <a:xfrm>
            <a:off x="5184400" y="5523508"/>
            <a:ext cx="4824649" cy="1173912"/>
          </a:xfrm>
          <a:prstGeom prst="rect">
            <a:avLst/>
          </a:prstGeom>
        </p:spPr>
      </p:pic>
    </p:spTree>
    <p:extLst>
      <p:ext uri="{BB962C8B-B14F-4D97-AF65-F5344CB8AC3E}">
        <p14:creationId xmlns:p14="http://schemas.microsoft.com/office/powerpoint/2010/main" val="394691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2B57BF-D5C1-4B4F-9582-86C3EC407974}"/>
              </a:ext>
            </a:extLst>
          </p:cNvPr>
          <p:cNvSpPr>
            <a:spLocks noGrp="1"/>
          </p:cNvSpPr>
          <p:nvPr>
            <p:ph idx="1"/>
          </p:nvPr>
        </p:nvSpPr>
        <p:spPr>
          <a:xfrm>
            <a:off x="691515" y="1380565"/>
            <a:ext cx="8675370" cy="5617133"/>
          </a:xfrm>
        </p:spPr>
        <p:txBody>
          <a:bodyPr/>
          <a:lstStyle/>
          <a:p>
            <a:r>
              <a:rPr lang="es-CO" b="1" dirty="0"/>
              <a:t>Leer un elemento en una cola con un solo elemento</a:t>
            </a:r>
          </a:p>
          <a:p>
            <a:r>
              <a:rPr lang="es-CO" dirty="0"/>
              <a:t>También necesitamos un puntero a un nodo auxiliar:</a:t>
            </a:r>
          </a:p>
          <a:p>
            <a:endParaRPr lang="es-CO" dirty="0"/>
          </a:p>
          <a:p>
            <a:r>
              <a:rPr lang="es-CO" dirty="0"/>
              <a:t>Cola con un elemento</a:t>
            </a:r>
          </a:p>
          <a:p>
            <a:endParaRPr lang="es-CO" dirty="0"/>
          </a:p>
          <a:p>
            <a:endParaRPr lang="es-CO" dirty="0"/>
          </a:p>
          <a:p>
            <a:r>
              <a:rPr lang="es-CO" dirty="0"/>
              <a:t>Elemento desconocido </a:t>
            </a:r>
          </a:p>
        </p:txBody>
      </p:sp>
      <p:pic>
        <p:nvPicPr>
          <p:cNvPr id="4" name="Imagen 3">
            <a:extLst>
              <a:ext uri="{FF2B5EF4-FFF2-40B4-BE49-F238E27FC236}">
                <a16:creationId xmlns:a16="http://schemas.microsoft.com/office/drawing/2014/main" id="{BB6DB208-0D59-4720-B5BC-A8261E13E7A4}"/>
              </a:ext>
            </a:extLst>
          </p:cNvPr>
          <p:cNvPicPr>
            <a:picLocks noChangeAspect="1"/>
          </p:cNvPicPr>
          <p:nvPr/>
        </p:nvPicPr>
        <p:blipFill>
          <a:blip r:embed="rId3"/>
          <a:stretch>
            <a:fillRect/>
          </a:stretch>
        </p:blipFill>
        <p:spPr>
          <a:xfrm>
            <a:off x="5719481" y="3482608"/>
            <a:ext cx="3357731" cy="1413045"/>
          </a:xfrm>
          <a:prstGeom prst="rect">
            <a:avLst/>
          </a:prstGeom>
        </p:spPr>
      </p:pic>
      <p:pic>
        <p:nvPicPr>
          <p:cNvPr id="5" name="Imagen 4">
            <a:extLst>
              <a:ext uri="{FF2B5EF4-FFF2-40B4-BE49-F238E27FC236}">
                <a16:creationId xmlns:a16="http://schemas.microsoft.com/office/drawing/2014/main" id="{366B79E6-6576-4A27-B98F-28FE1FF7DBA4}"/>
              </a:ext>
            </a:extLst>
          </p:cNvPr>
          <p:cNvPicPr>
            <a:picLocks noChangeAspect="1"/>
          </p:cNvPicPr>
          <p:nvPr/>
        </p:nvPicPr>
        <p:blipFill>
          <a:blip r:embed="rId4"/>
          <a:stretch>
            <a:fillRect/>
          </a:stretch>
        </p:blipFill>
        <p:spPr>
          <a:xfrm>
            <a:off x="5719482" y="5230998"/>
            <a:ext cx="3357731" cy="1582177"/>
          </a:xfrm>
          <a:prstGeom prst="rect">
            <a:avLst/>
          </a:prstGeom>
        </p:spPr>
      </p:pic>
    </p:spTree>
    <p:extLst>
      <p:ext uri="{BB962C8B-B14F-4D97-AF65-F5344CB8AC3E}">
        <p14:creationId xmlns:p14="http://schemas.microsoft.com/office/powerpoint/2010/main" val="197793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AF986-FB98-49E0-B9AD-2DDD6589B22E}"/>
              </a:ext>
            </a:extLst>
          </p:cNvPr>
          <p:cNvSpPr>
            <a:spLocks noGrp="1"/>
          </p:cNvSpPr>
          <p:nvPr>
            <p:ph type="title"/>
          </p:nvPr>
        </p:nvSpPr>
        <p:spPr/>
        <p:txBody>
          <a:bodyPr/>
          <a:lstStyle/>
          <a:p>
            <a:pPr algn="ctr"/>
            <a:r>
              <a:rPr lang="es-CO" b="1" dirty="0"/>
              <a:t>Apuntadores (Punteros)</a:t>
            </a:r>
          </a:p>
        </p:txBody>
      </p:sp>
      <p:sp>
        <p:nvSpPr>
          <p:cNvPr id="3" name="Marcador de contenido 2">
            <a:extLst>
              <a:ext uri="{FF2B5EF4-FFF2-40B4-BE49-F238E27FC236}">
                <a16:creationId xmlns:a16="http://schemas.microsoft.com/office/drawing/2014/main" id="{B2D2CF2D-CC0D-4E5C-B7DF-0F501E7BEBA0}"/>
              </a:ext>
            </a:extLst>
          </p:cNvPr>
          <p:cNvSpPr>
            <a:spLocks noGrp="1"/>
          </p:cNvSpPr>
          <p:nvPr>
            <p:ph idx="1"/>
          </p:nvPr>
        </p:nvSpPr>
        <p:spPr/>
        <p:txBody>
          <a:bodyPr>
            <a:normAutofit fontScale="92500" lnSpcReduction="10000"/>
          </a:bodyPr>
          <a:lstStyle/>
          <a:p>
            <a:pPr algn="just"/>
            <a:r>
              <a:rPr lang="es-CO" dirty="0"/>
              <a:t>Llamados también punteros. </a:t>
            </a:r>
            <a:r>
              <a:rPr lang="es-CO" b="1" i="1" dirty="0"/>
              <a:t>Un Apuntador </a:t>
            </a:r>
            <a:r>
              <a:rPr lang="es-CO" dirty="0"/>
              <a:t>es una variable que contiene una dirección de memoria, la cual corresponderá a un dato o a una variable que contiene el dato.</a:t>
            </a:r>
          </a:p>
          <a:p>
            <a:pPr algn="just"/>
            <a:r>
              <a:rPr lang="es-CO" dirty="0"/>
              <a:t>Cada variable que se utiliza en una aplicación ocupa una o varias posiciones de memoria. Estas posiciones de memoria se acceden por medio de una dirección.</a:t>
            </a:r>
          </a:p>
          <a:p>
            <a:pPr algn="just"/>
            <a:r>
              <a:rPr lang="es-CO" dirty="0"/>
              <a:t> Un nombre de variable, precedido  por un </a:t>
            </a:r>
            <a:r>
              <a:rPr lang="es-CO" u="sng" dirty="0"/>
              <a:t>signo de </a:t>
            </a:r>
            <a:r>
              <a:rPr lang="es-CO" u="sng" dirty="0" err="1"/>
              <a:t>amperson</a:t>
            </a:r>
            <a:r>
              <a:rPr lang="es-CO" dirty="0"/>
              <a:t> define la </a:t>
            </a:r>
            <a:r>
              <a:rPr lang="es-CO" b="1" dirty="0"/>
              <a:t>dirección de la variable</a:t>
            </a:r>
            <a:r>
              <a:rPr lang="es-CO" dirty="0"/>
              <a:t>, y ocasionalmente “la apunta”.</a:t>
            </a:r>
          </a:p>
          <a:p>
            <a:pPr algn="just"/>
            <a:r>
              <a:rPr lang="es-CO" dirty="0"/>
              <a:t>Un puntero con una </a:t>
            </a:r>
            <a:r>
              <a:rPr lang="es-CO" u="sng" dirty="0"/>
              <a:t>estrella</a:t>
            </a:r>
            <a:r>
              <a:rPr lang="es-CO" dirty="0"/>
              <a:t> precediéndole se refiere al </a:t>
            </a:r>
            <a:r>
              <a:rPr lang="es-CO" b="1" dirty="0"/>
              <a:t>valor de la variable</a:t>
            </a:r>
            <a:r>
              <a:rPr lang="es-CO" dirty="0"/>
              <a:t> apuntada por el puntero.</a:t>
            </a:r>
          </a:p>
        </p:txBody>
      </p:sp>
    </p:spTree>
    <p:extLst>
      <p:ext uri="{BB962C8B-B14F-4D97-AF65-F5344CB8AC3E}">
        <p14:creationId xmlns:p14="http://schemas.microsoft.com/office/powerpoint/2010/main" val="2122534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738EB7-6D6F-4353-A9E0-60FF409FC473}"/>
              </a:ext>
            </a:extLst>
          </p:cNvPr>
          <p:cNvSpPr>
            <a:spLocks noGrp="1"/>
          </p:cNvSpPr>
          <p:nvPr>
            <p:ph idx="1"/>
          </p:nvPr>
        </p:nvSpPr>
        <p:spPr>
          <a:xfrm>
            <a:off x="691515" y="1272988"/>
            <a:ext cx="8675370" cy="5724710"/>
          </a:xfrm>
        </p:spPr>
        <p:txBody>
          <a:bodyPr>
            <a:normAutofit lnSpcReduction="10000"/>
          </a:bodyPr>
          <a:lstStyle/>
          <a:p>
            <a:r>
              <a:rPr lang="es-CO" b="1" dirty="0"/>
              <a:t>Leer un elemento en una cola caso general:</a:t>
            </a:r>
          </a:p>
          <a:p>
            <a:r>
              <a:rPr lang="es-CO" dirty="0"/>
              <a:t>Hacemos que nodo apunte al primer elemento de la pila, es decir a primero.</a:t>
            </a:r>
          </a:p>
          <a:p>
            <a:r>
              <a:rPr lang="es-CO" dirty="0"/>
              <a:t>Asignamos a primero la dirección del segundo nodo de la pila: primero-&gt;siguiente.</a:t>
            </a:r>
          </a:p>
          <a:p>
            <a:r>
              <a:rPr lang="es-CO" dirty="0"/>
              <a:t>Guardamos el contenido del nodo para devolverlo como retorno, recuerda que la operación de lectura en colas implican también borrar.</a:t>
            </a:r>
          </a:p>
          <a:p>
            <a:r>
              <a:rPr lang="es-CO" dirty="0"/>
              <a:t>Liberamos la memoria asignada al primer nodo, el que queremos eliminar.</a:t>
            </a:r>
          </a:p>
          <a:p>
            <a:r>
              <a:rPr lang="es-CO" dirty="0"/>
              <a:t>Si primero es NULL, hacemos que ultimo también apunte a NULL, ya que la lectura ha dejado la cola vacía.</a:t>
            </a:r>
          </a:p>
        </p:txBody>
      </p:sp>
    </p:spTree>
    <p:extLst>
      <p:ext uri="{BB962C8B-B14F-4D97-AF65-F5344CB8AC3E}">
        <p14:creationId xmlns:p14="http://schemas.microsoft.com/office/powerpoint/2010/main" val="174198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09AE7-ABB1-4792-822E-80A546FC09EA}"/>
              </a:ext>
            </a:extLst>
          </p:cNvPr>
          <p:cNvSpPr>
            <a:spLocks noGrp="1"/>
          </p:cNvSpPr>
          <p:nvPr>
            <p:ph type="title"/>
          </p:nvPr>
        </p:nvSpPr>
        <p:spPr/>
        <p:txBody>
          <a:bodyPr/>
          <a:lstStyle/>
          <a:p>
            <a:r>
              <a:rPr lang="es-CO" dirty="0"/>
              <a:t>Insertar elementos en una cola</a:t>
            </a:r>
          </a:p>
        </p:txBody>
      </p:sp>
      <p:sp>
        <p:nvSpPr>
          <p:cNvPr id="3" name="Marcador de contenido 2">
            <a:extLst>
              <a:ext uri="{FF2B5EF4-FFF2-40B4-BE49-F238E27FC236}">
                <a16:creationId xmlns:a16="http://schemas.microsoft.com/office/drawing/2014/main" id="{4F17125E-05B0-43F5-84B5-CA7A0DF7F6FF}"/>
              </a:ext>
            </a:extLst>
          </p:cNvPr>
          <p:cNvSpPr>
            <a:spLocks noGrp="1"/>
          </p:cNvSpPr>
          <p:nvPr>
            <p:ph idx="1"/>
          </p:nvPr>
        </p:nvSpPr>
        <p:spPr/>
        <p:txBody>
          <a:bodyPr/>
          <a:lstStyle/>
          <a:p>
            <a:r>
              <a:rPr lang="es-CO" dirty="0"/>
              <a:t>Para insertar elementos en una cola, solo hay que seguir tres pasos:</a:t>
            </a:r>
          </a:p>
          <a:p>
            <a:pPr marL="514350" indent="-514350">
              <a:buFont typeface="+mj-lt"/>
              <a:buAutoNum type="arabicPeriod"/>
            </a:pPr>
            <a:r>
              <a:rPr lang="es-CO" dirty="0"/>
              <a:t>Crear espacio en memoria para almacenar un nodo</a:t>
            </a:r>
          </a:p>
          <a:p>
            <a:pPr marL="514350" indent="-514350">
              <a:buFont typeface="+mj-lt"/>
              <a:buAutoNum type="arabicPeriod"/>
            </a:pPr>
            <a:r>
              <a:rPr lang="es-CO" dirty="0"/>
              <a:t>Asignar ese nuevo nodo al dato que queremos insertar</a:t>
            </a:r>
          </a:p>
          <a:p>
            <a:pPr marL="514350" indent="-514350">
              <a:buFont typeface="+mj-lt"/>
              <a:buAutoNum type="arabicPeriod"/>
            </a:pPr>
            <a:r>
              <a:rPr lang="es-CO" dirty="0"/>
              <a:t>Asignar los punteros delante y atrás hacia un nuevo nodo</a:t>
            </a:r>
          </a:p>
        </p:txBody>
      </p:sp>
    </p:spTree>
    <p:extLst>
      <p:ext uri="{BB962C8B-B14F-4D97-AF65-F5344CB8AC3E}">
        <p14:creationId xmlns:p14="http://schemas.microsoft.com/office/powerpoint/2010/main" val="253768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053098-3F78-4664-B9DB-05E27F8D042F}"/>
              </a:ext>
            </a:extLst>
          </p:cNvPr>
          <p:cNvSpPr>
            <a:spLocks noGrp="1"/>
          </p:cNvSpPr>
          <p:nvPr>
            <p:ph idx="1"/>
          </p:nvPr>
        </p:nvSpPr>
        <p:spPr>
          <a:xfrm>
            <a:off x="691515" y="1173892"/>
            <a:ext cx="8675370" cy="5823806"/>
          </a:xfrm>
        </p:spPr>
        <p:txBody>
          <a:bodyPr/>
          <a:lstStyle/>
          <a:p>
            <a:r>
              <a:rPr lang="es-CO" dirty="0"/>
              <a:t>Para encolar y desencolar una cola se presenta una </a:t>
            </a:r>
            <a:r>
              <a:rPr lang="es-CO" dirty="0" err="1"/>
              <a:t>dorma</a:t>
            </a:r>
            <a:r>
              <a:rPr lang="es-CO" dirty="0"/>
              <a:t> simple de como se realiza, con el siguiente </a:t>
            </a:r>
            <a:r>
              <a:rPr lang="es-CO" dirty="0" err="1"/>
              <a:t>codigo</a:t>
            </a:r>
            <a:r>
              <a:rPr lang="es-CO" dirty="0"/>
              <a:t>;:</a:t>
            </a:r>
          </a:p>
          <a:p>
            <a:r>
              <a:rPr lang="es-CO" dirty="0"/>
              <a:t>Estructura de los nodos de la cola</a:t>
            </a:r>
          </a:p>
          <a:p>
            <a:r>
              <a:rPr lang="es-CO" dirty="0" err="1"/>
              <a:t>struct</a:t>
            </a:r>
            <a:r>
              <a:rPr lang="es-CO" dirty="0"/>
              <a:t> nodo</a:t>
            </a:r>
          </a:p>
          <a:p>
            <a:pPr marL="0" indent="0">
              <a:buNone/>
            </a:pPr>
            <a:r>
              <a:rPr lang="es-CO" dirty="0"/>
              <a:t>{</a:t>
            </a:r>
          </a:p>
          <a:p>
            <a:pPr marL="0" indent="0">
              <a:buNone/>
            </a:pPr>
            <a:r>
              <a:rPr lang="es-CO" dirty="0"/>
              <a:t>    </a:t>
            </a:r>
            <a:r>
              <a:rPr lang="es-CO" dirty="0" err="1"/>
              <a:t>int</a:t>
            </a:r>
            <a:r>
              <a:rPr lang="es-CO" dirty="0"/>
              <a:t> </a:t>
            </a:r>
            <a:r>
              <a:rPr lang="es-CO" dirty="0" err="1"/>
              <a:t>nro</a:t>
            </a:r>
            <a:r>
              <a:rPr lang="es-CO" dirty="0"/>
              <a:t>;</a:t>
            </a:r>
          </a:p>
          <a:p>
            <a:pPr marL="0" indent="0">
              <a:buNone/>
            </a:pPr>
            <a:r>
              <a:rPr lang="es-CO" dirty="0"/>
              <a:t>    </a:t>
            </a:r>
            <a:r>
              <a:rPr lang="es-CO" dirty="0" err="1"/>
              <a:t>struct</a:t>
            </a:r>
            <a:r>
              <a:rPr lang="es-CO" dirty="0"/>
              <a:t> nodo *</a:t>
            </a:r>
            <a:r>
              <a:rPr lang="es-CO" dirty="0" err="1"/>
              <a:t>sgte</a:t>
            </a:r>
            <a:r>
              <a:rPr lang="es-CO" dirty="0"/>
              <a:t>;</a:t>
            </a:r>
          </a:p>
          <a:p>
            <a:pPr marL="0" indent="0">
              <a:buNone/>
            </a:pPr>
            <a:r>
              <a:rPr lang="es-CO" dirty="0"/>
              <a:t>};</a:t>
            </a:r>
          </a:p>
        </p:txBody>
      </p:sp>
    </p:spTree>
    <p:extLst>
      <p:ext uri="{BB962C8B-B14F-4D97-AF65-F5344CB8AC3E}">
        <p14:creationId xmlns:p14="http://schemas.microsoft.com/office/powerpoint/2010/main" val="103947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4124D63-B474-43AA-8763-5D86E63C2EFA}"/>
              </a:ext>
            </a:extLst>
          </p:cNvPr>
          <p:cNvSpPr>
            <a:spLocks noGrp="1"/>
          </p:cNvSpPr>
          <p:nvPr>
            <p:ph idx="1"/>
          </p:nvPr>
        </p:nvSpPr>
        <p:spPr>
          <a:xfrm>
            <a:off x="691515" y="1285103"/>
            <a:ext cx="8675370" cy="5712595"/>
          </a:xfrm>
        </p:spPr>
        <p:txBody>
          <a:bodyPr>
            <a:normAutofit/>
          </a:bodyPr>
          <a:lstStyle/>
          <a:p>
            <a:r>
              <a:rPr lang="es-CO" dirty="0"/>
              <a:t>Estructura de la cola</a:t>
            </a:r>
          </a:p>
          <a:p>
            <a:r>
              <a:rPr lang="es-CO" dirty="0" err="1"/>
              <a:t>struct</a:t>
            </a:r>
            <a:r>
              <a:rPr lang="es-CO" dirty="0"/>
              <a:t> cola</a:t>
            </a:r>
          </a:p>
          <a:p>
            <a:pPr marL="0" indent="0">
              <a:buNone/>
            </a:pPr>
            <a:r>
              <a:rPr lang="es-CO" dirty="0"/>
              <a:t>{</a:t>
            </a:r>
          </a:p>
          <a:p>
            <a:pPr marL="0" indent="0">
              <a:buNone/>
            </a:pPr>
            <a:r>
              <a:rPr lang="es-CO" dirty="0"/>
              <a:t>    nodo *delante;</a:t>
            </a:r>
          </a:p>
          <a:p>
            <a:pPr marL="0" indent="0">
              <a:buNone/>
            </a:pPr>
            <a:r>
              <a:rPr lang="es-CO" dirty="0"/>
              <a:t>    nodo *</a:t>
            </a:r>
            <a:r>
              <a:rPr lang="es-CO" dirty="0" err="1"/>
              <a:t>atras</a:t>
            </a:r>
            <a:r>
              <a:rPr lang="es-CO" dirty="0"/>
              <a:t>  ;</a:t>
            </a:r>
          </a:p>
          <a:p>
            <a:pPr marL="0" indent="0">
              <a:buNone/>
            </a:pPr>
            <a:r>
              <a:rPr lang="es-CO" dirty="0"/>
              <a:t>};</a:t>
            </a:r>
          </a:p>
        </p:txBody>
      </p:sp>
    </p:spTree>
    <p:extLst>
      <p:ext uri="{BB962C8B-B14F-4D97-AF65-F5344CB8AC3E}">
        <p14:creationId xmlns:p14="http://schemas.microsoft.com/office/powerpoint/2010/main" val="2491499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5F56D8-0A55-41CF-B80B-93395308638E}"/>
              </a:ext>
            </a:extLst>
          </p:cNvPr>
          <p:cNvSpPr>
            <a:spLocks noGrp="1"/>
          </p:cNvSpPr>
          <p:nvPr>
            <p:ph idx="1"/>
          </p:nvPr>
        </p:nvSpPr>
        <p:spPr>
          <a:xfrm>
            <a:off x="691515" y="1223319"/>
            <a:ext cx="8675370" cy="5774379"/>
          </a:xfrm>
        </p:spPr>
        <p:txBody>
          <a:bodyPr>
            <a:normAutofit fontScale="92500" lnSpcReduction="20000"/>
          </a:bodyPr>
          <a:lstStyle/>
          <a:p>
            <a:r>
              <a:rPr lang="es-CO" dirty="0"/>
              <a:t>Encolar elementos</a:t>
            </a:r>
          </a:p>
          <a:p>
            <a:r>
              <a:rPr lang="es-CO" dirty="0" err="1"/>
              <a:t>void</a:t>
            </a:r>
            <a:r>
              <a:rPr lang="es-CO" dirty="0"/>
              <a:t> encolar( </a:t>
            </a:r>
            <a:r>
              <a:rPr lang="es-CO" dirty="0" err="1"/>
              <a:t>struct</a:t>
            </a:r>
            <a:r>
              <a:rPr lang="es-CO" dirty="0"/>
              <a:t> cola &amp;q, </a:t>
            </a:r>
            <a:r>
              <a:rPr lang="es-CO" dirty="0" err="1"/>
              <a:t>int</a:t>
            </a:r>
            <a:r>
              <a:rPr lang="es-CO" dirty="0"/>
              <a:t> valor )</a:t>
            </a:r>
          </a:p>
          <a:p>
            <a:pPr marL="0" indent="0">
              <a:buNone/>
            </a:pPr>
            <a:r>
              <a:rPr lang="es-CO" dirty="0"/>
              <a:t>{</a:t>
            </a:r>
          </a:p>
          <a:p>
            <a:pPr marL="0" indent="0">
              <a:buNone/>
            </a:pPr>
            <a:r>
              <a:rPr lang="es-CO" dirty="0"/>
              <a:t>     </a:t>
            </a:r>
            <a:r>
              <a:rPr lang="es-CO" dirty="0" err="1"/>
              <a:t>struct</a:t>
            </a:r>
            <a:r>
              <a:rPr lang="es-CO" dirty="0"/>
              <a:t> nodo *</a:t>
            </a:r>
            <a:r>
              <a:rPr lang="es-CO" dirty="0" err="1"/>
              <a:t>aux</a:t>
            </a:r>
            <a:r>
              <a:rPr lang="es-CO" dirty="0"/>
              <a:t> = new(</a:t>
            </a:r>
            <a:r>
              <a:rPr lang="es-CO" dirty="0" err="1"/>
              <a:t>struct</a:t>
            </a:r>
            <a:r>
              <a:rPr lang="es-CO" dirty="0"/>
              <a:t> nodo);</a:t>
            </a:r>
          </a:p>
          <a:p>
            <a:pPr marL="0" indent="0">
              <a:buNone/>
            </a:pPr>
            <a:r>
              <a:rPr lang="es-CO" dirty="0"/>
              <a:t>     </a:t>
            </a:r>
            <a:r>
              <a:rPr lang="es-CO" dirty="0" err="1"/>
              <a:t>aux</a:t>
            </a:r>
            <a:r>
              <a:rPr lang="es-CO" dirty="0"/>
              <a:t>-&gt;</a:t>
            </a:r>
            <a:r>
              <a:rPr lang="es-CO" dirty="0" err="1"/>
              <a:t>nro</a:t>
            </a:r>
            <a:r>
              <a:rPr lang="es-CO" dirty="0"/>
              <a:t> = valor;</a:t>
            </a:r>
          </a:p>
          <a:p>
            <a:pPr marL="0" indent="0">
              <a:buNone/>
            </a:pPr>
            <a:r>
              <a:rPr lang="es-CO" dirty="0"/>
              <a:t>     </a:t>
            </a:r>
            <a:r>
              <a:rPr lang="es-CO" dirty="0" err="1"/>
              <a:t>aux</a:t>
            </a:r>
            <a:r>
              <a:rPr lang="es-CO" dirty="0"/>
              <a:t>-&gt;</a:t>
            </a:r>
            <a:r>
              <a:rPr lang="es-CO" dirty="0" err="1"/>
              <a:t>sgte</a:t>
            </a:r>
            <a:r>
              <a:rPr lang="es-CO" dirty="0"/>
              <a:t> = NULL;</a:t>
            </a:r>
          </a:p>
          <a:p>
            <a:pPr marL="0" indent="0">
              <a:buNone/>
            </a:pPr>
            <a:r>
              <a:rPr lang="es-CO" dirty="0"/>
              <a:t>     </a:t>
            </a:r>
            <a:r>
              <a:rPr lang="es-CO" dirty="0" err="1"/>
              <a:t>if</a:t>
            </a:r>
            <a:r>
              <a:rPr lang="es-CO" dirty="0"/>
              <a:t>( </a:t>
            </a:r>
            <a:r>
              <a:rPr lang="es-CO" dirty="0" err="1"/>
              <a:t>q.delante</a:t>
            </a:r>
            <a:r>
              <a:rPr lang="es-CO" dirty="0"/>
              <a:t> == NULL)</a:t>
            </a:r>
          </a:p>
          <a:p>
            <a:pPr marL="0" indent="0">
              <a:buNone/>
            </a:pPr>
            <a:r>
              <a:rPr lang="es-CO" dirty="0"/>
              <a:t>         </a:t>
            </a:r>
            <a:r>
              <a:rPr lang="es-CO" dirty="0" err="1"/>
              <a:t>q.delante</a:t>
            </a:r>
            <a:r>
              <a:rPr lang="es-CO" dirty="0"/>
              <a:t> = </a:t>
            </a:r>
            <a:r>
              <a:rPr lang="es-CO" dirty="0" err="1"/>
              <a:t>aux</a:t>
            </a:r>
            <a:r>
              <a:rPr lang="es-CO" dirty="0"/>
              <a:t>;   // encola el primero elemento</a:t>
            </a:r>
          </a:p>
          <a:p>
            <a:pPr marL="0" indent="0">
              <a:buNone/>
            </a:pPr>
            <a:r>
              <a:rPr lang="es-CO" dirty="0"/>
              <a:t>     </a:t>
            </a:r>
            <a:r>
              <a:rPr lang="es-CO" dirty="0" err="1"/>
              <a:t>else</a:t>
            </a:r>
            <a:endParaRPr lang="es-CO" dirty="0"/>
          </a:p>
          <a:p>
            <a:pPr marL="0" indent="0">
              <a:buNone/>
            </a:pPr>
            <a:r>
              <a:rPr lang="es-CO" dirty="0"/>
              <a:t>        (</a:t>
            </a:r>
            <a:r>
              <a:rPr lang="es-CO" dirty="0" err="1"/>
              <a:t>q.atras</a:t>
            </a:r>
            <a:r>
              <a:rPr lang="es-CO" dirty="0"/>
              <a:t>)-&gt;</a:t>
            </a:r>
            <a:r>
              <a:rPr lang="es-CO" dirty="0" err="1"/>
              <a:t>sgte</a:t>
            </a:r>
            <a:r>
              <a:rPr lang="es-CO" dirty="0"/>
              <a:t> = </a:t>
            </a:r>
            <a:r>
              <a:rPr lang="es-CO" dirty="0" err="1"/>
              <a:t>aux</a:t>
            </a:r>
            <a:r>
              <a:rPr lang="es-CO" dirty="0"/>
              <a:t>;</a:t>
            </a:r>
          </a:p>
          <a:p>
            <a:pPr marL="0" indent="0">
              <a:buNone/>
            </a:pPr>
            <a:r>
              <a:rPr lang="es-CO" dirty="0"/>
              <a:t>        </a:t>
            </a:r>
            <a:r>
              <a:rPr lang="es-CO" dirty="0" err="1"/>
              <a:t>q.atras</a:t>
            </a:r>
            <a:r>
              <a:rPr lang="es-CO" dirty="0"/>
              <a:t> = </a:t>
            </a:r>
            <a:r>
              <a:rPr lang="es-CO" dirty="0" err="1"/>
              <a:t>aux</a:t>
            </a:r>
            <a:r>
              <a:rPr lang="es-CO" dirty="0"/>
              <a:t>;        // puntero que siempre apunta al ultimo elemento</a:t>
            </a:r>
          </a:p>
          <a:p>
            <a:pPr marL="0" indent="0">
              <a:buNone/>
            </a:pPr>
            <a:r>
              <a:rPr lang="es-CO" dirty="0"/>
              <a:t>}</a:t>
            </a:r>
          </a:p>
        </p:txBody>
      </p:sp>
    </p:spTree>
    <p:extLst>
      <p:ext uri="{BB962C8B-B14F-4D97-AF65-F5344CB8AC3E}">
        <p14:creationId xmlns:p14="http://schemas.microsoft.com/office/powerpoint/2010/main" val="759698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47626B5-3E30-471D-8D81-E1D5787539D6}"/>
              </a:ext>
            </a:extLst>
          </p:cNvPr>
          <p:cNvSpPr>
            <a:spLocks noGrp="1"/>
          </p:cNvSpPr>
          <p:nvPr>
            <p:ph idx="1"/>
          </p:nvPr>
        </p:nvSpPr>
        <p:spPr>
          <a:xfrm>
            <a:off x="691515" y="1272746"/>
            <a:ext cx="8675370" cy="5724952"/>
          </a:xfrm>
        </p:spPr>
        <p:txBody>
          <a:bodyPr>
            <a:normAutofit fontScale="92500" lnSpcReduction="10000"/>
          </a:bodyPr>
          <a:lstStyle/>
          <a:p>
            <a:r>
              <a:rPr lang="es-CO" dirty="0"/>
              <a:t>Desencolar elemento </a:t>
            </a:r>
          </a:p>
          <a:p>
            <a:r>
              <a:rPr lang="es-CO" dirty="0" err="1"/>
              <a:t>int</a:t>
            </a:r>
            <a:r>
              <a:rPr lang="es-CO" dirty="0"/>
              <a:t> desencolar( </a:t>
            </a:r>
            <a:r>
              <a:rPr lang="es-CO" dirty="0" err="1"/>
              <a:t>struct</a:t>
            </a:r>
            <a:r>
              <a:rPr lang="es-CO" dirty="0"/>
              <a:t> cola &amp;q )</a:t>
            </a:r>
          </a:p>
          <a:p>
            <a:pPr marL="0" indent="0">
              <a:buNone/>
            </a:pPr>
            <a:r>
              <a:rPr lang="es-CO" dirty="0"/>
              <a:t>{</a:t>
            </a:r>
          </a:p>
          <a:p>
            <a:pPr marL="0" indent="0">
              <a:buNone/>
            </a:pPr>
            <a:r>
              <a:rPr lang="es-CO" dirty="0"/>
              <a:t>     </a:t>
            </a:r>
            <a:r>
              <a:rPr lang="es-CO" dirty="0" err="1"/>
              <a:t>int</a:t>
            </a:r>
            <a:r>
              <a:rPr lang="es-CO" dirty="0"/>
              <a:t> </a:t>
            </a:r>
            <a:r>
              <a:rPr lang="es-CO" dirty="0" err="1"/>
              <a:t>num</a:t>
            </a:r>
            <a:r>
              <a:rPr lang="es-CO" dirty="0"/>
              <a:t> ;</a:t>
            </a:r>
          </a:p>
          <a:p>
            <a:pPr marL="0" indent="0">
              <a:buNone/>
            </a:pPr>
            <a:r>
              <a:rPr lang="es-CO" dirty="0"/>
              <a:t>     </a:t>
            </a:r>
            <a:r>
              <a:rPr lang="es-CO" dirty="0" err="1"/>
              <a:t>struct</a:t>
            </a:r>
            <a:r>
              <a:rPr lang="es-CO" dirty="0"/>
              <a:t> nodo *</a:t>
            </a:r>
            <a:r>
              <a:rPr lang="es-CO" dirty="0" err="1"/>
              <a:t>aux</a:t>
            </a:r>
            <a:r>
              <a:rPr lang="es-CO" dirty="0"/>
              <a:t> ;</a:t>
            </a:r>
          </a:p>
          <a:p>
            <a:pPr marL="0" indent="0">
              <a:buNone/>
            </a:pPr>
            <a:r>
              <a:rPr lang="es-CO" dirty="0"/>
              <a:t>     </a:t>
            </a:r>
            <a:r>
              <a:rPr lang="es-CO" dirty="0" err="1"/>
              <a:t>aux</a:t>
            </a:r>
            <a:r>
              <a:rPr lang="es-CO" dirty="0"/>
              <a:t> = </a:t>
            </a:r>
            <a:r>
              <a:rPr lang="es-CO" dirty="0" err="1"/>
              <a:t>q.delante</a:t>
            </a:r>
            <a:r>
              <a:rPr lang="es-CO" dirty="0"/>
              <a:t>;      // </a:t>
            </a:r>
            <a:r>
              <a:rPr lang="es-CO" dirty="0" err="1"/>
              <a:t>aux</a:t>
            </a:r>
            <a:r>
              <a:rPr lang="es-CO" dirty="0"/>
              <a:t> apunta al inicio de la cola</a:t>
            </a:r>
          </a:p>
          <a:p>
            <a:pPr marL="0" indent="0">
              <a:buNone/>
            </a:pPr>
            <a:r>
              <a:rPr lang="es-CO" dirty="0"/>
              <a:t>     </a:t>
            </a:r>
            <a:r>
              <a:rPr lang="es-CO" dirty="0" err="1"/>
              <a:t>num</a:t>
            </a:r>
            <a:r>
              <a:rPr lang="es-CO" dirty="0"/>
              <a:t> = </a:t>
            </a:r>
            <a:r>
              <a:rPr lang="es-CO" dirty="0" err="1"/>
              <a:t>aux</a:t>
            </a:r>
            <a:r>
              <a:rPr lang="es-CO" dirty="0"/>
              <a:t>-&gt;</a:t>
            </a:r>
            <a:r>
              <a:rPr lang="es-CO" dirty="0" err="1"/>
              <a:t>nro</a:t>
            </a:r>
            <a:r>
              <a:rPr lang="es-CO" dirty="0"/>
              <a:t>;</a:t>
            </a:r>
          </a:p>
          <a:p>
            <a:pPr marL="0" indent="0">
              <a:buNone/>
            </a:pPr>
            <a:r>
              <a:rPr lang="es-CO" dirty="0"/>
              <a:t>     </a:t>
            </a:r>
            <a:r>
              <a:rPr lang="es-CO" dirty="0" err="1"/>
              <a:t>q.delante</a:t>
            </a:r>
            <a:r>
              <a:rPr lang="es-CO" dirty="0"/>
              <a:t> = (</a:t>
            </a:r>
            <a:r>
              <a:rPr lang="es-CO" dirty="0" err="1"/>
              <a:t>q.delante</a:t>
            </a:r>
            <a:r>
              <a:rPr lang="es-CO" dirty="0"/>
              <a:t>)-&gt;</a:t>
            </a:r>
            <a:r>
              <a:rPr lang="es-CO" dirty="0" err="1"/>
              <a:t>sgte</a:t>
            </a:r>
            <a:r>
              <a:rPr lang="es-CO" dirty="0"/>
              <a:t>;</a:t>
            </a:r>
          </a:p>
          <a:p>
            <a:pPr marL="0" indent="0">
              <a:buNone/>
            </a:pPr>
            <a:r>
              <a:rPr lang="es-CO" dirty="0"/>
              <a:t>     </a:t>
            </a:r>
            <a:r>
              <a:rPr lang="es-CO" dirty="0" err="1"/>
              <a:t>delete</a:t>
            </a:r>
            <a:r>
              <a:rPr lang="es-CO" dirty="0"/>
              <a:t>(</a:t>
            </a:r>
            <a:r>
              <a:rPr lang="es-CO" dirty="0" err="1"/>
              <a:t>aux</a:t>
            </a:r>
            <a:r>
              <a:rPr lang="es-CO" dirty="0"/>
              <a:t>);          // libera memoria a donde apuntaba </a:t>
            </a:r>
            <a:r>
              <a:rPr lang="es-CO" dirty="0" err="1"/>
              <a:t>aux</a:t>
            </a:r>
            <a:endParaRPr lang="es-CO" dirty="0"/>
          </a:p>
          <a:p>
            <a:pPr marL="0" indent="0">
              <a:buNone/>
            </a:pPr>
            <a:r>
              <a:rPr lang="es-CO" dirty="0"/>
              <a:t>     </a:t>
            </a:r>
            <a:r>
              <a:rPr lang="es-CO" dirty="0" err="1"/>
              <a:t>return</a:t>
            </a:r>
            <a:r>
              <a:rPr lang="es-CO" dirty="0"/>
              <a:t> </a:t>
            </a:r>
            <a:r>
              <a:rPr lang="es-CO" dirty="0" err="1"/>
              <a:t>num</a:t>
            </a:r>
            <a:r>
              <a:rPr lang="es-CO" dirty="0"/>
              <a:t>;</a:t>
            </a:r>
          </a:p>
          <a:p>
            <a:pPr marL="0" indent="0">
              <a:buNone/>
            </a:pPr>
            <a:r>
              <a:rPr lang="es-CO" dirty="0"/>
              <a:t>}</a:t>
            </a:r>
          </a:p>
          <a:p>
            <a:endParaRPr lang="es-CO" dirty="0"/>
          </a:p>
        </p:txBody>
      </p:sp>
    </p:spTree>
    <p:extLst>
      <p:ext uri="{BB962C8B-B14F-4D97-AF65-F5344CB8AC3E}">
        <p14:creationId xmlns:p14="http://schemas.microsoft.com/office/powerpoint/2010/main" val="1125757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9BE9AD-B063-4F3E-9217-224E9A83F012}"/>
              </a:ext>
            </a:extLst>
          </p:cNvPr>
          <p:cNvSpPr>
            <a:spLocks noGrp="1"/>
          </p:cNvSpPr>
          <p:nvPr>
            <p:ph idx="1"/>
          </p:nvPr>
        </p:nvSpPr>
        <p:spPr>
          <a:xfrm>
            <a:off x="691515" y="1266092"/>
            <a:ext cx="8675370" cy="5731606"/>
          </a:xfrm>
        </p:spPr>
        <p:txBody>
          <a:bodyPr>
            <a:normAutofit lnSpcReduction="10000"/>
          </a:bodyPr>
          <a:lstStyle/>
          <a:p>
            <a:r>
              <a:rPr lang="es-CO" dirty="0"/>
              <a:t>Mostrar cola.</a:t>
            </a:r>
          </a:p>
          <a:p>
            <a:r>
              <a:rPr lang="es-CO" dirty="0" err="1"/>
              <a:t>void</a:t>
            </a:r>
            <a:r>
              <a:rPr lang="es-CO" dirty="0"/>
              <a:t> </a:t>
            </a:r>
            <a:r>
              <a:rPr lang="es-CO" dirty="0" err="1"/>
              <a:t>muestraCola</a:t>
            </a:r>
            <a:r>
              <a:rPr lang="es-CO" dirty="0"/>
              <a:t>( </a:t>
            </a:r>
            <a:r>
              <a:rPr lang="es-CO" dirty="0" err="1"/>
              <a:t>struct</a:t>
            </a:r>
            <a:r>
              <a:rPr lang="es-CO" dirty="0"/>
              <a:t> cola q )</a:t>
            </a:r>
          </a:p>
          <a:p>
            <a:pPr marL="0" indent="0">
              <a:buNone/>
            </a:pPr>
            <a:r>
              <a:rPr lang="es-CO" dirty="0"/>
              <a:t>{</a:t>
            </a:r>
          </a:p>
          <a:p>
            <a:pPr marL="0" indent="0">
              <a:buNone/>
            </a:pPr>
            <a:r>
              <a:rPr lang="es-CO" dirty="0"/>
              <a:t>     </a:t>
            </a:r>
            <a:r>
              <a:rPr lang="es-CO" dirty="0" err="1"/>
              <a:t>struct</a:t>
            </a:r>
            <a:r>
              <a:rPr lang="es-CO" dirty="0"/>
              <a:t> nodo *</a:t>
            </a:r>
            <a:r>
              <a:rPr lang="es-CO" dirty="0" err="1"/>
              <a:t>aux</a:t>
            </a:r>
            <a:r>
              <a:rPr lang="es-CO" dirty="0"/>
              <a:t>;</a:t>
            </a:r>
          </a:p>
          <a:p>
            <a:pPr marL="0" indent="0">
              <a:buNone/>
            </a:pPr>
            <a:r>
              <a:rPr lang="es-CO" dirty="0"/>
              <a:t>     </a:t>
            </a:r>
            <a:r>
              <a:rPr lang="es-CO" dirty="0" err="1"/>
              <a:t>aux</a:t>
            </a:r>
            <a:r>
              <a:rPr lang="es-CO" dirty="0"/>
              <a:t> = </a:t>
            </a:r>
            <a:r>
              <a:rPr lang="es-CO" dirty="0" err="1"/>
              <a:t>q.delante</a:t>
            </a:r>
            <a:r>
              <a:rPr lang="es-CO" dirty="0"/>
              <a:t>;</a:t>
            </a:r>
          </a:p>
          <a:p>
            <a:pPr marL="0" indent="0">
              <a:buNone/>
            </a:pPr>
            <a:r>
              <a:rPr lang="es-CO" dirty="0"/>
              <a:t>     </a:t>
            </a:r>
            <a:r>
              <a:rPr lang="es-CO" dirty="0" err="1"/>
              <a:t>while</a:t>
            </a:r>
            <a:r>
              <a:rPr lang="es-CO" dirty="0"/>
              <a:t>( </a:t>
            </a:r>
            <a:r>
              <a:rPr lang="es-CO" dirty="0" err="1"/>
              <a:t>aux</a:t>
            </a:r>
            <a:r>
              <a:rPr lang="es-CO" dirty="0"/>
              <a:t> != NULL )</a:t>
            </a:r>
          </a:p>
          <a:p>
            <a:pPr marL="0" indent="0">
              <a:buNone/>
            </a:pPr>
            <a:r>
              <a:rPr lang="es-CO" dirty="0"/>
              <a:t>     {</a:t>
            </a:r>
          </a:p>
          <a:p>
            <a:pPr marL="0" indent="0">
              <a:buNone/>
            </a:pPr>
            <a:r>
              <a:rPr lang="es-CO" dirty="0"/>
              <a:t>            </a:t>
            </a:r>
            <a:r>
              <a:rPr lang="es-CO" dirty="0" err="1"/>
              <a:t>cout</a:t>
            </a:r>
            <a:r>
              <a:rPr lang="es-CO" dirty="0"/>
              <a:t>&lt;&lt;"   "&lt;&lt; </a:t>
            </a:r>
            <a:r>
              <a:rPr lang="es-CO" dirty="0" err="1"/>
              <a:t>aux</a:t>
            </a:r>
            <a:r>
              <a:rPr lang="es-CO" dirty="0"/>
              <a:t>-&gt;</a:t>
            </a:r>
            <a:r>
              <a:rPr lang="es-CO" dirty="0" err="1"/>
              <a:t>nro</a:t>
            </a:r>
            <a:r>
              <a:rPr lang="es-CO" dirty="0"/>
              <a:t> ;</a:t>
            </a:r>
          </a:p>
          <a:p>
            <a:pPr marL="0" indent="0">
              <a:buNone/>
            </a:pPr>
            <a:r>
              <a:rPr lang="es-CO" dirty="0"/>
              <a:t>            </a:t>
            </a:r>
            <a:r>
              <a:rPr lang="es-CO" dirty="0" err="1"/>
              <a:t>aux</a:t>
            </a:r>
            <a:r>
              <a:rPr lang="es-CO" dirty="0"/>
              <a:t> = </a:t>
            </a:r>
            <a:r>
              <a:rPr lang="es-CO" dirty="0" err="1"/>
              <a:t>aux</a:t>
            </a:r>
            <a:r>
              <a:rPr lang="es-CO" dirty="0"/>
              <a:t>-&gt;</a:t>
            </a:r>
            <a:r>
              <a:rPr lang="es-CO" dirty="0" err="1"/>
              <a:t>sgte</a:t>
            </a:r>
            <a:r>
              <a:rPr lang="es-CO" dirty="0"/>
              <a:t>;</a:t>
            </a:r>
          </a:p>
          <a:p>
            <a:pPr marL="0" indent="0">
              <a:buNone/>
            </a:pPr>
            <a:r>
              <a:rPr lang="es-CO" dirty="0"/>
              <a:t>     }</a:t>
            </a:r>
          </a:p>
          <a:p>
            <a:pPr marL="0" indent="0">
              <a:buNone/>
            </a:pPr>
            <a:r>
              <a:rPr lang="es-CO" dirty="0"/>
              <a:t>}</a:t>
            </a:r>
          </a:p>
        </p:txBody>
      </p:sp>
    </p:spTree>
    <p:extLst>
      <p:ext uri="{BB962C8B-B14F-4D97-AF65-F5344CB8AC3E}">
        <p14:creationId xmlns:p14="http://schemas.microsoft.com/office/powerpoint/2010/main" val="2296120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7412F-313E-460C-A1AA-2C15B5D6ADB8}"/>
              </a:ext>
            </a:extLst>
          </p:cNvPr>
          <p:cNvSpPr>
            <a:spLocks noGrp="1"/>
          </p:cNvSpPr>
          <p:nvPr>
            <p:ph idx="1"/>
          </p:nvPr>
        </p:nvSpPr>
        <p:spPr>
          <a:xfrm>
            <a:off x="691515" y="1172308"/>
            <a:ext cx="8675370" cy="5825390"/>
          </a:xfrm>
        </p:spPr>
        <p:txBody>
          <a:bodyPr>
            <a:normAutofit fontScale="92500" lnSpcReduction="20000"/>
          </a:bodyPr>
          <a:lstStyle/>
          <a:p>
            <a:r>
              <a:rPr lang="es-CO" dirty="0"/>
              <a:t>Eliminar todos los elementos de la Cola.</a:t>
            </a:r>
          </a:p>
          <a:p>
            <a:r>
              <a:rPr lang="es-CO" dirty="0" err="1"/>
              <a:t>void</a:t>
            </a:r>
            <a:r>
              <a:rPr lang="es-CO" dirty="0"/>
              <a:t> </a:t>
            </a:r>
            <a:r>
              <a:rPr lang="es-CO" dirty="0" err="1"/>
              <a:t>vaciaCola</a:t>
            </a:r>
            <a:r>
              <a:rPr lang="es-CO" dirty="0"/>
              <a:t>( </a:t>
            </a:r>
            <a:r>
              <a:rPr lang="es-CO" dirty="0" err="1"/>
              <a:t>struct</a:t>
            </a:r>
            <a:r>
              <a:rPr lang="es-CO" dirty="0"/>
              <a:t> cola &amp;q)</a:t>
            </a:r>
          </a:p>
          <a:p>
            <a:pPr marL="0" indent="0">
              <a:buNone/>
            </a:pPr>
            <a:r>
              <a:rPr lang="es-CO" dirty="0"/>
              <a:t>{</a:t>
            </a:r>
          </a:p>
          <a:p>
            <a:pPr marL="0" indent="0">
              <a:buNone/>
            </a:pPr>
            <a:r>
              <a:rPr lang="es-CO" dirty="0"/>
              <a:t>     </a:t>
            </a:r>
            <a:r>
              <a:rPr lang="es-CO" dirty="0" err="1"/>
              <a:t>struct</a:t>
            </a:r>
            <a:r>
              <a:rPr lang="es-CO" dirty="0"/>
              <a:t> nodo *</a:t>
            </a:r>
            <a:r>
              <a:rPr lang="es-CO" dirty="0" err="1"/>
              <a:t>aux</a:t>
            </a:r>
            <a:r>
              <a:rPr lang="es-CO" dirty="0"/>
              <a:t>;</a:t>
            </a:r>
          </a:p>
          <a:p>
            <a:pPr marL="0" indent="0">
              <a:buNone/>
            </a:pPr>
            <a:r>
              <a:rPr lang="es-CO" dirty="0"/>
              <a:t>     </a:t>
            </a:r>
            <a:r>
              <a:rPr lang="es-CO" dirty="0" err="1"/>
              <a:t>while</a:t>
            </a:r>
            <a:r>
              <a:rPr lang="es-CO" dirty="0"/>
              <a:t>( </a:t>
            </a:r>
            <a:r>
              <a:rPr lang="es-CO" dirty="0" err="1"/>
              <a:t>q.delante</a:t>
            </a:r>
            <a:r>
              <a:rPr lang="es-CO" dirty="0"/>
              <a:t> != NULL)</a:t>
            </a:r>
          </a:p>
          <a:p>
            <a:pPr marL="0" indent="0">
              <a:buNone/>
            </a:pPr>
            <a:r>
              <a:rPr lang="es-CO" dirty="0"/>
              <a:t>     {</a:t>
            </a:r>
          </a:p>
          <a:p>
            <a:pPr marL="0" indent="0">
              <a:buNone/>
            </a:pPr>
            <a:r>
              <a:rPr lang="es-CO" dirty="0"/>
              <a:t>            </a:t>
            </a:r>
            <a:r>
              <a:rPr lang="es-CO" dirty="0" err="1"/>
              <a:t>aux</a:t>
            </a:r>
            <a:r>
              <a:rPr lang="es-CO" dirty="0"/>
              <a:t> = </a:t>
            </a:r>
            <a:r>
              <a:rPr lang="es-CO" dirty="0" err="1"/>
              <a:t>q.delante</a:t>
            </a:r>
            <a:r>
              <a:rPr lang="es-CO" dirty="0"/>
              <a:t>;</a:t>
            </a:r>
          </a:p>
          <a:p>
            <a:pPr marL="0" indent="0">
              <a:buNone/>
            </a:pPr>
            <a:r>
              <a:rPr lang="es-CO" dirty="0"/>
              <a:t>            </a:t>
            </a:r>
            <a:r>
              <a:rPr lang="es-CO" dirty="0" err="1"/>
              <a:t>q.delante</a:t>
            </a:r>
            <a:r>
              <a:rPr lang="es-CO" dirty="0"/>
              <a:t> = </a:t>
            </a:r>
            <a:r>
              <a:rPr lang="es-CO" dirty="0" err="1"/>
              <a:t>aux</a:t>
            </a:r>
            <a:r>
              <a:rPr lang="es-CO" dirty="0"/>
              <a:t>-&gt;</a:t>
            </a:r>
            <a:r>
              <a:rPr lang="es-CO" dirty="0" err="1"/>
              <a:t>sgte</a:t>
            </a:r>
            <a:r>
              <a:rPr lang="es-CO" dirty="0"/>
              <a:t>;</a:t>
            </a:r>
          </a:p>
          <a:p>
            <a:pPr marL="0" indent="0">
              <a:buNone/>
            </a:pPr>
            <a:r>
              <a:rPr lang="es-CO" dirty="0"/>
              <a:t>            </a:t>
            </a:r>
            <a:r>
              <a:rPr lang="es-CO" dirty="0" err="1"/>
              <a:t>delete</a:t>
            </a:r>
            <a:r>
              <a:rPr lang="es-CO" dirty="0"/>
              <a:t>(</a:t>
            </a:r>
            <a:r>
              <a:rPr lang="es-CO" dirty="0" err="1"/>
              <a:t>aux</a:t>
            </a:r>
            <a:r>
              <a:rPr lang="es-CO" dirty="0"/>
              <a:t>);</a:t>
            </a:r>
          </a:p>
          <a:p>
            <a:pPr marL="0" indent="0">
              <a:buNone/>
            </a:pPr>
            <a:r>
              <a:rPr lang="es-CO" dirty="0"/>
              <a:t>     }</a:t>
            </a:r>
          </a:p>
          <a:p>
            <a:pPr marL="0" indent="0">
              <a:buNone/>
            </a:pPr>
            <a:r>
              <a:rPr lang="es-CO" dirty="0"/>
              <a:t>     </a:t>
            </a:r>
            <a:r>
              <a:rPr lang="es-CO" dirty="0" err="1"/>
              <a:t>q.delante</a:t>
            </a:r>
            <a:r>
              <a:rPr lang="es-CO" dirty="0"/>
              <a:t> = NULL;</a:t>
            </a:r>
          </a:p>
          <a:p>
            <a:pPr marL="0" indent="0">
              <a:buNone/>
            </a:pPr>
            <a:r>
              <a:rPr lang="es-CO" dirty="0"/>
              <a:t>     </a:t>
            </a:r>
            <a:r>
              <a:rPr lang="es-CO" dirty="0" err="1"/>
              <a:t>q.atras</a:t>
            </a:r>
            <a:r>
              <a:rPr lang="es-CO" dirty="0"/>
              <a:t>   = NULL;</a:t>
            </a:r>
          </a:p>
          <a:p>
            <a:pPr marL="0" indent="0">
              <a:buNone/>
            </a:pPr>
            <a:r>
              <a:rPr lang="es-CO" dirty="0"/>
              <a:t>}</a:t>
            </a:r>
          </a:p>
        </p:txBody>
      </p:sp>
    </p:spTree>
    <p:extLst>
      <p:ext uri="{BB962C8B-B14F-4D97-AF65-F5344CB8AC3E}">
        <p14:creationId xmlns:p14="http://schemas.microsoft.com/office/powerpoint/2010/main" val="23492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70125D-7B51-449B-80D1-495C1AC3B0A6}"/>
              </a:ext>
            </a:extLst>
          </p:cNvPr>
          <p:cNvSpPr>
            <a:spLocks noGrp="1"/>
          </p:cNvSpPr>
          <p:nvPr>
            <p:ph idx="1"/>
          </p:nvPr>
        </p:nvSpPr>
        <p:spPr>
          <a:xfrm>
            <a:off x="691515" y="1312985"/>
            <a:ext cx="8675370" cy="5684713"/>
          </a:xfrm>
        </p:spPr>
        <p:txBody>
          <a:bodyPr>
            <a:normAutofit/>
          </a:bodyPr>
          <a:lstStyle/>
          <a:p>
            <a:r>
              <a:rPr lang="es-CO" dirty="0" err="1"/>
              <a:t>Menu</a:t>
            </a:r>
            <a:r>
              <a:rPr lang="es-CO" dirty="0"/>
              <a:t> de opciones.</a:t>
            </a:r>
          </a:p>
          <a:p>
            <a:r>
              <a:rPr lang="es-CO" dirty="0" err="1"/>
              <a:t>void</a:t>
            </a:r>
            <a:r>
              <a:rPr lang="es-CO" dirty="0"/>
              <a:t> </a:t>
            </a:r>
            <a:r>
              <a:rPr lang="es-CO" dirty="0" err="1"/>
              <a:t>menu</a:t>
            </a:r>
            <a:r>
              <a:rPr lang="es-CO" dirty="0"/>
              <a:t>()</a:t>
            </a:r>
          </a:p>
          <a:p>
            <a:pPr marL="0" indent="0">
              <a:buNone/>
            </a:pPr>
            <a:r>
              <a:rPr lang="es-CO" dirty="0"/>
              <a:t>{</a:t>
            </a:r>
          </a:p>
          <a:p>
            <a:pPr marL="0" indent="0">
              <a:buNone/>
            </a:pPr>
            <a:r>
              <a:rPr lang="es-CO" dirty="0"/>
              <a:t>    </a:t>
            </a:r>
            <a:r>
              <a:rPr lang="es-CO" dirty="0" err="1"/>
              <a:t>cout</a:t>
            </a:r>
            <a:r>
              <a:rPr lang="es-CO" dirty="0"/>
              <a:t>&lt;&lt;" 1. ENCOLAR                               "&lt;&lt;</a:t>
            </a:r>
            <a:r>
              <a:rPr lang="es-CO" dirty="0" err="1"/>
              <a:t>endl</a:t>
            </a:r>
            <a:r>
              <a:rPr lang="es-CO" dirty="0"/>
              <a:t>;</a:t>
            </a:r>
          </a:p>
          <a:p>
            <a:pPr marL="0" indent="0">
              <a:buNone/>
            </a:pPr>
            <a:r>
              <a:rPr lang="es-CO" dirty="0"/>
              <a:t>    </a:t>
            </a:r>
            <a:r>
              <a:rPr lang="es-CO" dirty="0" err="1"/>
              <a:t>cout</a:t>
            </a:r>
            <a:r>
              <a:rPr lang="es-CO" dirty="0"/>
              <a:t>&lt;&lt;" 2. DESENCOLAR                            "&lt;&lt;</a:t>
            </a:r>
            <a:r>
              <a:rPr lang="es-CO" dirty="0" err="1"/>
              <a:t>endl</a:t>
            </a:r>
            <a:r>
              <a:rPr lang="es-CO" dirty="0"/>
              <a:t>;</a:t>
            </a:r>
          </a:p>
          <a:p>
            <a:pPr marL="0" indent="0">
              <a:buNone/>
            </a:pPr>
            <a:r>
              <a:rPr lang="es-CO" dirty="0"/>
              <a:t>    </a:t>
            </a:r>
            <a:r>
              <a:rPr lang="es-CO" dirty="0" err="1"/>
              <a:t>cout</a:t>
            </a:r>
            <a:r>
              <a:rPr lang="es-CO" dirty="0"/>
              <a:t>&lt;&lt;" 3. MOSTRAR COLA                          "&lt;&lt;</a:t>
            </a:r>
            <a:r>
              <a:rPr lang="es-CO" dirty="0" err="1"/>
              <a:t>endl</a:t>
            </a:r>
            <a:r>
              <a:rPr lang="es-CO" dirty="0"/>
              <a:t>;</a:t>
            </a:r>
          </a:p>
          <a:p>
            <a:pPr marL="0" indent="0">
              <a:buNone/>
            </a:pPr>
            <a:r>
              <a:rPr lang="es-CO" dirty="0"/>
              <a:t>    </a:t>
            </a:r>
            <a:r>
              <a:rPr lang="es-CO" dirty="0" err="1"/>
              <a:t>cout</a:t>
            </a:r>
            <a:r>
              <a:rPr lang="es-CO" dirty="0"/>
              <a:t>&lt;&lt;" 4. VACIAR COLA                           "&lt;&lt;</a:t>
            </a:r>
            <a:r>
              <a:rPr lang="es-CO" dirty="0" err="1"/>
              <a:t>endl</a:t>
            </a:r>
            <a:r>
              <a:rPr lang="es-CO" dirty="0"/>
              <a:t>;</a:t>
            </a:r>
          </a:p>
          <a:p>
            <a:pPr marL="0" indent="0">
              <a:buNone/>
            </a:pPr>
            <a:r>
              <a:rPr lang="es-CO" dirty="0"/>
              <a:t>    </a:t>
            </a:r>
            <a:r>
              <a:rPr lang="es-CO" dirty="0" err="1"/>
              <a:t>cout</a:t>
            </a:r>
            <a:r>
              <a:rPr lang="es-CO" dirty="0"/>
              <a:t>&lt;&lt;" 5. SALIR                                 "&lt;&lt;</a:t>
            </a:r>
            <a:r>
              <a:rPr lang="es-CO" dirty="0" err="1"/>
              <a:t>endl</a:t>
            </a:r>
            <a:r>
              <a:rPr lang="es-CO" dirty="0"/>
              <a:t>;</a:t>
            </a:r>
          </a:p>
          <a:p>
            <a:pPr marL="0" indent="0">
              <a:buNone/>
            </a:pPr>
            <a:r>
              <a:rPr lang="es-CO" dirty="0"/>
              <a:t>    </a:t>
            </a:r>
            <a:r>
              <a:rPr lang="es-CO" dirty="0" err="1"/>
              <a:t>cout</a:t>
            </a:r>
            <a:r>
              <a:rPr lang="es-CO" dirty="0"/>
              <a:t>&lt;&lt;"\n INGRESE OPCION: ";</a:t>
            </a:r>
          </a:p>
          <a:p>
            <a:pPr marL="0" indent="0">
              <a:buNone/>
            </a:pPr>
            <a:r>
              <a:rPr lang="es-CO" dirty="0"/>
              <a:t>}</a:t>
            </a:r>
          </a:p>
        </p:txBody>
      </p:sp>
    </p:spTree>
    <p:extLst>
      <p:ext uri="{BB962C8B-B14F-4D97-AF65-F5344CB8AC3E}">
        <p14:creationId xmlns:p14="http://schemas.microsoft.com/office/powerpoint/2010/main" val="853193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C5B515-CD25-4AF8-90E0-A757654EDA76}"/>
              </a:ext>
            </a:extLst>
          </p:cNvPr>
          <p:cNvSpPr>
            <a:spLocks noGrp="1"/>
          </p:cNvSpPr>
          <p:nvPr>
            <p:ph idx="1"/>
          </p:nvPr>
        </p:nvSpPr>
        <p:spPr>
          <a:xfrm>
            <a:off x="691515" y="375138"/>
            <a:ext cx="8675370" cy="6622560"/>
          </a:xfrm>
        </p:spPr>
        <p:txBody>
          <a:bodyPr/>
          <a:lstStyle/>
          <a:p>
            <a:r>
              <a:rPr lang="es-CO" dirty="0"/>
              <a:t>Estructura del </a:t>
            </a:r>
            <a:r>
              <a:rPr lang="es-CO" dirty="0" err="1"/>
              <a:t>main</a:t>
            </a:r>
            <a:endParaRPr lang="es-CO" dirty="0"/>
          </a:p>
          <a:p>
            <a:r>
              <a:rPr lang="es-CO" dirty="0" err="1"/>
              <a:t>int</a:t>
            </a:r>
            <a:r>
              <a:rPr lang="es-CO" dirty="0"/>
              <a:t> </a:t>
            </a:r>
            <a:r>
              <a:rPr lang="es-CO" dirty="0" err="1"/>
              <a:t>main</a:t>
            </a:r>
            <a:r>
              <a:rPr lang="es-CO" dirty="0"/>
              <a:t>()</a:t>
            </a:r>
          </a:p>
          <a:p>
            <a:pPr marL="0" indent="0">
              <a:buNone/>
            </a:pPr>
            <a:r>
              <a:rPr lang="es-CO" dirty="0"/>
              <a:t>{</a:t>
            </a:r>
          </a:p>
          <a:p>
            <a:pPr marL="0" indent="0">
              <a:buNone/>
            </a:pPr>
            <a:r>
              <a:rPr lang="es-CO" dirty="0"/>
              <a:t>    </a:t>
            </a:r>
            <a:r>
              <a:rPr lang="es-CO" dirty="0" err="1"/>
              <a:t>struct</a:t>
            </a:r>
            <a:r>
              <a:rPr lang="es-CO" dirty="0"/>
              <a:t> cola q;</a:t>
            </a:r>
          </a:p>
          <a:p>
            <a:pPr marL="0" indent="0">
              <a:buNone/>
            </a:pPr>
            <a:r>
              <a:rPr lang="es-CO" dirty="0"/>
              <a:t>    </a:t>
            </a:r>
            <a:r>
              <a:rPr lang="es-CO" dirty="0" err="1"/>
              <a:t>q.delante</a:t>
            </a:r>
            <a:r>
              <a:rPr lang="es-CO" dirty="0"/>
              <a:t> = NULL;</a:t>
            </a:r>
          </a:p>
          <a:p>
            <a:pPr marL="0" indent="0">
              <a:buNone/>
            </a:pPr>
            <a:r>
              <a:rPr lang="es-CO" dirty="0"/>
              <a:t>    </a:t>
            </a:r>
            <a:r>
              <a:rPr lang="es-CO" dirty="0" err="1"/>
              <a:t>q.atras</a:t>
            </a:r>
            <a:r>
              <a:rPr lang="es-CO" dirty="0"/>
              <a:t>   = NULL;</a:t>
            </a:r>
          </a:p>
          <a:p>
            <a:pPr marL="0" indent="0">
              <a:buNone/>
            </a:pPr>
            <a:r>
              <a:rPr lang="es-CO" dirty="0"/>
              <a:t>    </a:t>
            </a:r>
            <a:r>
              <a:rPr lang="es-CO" dirty="0" err="1"/>
              <a:t>int</a:t>
            </a:r>
            <a:r>
              <a:rPr lang="es-CO" dirty="0"/>
              <a:t> dato;  // numero a encolar</a:t>
            </a:r>
          </a:p>
          <a:p>
            <a:pPr marL="0" indent="0">
              <a:buNone/>
            </a:pPr>
            <a:r>
              <a:rPr lang="es-CO" dirty="0"/>
              <a:t>    </a:t>
            </a:r>
            <a:r>
              <a:rPr lang="es-CO" dirty="0" err="1"/>
              <a:t>int</a:t>
            </a:r>
            <a:r>
              <a:rPr lang="es-CO" dirty="0"/>
              <a:t> </a:t>
            </a:r>
            <a:r>
              <a:rPr lang="es-CO" dirty="0" err="1"/>
              <a:t>op</a:t>
            </a:r>
            <a:r>
              <a:rPr lang="es-CO" dirty="0"/>
              <a:t>;    // </a:t>
            </a:r>
            <a:r>
              <a:rPr lang="es-CO" dirty="0" err="1"/>
              <a:t>opcion</a:t>
            </a:r>
            <a:r>
              <a:rPr lang="es-CO" dirty="0"/>
              <a:t> del </a:t>
            </a:r>
            <a:r>
              <a:rPr lang="es-CO" dirty="0" err="1"/>
              <a:t>menu</a:t>
            </a:r>
            <a:endParaRPr lang="es-CO" dirty="0"/>
          </a:p>
          <a:p>
            <a:pPr marL="0" indent="0">
              <a:buNone/>
            </a:pPr>
            <a:r>
              <a:rPr lang="es-CO" dirty="0"/>
              <a:t>    </a:t>
            </a:r>
            <a:r>
              <a:rPr lang="es-CO" dirty="0" err="1"/>
              <a:t>int</a:t>
            </a:r>
            <a:r>
              <a:rPr lang="es-CO" dirty="0"/>
              <a:t> x ;    // numero que devuelve la </a:t>
            </a:r>
            <a:r>
              <a:rPr lang="es-CO" dirty="0" err="1"/>
              <a:t>funcon</a:t>
            </a:r>
            <a:r>
              <a:rPr lang="es-CO" dirty="0"/>
              <a:t> pop</a:t>
            </a:r>
          </a:p>
          <a:p>
            <a:pPr marL="0" indent="0">
              <a:buNone/>
            </a:pPr>
            <a:r>
              <a:rPr lang="es-CO" dirty="0"/>
              <a:t>    do</a:t>
            </a:r>
          </a:p>
          <a:p>
            <a:pPr marL="0" indent="0">
              <a:buNone/>
            </a:pPr>
            <a:r>
              <a:rPr lang="es-CO" dirty="0"/>
              <a:t>    {</a:t>
            </a:r>
          </a:p>
        </p:txBody>
      </p:sp>
    </p:spTree>
    <p:extLst>
      <p:ext uri="{BB962C8B-B14F-4D97-AF65-F5344CB8AC3E}">
        <p14:creationId xmlns:p14="http://schemas.microsoft.com/office/powerpoint/2010/main" val="63869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4F0FB-43B5-4FDF-B5C5-D230E37B2AE1}"/>
              </a:ext>
            </a:extLst>
          </p:cNvPr>
          <p:cNvSpPr>
            <a:spLocks noGrp="1"/>
          </p:cNvSpPr>
          <p:nvPr>
            <p:ph type="title"/>
          </p:nvPr>
        </p:nvSpPr>
        <p:spPr/>
        <p:txBody>
          <a:bodyPr/>
          <a:lstStyle/>
          <a:p>
            <a:pPr algn="ctr"/>
            <a:r>
              <a:rPr lang="es-CO" b="1" dirty="0"/>
              <a:t>Operador de dirección y de</a:t>
            </a:r>
            <a:br>
              <a:rPr lang="es-CO" b="1" dirty="0"/>
            </a:br>
            <a:r>
              <a:rPr lang="es-CO" b="1" dirty="0"/>
              <a:t>indirección</a:t>
            </a:r>
          </a:p>
        </p:txBody>
      </p:sp>
      <p:sp>
        <p:nvSpPr>
          <p:cNvPr id="3" name="Marcador de contenido 2">
            <a:extLst>
              <a:ext uri="{FF2B5EF4-FFF2-40B4-BE49-F238E27FC236}">
                <a16:creationId xmlns:a16="http://schemas.microsoft.com/office/drawing/2014/main" id="{773FD6EF-CF0D-4860-826D-FC4FF301ACFD}"/>
              </a:ext>
            </a:extLst>
          </p:cNvPr>
          <p:cNvSpPr>
            <a:spLocks noGrp="1"/>
          </p:cNvSpPr>
          <p:nvPr>
            <p:ph idx="1"/>
          </p:nvPr>
        </p:nvSpPr>
        <p:spPr/>
        <p:txBody>
          <a:bodyPr>
            <a:normAutofit/>
          </a:bodyPr>
          <a:lstStyle/>
          <a:p>
            <a:r>
              <a:rPr lang="es-CO" dirty="0"/>
              <a:t>El Operador de Dirección ( &amp;) regresa la dirección de una variable.</a:t>
            </a:r>
          </a:p>
          <a:p>
            <a:r>
              <a:rPr lang="es-CO" dirty="0"/>
              <a:t>El Operador de Indirección ( </a:t>
            </a:r>
            <a:r>
              <a:rPr lang="es-CO" b="1" dirty="0"/>
              <a:t>* </a:t>
            </a:r>
            <a:r>
              <a:rPr lang="es-CO" dirty="0"/>
              <a:t>), toma la dirección de una variable y regresa el dato que contiene esa dirección.</a:t>
            </a:r>
          </a:p>
          <a:p>
            <a:pPr algn="just"/>
            <a:r>
              <a:rPr lang="es-CO" dirty="0"/>
              <a:t>El </a:t>
            </a:r>
            <a:r>
              <a:rPr lang="es-CO" b="1" i="1" dirty="0"/>
              <a:t>puntero a miembro</a:t>
            </a:r>
            <a:r>
              <a:rPr lang="es-CO" dirty="0"/>
              <a:t> Los punteros a estructuras se declaran igual que los punteros a otros tipos de datos. Para referirse a un miembro de una estructura apuntada por un puntero hay que utilizar el operador −&gt;.</a:t>
            </a:r>
          </a:p>
        </p:txBody>
      </p:sp>
    </p:spTree>
    <p:extLst>
      <p:ext uri="{BB962C8B-B14F-4D97-AF65-F5344CB8AC3E}">
        <p14:creationId xmlns:p14="http://schemas.microsoft.com/office/powerpoint/2010/main" val="8629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C46F6C-6326-444E-BA1A-78D6703C8EEE}"/>
              </a:ext>
            </a:extLst>
          </p:cNvPr>
          <p:cNvSpPr>
            <a:spLocks noGrp="1"/>
          </p:cNvSpPr>
          <p:nvPr>
            <p:ph idx="1"/>
          </p:nvPr>
        </p:nvSpPr>
        <p:spPr>
          <a:xfrm>
            <a:off x="691515" y="961292"/>
            <a:ext cx="8675370" cy="6036406"/>
          </a:xfrm>
        </p:spPr>
        <p:txBody>
          <a:bodyPr>
            <a:normAutofit fontScale="85000" lnSpcReduction="20000"/>
          </a:bodyPr>
          <a:lstStyle/>
          <a:p>
            <a:pPr marL="0" indent="0">
              <a:buNone/>
            </a:pPr>
            <a:r>
              <a:rPr lang="es-CO" dirty="0"/>
              <a:t> </a:t>
            </a:r>
            <a:r>
              <a:rPr lang="es-CO" dirty="0" err="1"/>
              <a:t>menu</a:t>
            </a:r>
            <a:r>
              <a:rPr lang="es-CO" dirty="0"/>
              <a:t>();  </a:t>
            </a:r>
            <a:r>
              <a:rPr lang="es-CO" dirty="0" err="1"/>
              <a:t>cin</a:t>
            </a:r>
            <a:r>
              <a:rPr lang="es-CO" dirty="0"/>
              <a:t>&gt;&gt; </a:t>
            </a:r>
            <a:r>
              <a:rPr lang="es-CO" dirty="0" err="1"/>
              <a:t>op</a:t>
            </a:r>
            <a:r>
              <a:rPr lang="es-CO" dirty="0"/>
              <a:t>;</a:t>
            </a:r>
          </a:p>
          <a:p>
            <a:pPr marL="0" indent="0">
              <a:buNone/>
            </a:pPr>
            <a:r>
              <a:rPr lang="es-CO" dirty="0"/>
              <a:t>        </a:t>
            </a:r>
            <a:r>
              <a:rPr lang="es-CO" dirty="0" err="1"/>
              <a:t>switch</a:t>
            </a:r>
            <a:r>
              <a:rPr lang="es-CO" dirty="0"/>
              <a:t>(</a:t>
            </a:r>
            <a:r>
              <a:rPr lang="es-CO" dirty="0" err="1"/>
              <a:t>op</a:t>
            </a:r>
            <a:r>
              <a:rPr lang="es-CO" dirty="0"/>
              <a:t>)</a:t>
            </a:r>
          </a:p>
          <a:p>
            <a:pPr marL="0" indent="0">
              <a:buNone/>
            </a:pPr>
            <a:r>
              <a:rPr lang="es-CO" dirty="0"/>
              <a:t>        {</a:t>
            </a:r>
          </a:p>
          <a:p>
            <a:pPr marL="0" indent="0">
              <a:buNone/>
            </a:pPr>
            <a:r>
              <a:rPr lang="es-CO" dirty="0"/>
              <a:t>            case 1:</a:t>
            </a:r>
          </a:p>
          <a:p>
            <a:pPr marL="0" indent="0">
              <a:buNone/>
            </a:pPr>
            <a:r>
              <a:rPr lang="es-CO" dirty="0"/>
              <a:t>                 </a:t>
            </a:r>
            <a:r>
              <a:rPr lang="es-CO" dirty="0" err="1"/>
              <a:t>cout</a:t>
            </a:r>
            <a:r>
              <a:rPr lang="es-CO" dirty="0"/>
              <a:t>&lt;&lt; "\n NUMERO A ENCOLAR: "; </a:t>
            </a:r>
            <a:r>
              <a:rPr lang="es-CO" dirty="0" err="1"/>
              <a:t>cin</a:t>
            </a:r>
            <a:r>
              <a:rPr lang="es-CO" dirty="0"/>
              <a:t>&gt;&gt; dato;</a:t>
            </a:r>
          </a:p>
          <a:p>
            <a:pPr marL="0" indent="0">
              <a:buNone/>
            </a:pPr>
            <a:r>
              <a:rPr lang="es-CO" dirty="0"/>
              <a:t>                 encolar( q, dato );</a:t>
            </a:r>
          </a:p>
          <a:p>
            <a:pPr marL="0" indent="0">
              <a:buNone/>
            </a:pPr>
            <a:r>
              <a:rPr lang="es-CO" dirty="0"/>
              <a:t>                 </a:t>
            </a:r>
            <a:r>
              <a:rPr lang="es-CO" dirty="0" err="1"/>
              <a:t>cout</a:t>
            </a:r>
            <a:r>
              <a:rPr lang="es-CO" dirty="0"/>
              <a:t>&lt;&lt;"\n\n\t\</a:t>
            </a:r>
            <a:r>
              <a:rPr lang="es-CO" dirty="0" err="1"/>
              <a:t>tNumero</a:t>
            </a:r>
            <a:r>
              <a:rPr lang="es-CO" dirty="0"/>
              <a:t> " &lt;&lt; dato &lt;&lt; " encolado...\n\n";</a:t>
            </a:r>
          </a:p>
          <a:p>
            <a:pPr marL="0" indent="0">
              <a:buNone/>
            </a:pPr>
            <a:r>
              <a:rPr lang="es-CO" dirty="0"/>
              <a:t>            break;</a:t>
            </a:r>
          </a:p>
          <a:p>
            <a:pPr marL="0" indent="0">
              <a:buNone/>
            </a:pPr>
            <a:r>
              <a:rPr lang="es-CO" dirty="0"/>
              <a:t>            case 2:</a:t>
            </a:r>
          </a:p>
          <a:p>
            <a:pPr marL="0" indent="0">
              <a:buNone/>
            </a:pPr>
            <a:r>
              <a:rPr lang="es-CO" dirty="0"/>
              <a:t>                 x = desencolar( q );</a:t>
            </a:r>
          </a:p>
          <a:p>
            <a:pPr marL="0" indent="0">
              <a:buNone/>
            </a:pPr>
            <a:r>
              <a:rPr lang="es-CO" dirty="0"/>
              <a:t>                 </a:t>
            </a:r>
            <a:r>
              <a:rPr lang="es-CO" dirty="0" err="1"/>
              <a:t>cout</a:t>
            </a:r>
            <a:r>
              <a:rPr lang="es-CO" dirty="0"/>
              <a:t>&lt;&lt;"\n\n\t\</a:t>
            </a:r>
            <a:r>
              <a:rPr lang="es-CO" dirty="0" err="1"/>
              <a:t>tNumero</a:t>
            </a:r>
            <a:r>
              <a:rPr lang="es-CO" dirty="0"/>
              <a:t> "&lt;&lt; x &lt;&lt;" desencolado...\n\n";</a:t>
            </a:r>
          </a:p>
          <a:p>
            <a:pPr marL="0" indent="0">
              <a:buNone/>
            </a:pPr>
            <a:r>
              <a:rPr lang="es-CO" dirty="0"/>
              <a:t>            break;</a:t>
            </a:r>
          </a:p>
        </p:txBody>
      </p:sp>
    </p:spTree>
    <p:extLst>
      <p:ext uri="{BB962C8B-B14F-4D97-AF65-F5344CB8AC3E}">
        <p14:creationId xmlns:p14="http://schemas.microsoft.com/office/powerpoint/2010/main" val="113883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088A27-F873-4FAE-9FA7-87F79B999372}"/>
              </a:ext>
            </a:extLst>
          </p:cNvPr>
          <p:cNvSpPr>
            <a:spLocks noGrp="1"/>
          </p:cNvSpPr>
          <p:nvPr>
            <p:ph idx="1"/>
          </p:nvPr>
        </p:nvSpPr>
        <p:spPr>
          <a:xfrm>
            <a:off x="691515" y="609599"/>
            <a:ext cx="8675370" cy="6916615"/>
          </a:xfrm>
        </p:spPr>
        <p:txBody>
          <a:bodyPr>
            <a:normAutofit fontScale="92500" lnSpcReduction="20000"/>
          </a:bodyPr>
          <a:lstStyle/>
          <a:p>
            <a:pPr marL="0" indent="0">
              <a:buNone/>
            </a:pPr>
            <a:r>
              <a:rPr lang="es-CO" dirty="0"/>
              <a:t> case 3:</a:t>
            </a:r>
          </a:p>
          <a:p>
            <a:pPr marL="0" indent="0">
              <a:buNone/>
            </a:pPr>
            <a:r>
              <a:rPr lang="es-CO" dirty="0"/>
              <a:t>                 </a:t>
            </a:r>
            <a:r>
              <a:rPr lang="es-CO" dirty="0" err="1"/>
              <a:t>cout</a:t>
            </a:r>
            <a:r>
              <a:rPr lang="es-CO" dirty="0"/>
              <a:t> &lt;&lt; "\n\n MOSTRANDO COLA\n\n";</a:t>
            </a:r>
          </a:p>
          <a:p>
            <a:pPr marL="0" indent="0">
              <a:buNone/>
            </a:pPr>
            <a:r>
              <a:rPr lang="es-CO" dirty="0"/>
              <a:t>                </a:t>
            </a:r>
            <a:r>
              <a:rPr lang="es-CO" dirty="0" err="1"/>
              <a:t>if</a:t>
            </a:r>
            <a:r>
              <a:rPr lang="es-CO" dirty="0"/>
              <a:t>(</a:t>
            </a:r>
            <a:r>
              <a:rPr lang="es-CO" dirty="0" err="1"/>
              <a:t>q.delante</a:t>
            </a:r>
            <a:r>
              <a:rPr lang="es-CO" dirty="0"/>
              <a:t>!=NULL) </a:t>
            </a:r>
            <a:r>
              <a:rPr lang="es-CO" dirty="0" err="1"/>
              <a:t>muestraCola</a:t>
            </a:r>
            <a:r>
              <a:rPr lang="es-CO" dirty="0"/>
              <a:t>( q );</a:t>
            </a:r>
          </a:p>
          <a:p>
            <a:pPr marL="0" indent="0">
              <a:buNone/>
            </a:pPr>
            <a:r>
              <a:rPr lang="es-CO" dirty="0"/>
              <a:t>                 </a:t>
            </a:r>
            <a:r>
              <a:rPr lang="es-CO" dirty="0" err="1"/>
              <a:t>else</a:t>
            </a:r>
            <a:r>
              <a:rPr lang="es-CO" dirty="0"/>
              <a:t>   </a:t>
            </a:r>
            <a:r>
              <a:rPr lang="es-CO" dirty="0" err="1"/>
              <a:t>cout</a:t>
            </a:r>
            <a:r>
              <a:rPr lang="es-CO" dirty="0"/>
              <a:t>&lt;&lt;"\n\n\</a:t>
            </a:r>
            <a:r>
              <a:rPr lang="es-CO" dirty="0" err="1"/>
              <a:t>tCola</a:t>
            </a:r>
            <a:r>
              <a:rPr lang="es-CO" dirty="0"/>
              <a:t> </a:t>
            </a:r>
            <a:r>
              <a:rPr lang="es-CO" dirty="0" err="1"/>
              <a:t>vacia</a:t>
            </a:r>
            <a:r>
              <a:rPr lang="es-CO" dirty="0"/>
              <a:t>...!"&lt;&lt;</a:t>
            </a:r>
            <a:r>
              <a:rPr lang="es-CO" dirty="0" err="1"/>
              <a:t>endl</a:t>
            </a:r>
            <a:r>
              <a:rPr lang="es-CO" dirty="0"/>
              <a:t>;</a:t>
            </a:r>
          </a:p>
          <a:p>
            <a:pPr marL="0" indent="0">
              <a:buNone/>
            </a:pPr>
            <a:r>
              <a:rPr lang="es-CO" dirty="0"/>
              <a:t>            break;</a:t>
            </a:r>
          </a:p>
          <a:p>
            <a:pPr marL="0" indent="0">
              <a:buNone/>
            </a:pPr>
            <a:r>
              <a:rPr lang="es-CO" dirty="0"/>
              <a:t> case 4:</a:t>
            </a:r>
          </a:p>
          <a:p>
            <a:pPr marL="0" indent="0">
              <a:buNone/>
            </a:pPr>
            <a:r>
              <a:rPr lang="es-CO" dirty="0"/>
              <a:t>                 </a:t>
            </a:r>
            <a:r>
              <a:rPr lang="es-CO" dirty="0" err="1"/>
              <a:t>vaciaCola</a:t>
            </a:r>
            <a:r>
              <a:rPr lang="es-CO" dirty="0"/>
              <a:t>( q );</a:t>
            </a:r>
          </a:p>
          <a:p>
            <a:pPr marL="0" indent="0">
              <a:buNone/>
            </a:pPr>
            <a:r>
              <a:rPr lang="es-CO" dirty="0"/>
              <a:t>                 </a:t>
            </a:r>
            <a:r>
              <a:rPr lang="es-CO" dirty="0" err="1"/>
              <a:t>cout</a:t>
            </a:r>
            <a:r>
              <a:rPr lang="es-CO" dirty="0"/>
              <a:t>&lt;&lt;"\n\n\t\</a:t>
            </a:r>
            <a:r>
              <a:rPr lang="es-CO" dirty="0" err="1"/>
              <a:t>tHecho</a:t>
            </a:r>
            <a:r>
              <a:rPr lang="es-CO" dirty="0"/>
              <a:t>...\n\n";</a:t>
            </a:r>
          </a:p>
          <a:p>
            <a:pPr marL="0" indent="0">
              <a:buNone/>
            </a:pPr>
            <a:r>
              <a:rPr lang="es-CO" dirty="0"/>
              <a:t>            break;</a:t>
            </a:r>
          </a:p>
          <a:p>
            <a:pPr marL="0" indent="0">
              <a:buNone/>
            </a:pPr>
            <a:r>
              <a:rPr lang="es-CO" dirty="0"/>
              <a:t>         }</a:t>
            </a:r>
          </a:p>
          <a:p>
            <a:pPr marL="0" indent="0">
              <a:buNone/>
            </a:pPr>
            <a:r>
              <a:rPr lang="es-CO" dirty="0"/>
              <a:t>        </a:t>
            </a:r>
            <a:r>
              <a:rPr lang="es-CO" dirty="0" err="1"/>
              <a:t>cout</a:t>
            </a:r>
            <a:r>
              <a:rPr lang="es-CO" dirty="0"/>
              <a:t>&lt;&lt;</a:t>
            </a:r>
            <a:r>
              <a:rPr lang="es-CO" dirty="0" err="1"/>
              <a:t>endl</a:t>
            </a:r>
            <a:r>
              <a:rPr lang="es-CO" dirty="0"/>
              <a:t>&lt;&lt;</a:t>
            </a:r>
            <a:r>
              <a:rPr lang="es-CO" dirty="0" err="1"/>
              <a:t>endl</a:t>
            </a:r>
            <a:r>
              <a:rPr lang="es-CO" dirty="0"/>
              <a:t>;</a:t>
            </a:r>
          </a:p>
          <a:p>
            <a:pPr marL="0" indent="0">
              <a:buNone/>
            </a:pPr>
            <a:r>
              <a:rPr lang="es-CO" dirty="0"/>
              <a:t>        </a:t>
            </a:r>
            <a:r>
              <a:rPr lang="es-CO" dirty="0" err="1"/>
              <a:t>system</a:t>
            </a:r>
            <a:r>
              <a:rPr lang="es-CO" dirty="0"/>
              <a:t>("pause");  </a:t>
            </a:r>
            <a:r>
              <a:rPr lang="es-CO" dirty="0" err="1"/>
              <a:t>system</a:t>
            </a:r>
            <a:r>
              <a:rPr lang="es-CO" dirty="0"/>
              <a:t>("</a:t>
            </a:r>
            <a:r>
              <a:rPr lang="es-CO" dirty="0" err="1"/>
              <a:t>cls</a:t>
            </a:r>
            <a:r>
              <a:rPr lang="es-CO" dirty="0"/>
              <a:t>");</a:t>
            </a:r>
          </a:p>
          <a:p>
            <a:pPr marL="0" indent="0">
              <a:buNone/>
            </a:pPr>
            <a:r>
              <a:rPr lang="es-CO" dirty="0"/>
              <a:t>    }</a:t>
            </a:r>
            <a:r>
              <a:rPr lang="es-CO" dirty="0" err="1"/>
              <a:t>while</a:t>
            </a:r>
            <a:r>
              <a:rPr lang="es-CO" dirty="0"/>
              <a:t>(</a:t>
            </a:r>
            <a:r>
              <a:rPr lang="es-CO" dirty="0" err="1"/>
              <a:t>op</a:t>
            </a:r>
            <a:r>
              <a:rPr lang="es-CO" dirty="0"/>
              <a:t>!=5);</a:t>
            </a:r>
          </a:p>
          <a:p>
            <a:pPr marL="0" indent="0">
              <a:buNone/>
            </a:pPr>
            <a:r>
              <a:rPr lang="es-CO" dirty="0"/>
              <a:t>    </a:t>
            </a:r>
            <a:r>
              <a:rPr lang="es-CO" dirty="0" err="1"/>
              <a:t>return</a:t>
            </a:r>
            <a:r>
              <a:rPr lang="es-CO" dirty="0"/>
              <a:t> 0;</a:t>
            </a:r>
          </a:p>
          <a:p>
            <a:pPr marL="0" indent="0">
              <a:buNone/>
            </a:pPr>
            <a:r>
              <a:rPr lang="es-CO" dirty="0"/>
              <a:t>}</a:t>
            </a:r>
          </a:p>
        </p:txBody>
      </p:sp>
    </p:spTree>
    <p:extLst>
      <p:ext uri="{BB962C8B-B14F-4D97-AF65-F5344CB8AC3E}">
        <p14:creationId xmlns:p14="http://schemas.microsoft.com/office/powerpoint/2010/main" val="958067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7A315-54FE-4F52-BCF3-C20B91ED239E}"/>
              </a:ext>
            </a:extLst>
          </p:cNvPr>
          <p:cNvSpPr>
            <a:spLocks noGrp="1"/>
          </p:cNvSpPr>
          <p:nvPr>
            <p:ph type="title"/>
          </p:nvPr>
        </p:nvSpPr>
        <p:spPr/>
        <p:txBody>
          <a:bodyPr>
            <a:normAutofit/>
          </a:bodyPr>
          <a:lstStyle/>
          <a:p>
            <a:pPr algn="ctr"/>
            <a:r>
              <a:rPr lang="es-CO" dirty="0"/>
              <a:t>	</a:t>
            </a:r>
            <a:r>
              <a:rPr lang="es-CO" b="1" dirty="0"/>
              <a:t>Variantes de las </a:t>
            </a:r>
            <a:r>
              <a:rPr lang="es-CO" b="1" dirty="0" err="1"/>
              <a:t>Bicolas</a:t>
            </a:r>
            <a:endParaRPr lang="es-CO" dirty="0"/>
          </a:p>
        </p:txBody>
      </p:sp>
      <p:sp>
        <p:nvSpPr>
          <p:cNvPr id="3" name="Marcador de contenido 2">
            <a:extLst>
              <a:ext uri="{FF2B5EF4-FFF2-40B4-BE49-F238E27FC236}">
                <a16:creationId xmlns:a16="http://schemas.microsoft.com/office/drawing/2014/main" id="{F724D91C-3C62-4AE6-B9AF-B637668F5149}"/>
              </a:ext>
            </a:extLst>
          </p:cNvPr>
          <p:cNvSpPr>
            <a:spLocks noGrp="1"/>
          </p:cNvSpPr>
          <p:nvPr>
            <p:ph idx="1"/>
          </p:nvPr>
        </p:nvSpPr>
        <p:spPr/>
        <p:txBody>
          <a:bodyPr/>
          <a:lstStyle/>
          <a:p>
            <a:pPr algn="just"/>
            <a:r>
              <a:rPr lang="es-CO" b="1" dirty="0"/>
              <a:t>Doble cola de entrada restringida: </a:t>
            </a:r>
            <a:r>
              <a:rPr lang="es-CO" dirty="0"/>
              <a:t>Este tipo de doble cola acepta solamente la inserción de elementos por un extremo; mientras que puede eliminar por ambos.</a:t>
            </a:r>
          </a:p>
          <a:p>
            <a:pPr algn="just"/>
            <a:r>
              <a:rPr lang="es-CO" b="1" dirty="0"/>
              <a:t>Doble cola de salida restringida: </a:t>
            </a:r>
            <a:r>
              <a:rPr lang="es-CO" dirty="0"/>
              <a:t>Este tipo de doble cola acepta solamente la eliminación de elementos por un extremo; mientras que puede insertar por ambos.</a:t>
            </a:r>
          </a:p>
          <a:p>
            <a:endParaRPr lang="es-CO" dirty="0"/>
          </a:p>
        </p:txBody>
      </p:sp>
    </p:spTree>
    <p:extLst>
      <p:ext uri="{BB962C8B-B14F-4D97-AF65-F5344CB8AC3E}">
        <p14:creationId xmlns:p14="http://schemas.microsoft.com/office/powerpoint/2010/main" val="12251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33C94-0D35-42DD-82D8-AE678089E2A3}"/>
              </a:ext>
            </a:extLst>
          </p:cNvPr>
          <p:cNvSpPr>
            <a:spLocks noGrp="1"/>
          </p:cNvSpPr>
          <p:nvPr>
            <p:ph type="title"/>
          </p:nvPr>
        </p:nvSpPr>
        <p:spPr>
          <a:xfrm>
            <a:off x="691515" y="413641"/>
            <a:ext cx="8675370" cy="1501691"/>
          </a:xfrm>
        </p:spPr>
        <p:txBody>
          <a:bodyPr/>
          <a:lstStyle/>
          <a:p>
            <a:pPr algn="ctr"/>
            <a:r>
              <a:rPr lang="es-CO" dirty="0"/>
              <a:t>Taller</a:t>
            </a:r>
          </a:p>
        </p:txBody>
      </p:sp>
      <p:sp>
        <p:nvSpPr>
          <p:cNvPr id="3" name="Marcador de contenido 2">
            <a:extLst>
              <a:ext uri="{FF2B5EF4-FFF2-40B4-BE49-F238E27FC236}">
                <a16:creationId xmlns:a16="http://schemas.microsoft.com/office/drawing/2014/main" id="{977ED6B6-D36D-4274-8A99-A829BA75CD2B}"/>
              </a:ext>
            </a:extLst>
          </p:cNvPr>
          <p:cNvSpPr>
            <a:spLocks noGrp="1"/>
          </p:cNvSpPr>
          <p:nvPr>
            <p:ph idx="1"/>
          </p:nvPr>
        </p:nvSpPr>
        <p:spPr/>
        <p:txBody>
          <a:bodyPr>
            <a:normAutofit lnSpcReduction="10000"/>
          </a:bodyPr>
          <a:lstStyle/>
          <a:p>
            <a:r>
              <a:rPr lang="es-CO" dirty="0"/>
              <a:t>Escriba un programa para ejecutar el experimento siguiente:</a:t>
            </a:r>
            <a:br>
              <a:rPr lang="es-CO" dirty="0"/>
            </a:br>
            <a:r>
              <a:rPr lang="es-CO" dirty="0"/>
              <a:t>Genere 100 números aleatorios con valores en el rango entre 1 y 500. Conforme se genera cada número, insértelo en una cola inicialmente vacía. Si el número es de dos dígitos, tiene prioridad sobre números de tres dígitos.</a:t>
            </a:r>
            <a:br>
              <a:rPr lang="es-CO" dirty="0"/>
            </a:br>
            <a:br>
              <a:rPr lang="es-CO" dirty="0"/>
            </a:br>
            <a:r>
              <a:rPr lang="es-CO" dirty="0"/>
              <a:t>Después de insertar los 100 números, imprima en orden secuencial las posiciones de la cola donde se encuentra el número con mayor valor y el número con menor valor.</a:t>
            </a:r>
          </a:p>
        </p:txBody>
      </p:sp>
    </p:spTree>
    <p:extLst>
      <p:ext uri="{BB962C8B-B14F-4D97-AF65-F5344CB8AC3E}">
        <p14:creationId xmlns:p14="http://schemas.microsoft.com/office/powerpoint/2010/main" val="124641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AF819-0F53-4CB9-A132-9016BCB5770B}"/>
              </a:ext>
            </a:extLst>
          </p:cNvPr>
          <p:cNvSpPr>
            <a:spLocks noGrp="1"/>
          </p:cNvSpPr>
          <p:nvPr>
            <p:ph type="title"/>
          </p:nvPr>
        </p:nvSpPr>
        <p:spPr/>
        <p:txBody>
          <a:bodyPr/>
          <a:lstStyle/>
          <a:p>
            <a:pPr algn="ctr"/>
            <a:r>
              <a:rPr lang="es-CO" b="1" dirty="0"/>
              <a:t>Sintaxis</a:t>
            </a:r>
          </a:p>
        </p:txBody>
      </p:sp>
      <p:sp>
        <p:nvSpPr>
          <p:cNvPr id="3" name="Marcador de contenido 2">
            <a:extLst>
              <a:ext uri="{FF2B5EF4-FFF2-40B4-BE49-F238E27FC236}">
                <a16:creationId xmlns:a16="http://schemas.microsoft.com/office/drawing/2014/main" id="{E2B19EDC-30F3-4F91-857B-EFE0E49F43D2}"/>
              </a:ext>
            </a:extLst>
          </p:cNvPr>
          <p:cNvSpPr>
            <a:spLocks noGrp="1"/>
          </p:cNvSpPr>
          <p:nvPr>
            <p:ph idx="1"/>
          </p:nvPr>
        </p:nvSpPr>
        <p:spPr/>
        <p:txBody>
          <a:bodyPr>
            <a:normAutofit fontScale="92500" lnSpcReduction="20000"/>
          </a:bodyPr>
          <a:lstStyle/>
          <a:p>
            <a:r>
              <a:rPr lang="es-CO" dirty="0"/>
              <a:t>La declaración de un puntero de manera general es:</a:t>
            </a:r>
          </a:p>
          <a:p>
            <a:r>
              <a:rPr lang="es-CO" b="1" dirty="0" err="1"/>
              <a:t>Tipo_dato</a:t>
            </a:r>
            <a:r>
              <a:rPr lang="es-CO" b="1" dirty="0"/>
              <a:t> *nombre de apuntador;</a:t>
            </a:r>
          </a:p>
          <a:p>
            <a:r>
              <a:rPr lang="es-CO" dirty="0" err="1"/>
              <a:t>Tipo_dato</a:t>
            </a:r>
            <a:r>
              <a:rPr lang="es-CO" dirty="0"/>
              <a:t> : Especifica el tipo de objeto apuntado y puede ser cualquier tipo (</a:t>
            </a:r>
            <a:r>
              <a:rPr lang="es-CO" dirty="0" err="1"/>
              <a:t>int</a:t>
            </a:r>
            <a:r>
              <a:rPr lang="es-CO" dirty="0"/>
              <a:t>, </a:t>
            </a:r>
            <a:r>
              <a:rPr lang="es-CO" dirty="0" err="1"/>
              <a:t>float</a:t>
            </a:r>
            <a:r>
              <a:rPr lang="es-CO" dirty="0"/>
              <a:t>, </a:t>
            </a:r>
            <a:r>
              <a:rPr lang="es-CO" dirty="0" err="1"/>
              <a:t>char</a:t>
            </a:r>
            <a:r>
              <a:rPr lang="es-CO" dirty="0"/>
              <a:t>, </a:t>
            </a:r>
            <a:r>
              <a:rPr lang="es-CO" dirty="0" err="1"/>
              <a:t>etc</a:t>
            </a:r>
            <a:r>
              <a:rPr lang="es-CO" dirty="0"/>
              <a:t>).</a:t>
            </a:r>
          </a:p>
          <a:p>
            <a:r>
              <a:rPr lang="es-CO" dirty="0"/>
              <a:t>Nombre de apuntador: Es el identificador (nombre asignado) del apuntador.</a:t>
            </a:r>
          </a:p>
          <a:p>
            <a:r>
              <a:rPr lang="es-CO" dirty="0"/>
              <a:t>Ejemplos de declaración:</a:t>
            </a:r>
          </a:p>
          <a:p>
            <a:r>
              <a:rPr lang="es-CO" dirty="0" err="1"/>
              <a:t>int</a:t>
            </a:r>
            <a:r>
              <a:rPr lang="es-CO" dirty="0"/>
              <a:t> *</a:t>
            </a:r>
            <a:r>
              <a:rPr lang="es-CO" dirty="0" err="1"/>
              <a:t>ptr</a:t>
            </a:r>
            <a:r>
              <a:rPr lang="es-CO" dirty="0"/>
              <a:t>, </a:t>
            </a:r>
            <a:r>
              <a:rPr lang="es-CO" dirty="0" err="1"/>
              <a:t>cont</a:t>
            </a:r>
            <a:r>
              <a:rPr lang="es-CO" dirty="0"/>
              <a:t>;</a:t>
            </a:r>
          </a:p>
          <a:p>
            <a:r>
              <a:rPr lang="es-CO" dirty="0" err="1"/>
              <a:t>float</a:t>
            </a:r>
            <a:r>
              <a:rPr lang="es-CO" dirty="0"/>
              <a:t> *res;</a:t>
            </a:r>
          </a:p>
          <a:p>
            <a:r>
              <a:rPr lang="es-CO" dirty="0"/>
              <a:t>short *bandera;</a:t>
            </a:r>
          </a:p>
          <a:p>
            <a:r>
              <a:rPr lang="es-CO" dirty="0" err="1"/>
              <a:t>char</a:t>
            </a:r>
            <a:r>
              <a:rPr lang="es-CO" dirty="0"/>
              <a:t> *mensaje;</a:t>
            </a:r>
          </a:p>
        </p:txBody>
      </p:sp>
    </p:spTree>
    <p:extLst>
      <p:ext uri="{BB962C8B-B14F-4D97-AF65-F5344CB8AC3E}">
        <p14:creationId xmlns:p14="http://schemas.microsoft.com/office/powerpoint/2010/main" val="208810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58FB2B-6376-47EB-91BB-F3922FAD9BEA}"/>
              </a:ext>
            </a:extLst>
          </p:cNvPr>
          <p:cNvSpPr>
            <a:spLocks noGrp="1"/>
          </p:cNvSpPr>
          <p:nvPr>
            <p:ph idx="1"/>
          </p:nvPr>
        </p:nvSpPr>
        <p:spPr>
          <a:xfrm>
            <a:off x="691515" y="1289538"/>
            <a:ext cx="8675370" cy="5708160"/>
          </a:xfrm>
        </p:spPr>
        <p:txBody>
          <a:bodyPr/>
          <a:lstStyle/>
          <a:p>
            <a:pPr algn="just"/>
            <a:r>
              <a:rPr lang="es-CO" dirty="0"/>
              <a:t>Suponer la siguiente declaración:</a:t>
            </a:r>
          </a:p>
          <a:p>
            <a:pPr algn="just"/>
            <a:r>
              <a:rPr lang="en-US" dirty="0" err="1"/>
              <a:t>int</a:t>
            </a:r>
            <a:r>
              <a:rPr lang="en-US" dirty="0"/>
              <a:t> a=1, b=2, *p;</a:t>
            </a:r>
          </a:p>
          <a:p>
            <a:pPr algn="just"/>
            <a:r>
              <a:rPr lang="es-CO" dirty="0"/>
              <a:t>Si se ejecutarán cada una de las siguientes instrucciones el resultado sería:</a:t>
            </a:r>
          </a:p>
          <a:p>
            <a:pPr algn="just"/>
            <a:r>
              <a:rPr lang="es-CO" dirty="0"/>
              <a:t>p = &amp;a; donde p apunta a la variable a</a:t>
            </a:r>
          </a:p>
          <a:p>
            <a:pPr algn="just"/>
            <a:r>
              <a:rPr lang="es-CO" dirty="0"/>
              <a:t>b = *p; ahora b es igual a 1</a:t>
            </a:r>
          </a:p>
          <a:p>
            <a:pPr algn="just"/>
            <a:r>
              <a:rPr lang="es-CO" dirty="0"/>
              <a:t>*p = 0; ahora a es igual a 0</a:t>
            </a:r>
          </a:p>
        </p:txBody>
      </p:sp>
    </p:spTree>
    <p:extLst>
      <p:ext uri="{BB962C8B-B14F-4D97-AF65-F5344CB8AC3E}">
        <p14:creationId xmlns:p14="http://schemas.microsoft.com/office/powerpoint/2010/main" val="2862030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CB6B3-C128-4C5F-9357-4C0ED4B8DAEF}"/>
              </a:ext>
            </a:extLst>
          </p:cNvPr>
          <p:cNvSpPr>
            <a:spLocks noGrp="1"/>
          </p:cNvSpPr>
          <p:nvPr>
            <p:ph type="title"/>
          </p:nvPr>
        </p:nvSpPr>
        <p:spPr/>
        <p:txBody>
          <a:bodyPr/>
          <a:lstStyle/>
          <a:p>
            <a:pPr algn="ctr"/>
            <a:r>
              <a:rPr lang="es-CO" b="1" dirty="0"/>
              <a:t>Apuntadores y cadenas</a:t>
            </a:r>
          </a:p>
        </p:txBody>
      </p:sp>
      <p:sp>
        <p:nvSpPr>
          <p:cNvPr id="3" name="Marcador de contenido 2">
            <a:extLst>
              <a:ext uri="{FF2B5EF4-FFF2-40B4-BE49-F238E27FC236}">
                <a16:creationId xmlns:a16="http://schemas.microsoft.com/office/drawing/2014/main" id="{D7AAB0C7-BD2F-403C-AAB7-69CABD10115C}"/>
              </a:ext>
            </a:extLst>
          </p:cNvPr>
          <p:cNvSpPr>
            <a:spLocks noGrp="1"/>
          </p:cNvSpPr>
          <p:nvPr>
            <p:ph idx="1"/>
          </p:nvPr>
        </p:nvSpPr>
        <p:spPr/>
        <p:txBody>
          <a:bodyPr>
            <a:normAutofit lnSpcReduction="10000"/>
          </a:bodyPr>
          <a:lstStyle/>
          <a:p>
            <a:r>
              <a:rPr lang="es-CO" dirty="0"/>
              <a:t>Sea la declaración:</a:t>
            </a:r>
          </a:p>
          <a:p>
            <a:r>
              <a:rPr lang="es-CO" b="1" dirty="0" err="1"/>
              <a:t>char</a:t>
            </a:r>
            <a:r>
              <a:rPr lang="es-CO" b="1" dirty="0"/>
              <a:t> * mensaje[4] = {''Hola'',''</a:t>
            </a:r>
            <a:r>
              <a:rPr lang="es-CO" b="1" dirty="0" err="1"/>
              <a:t>Adios</a:t>
            </a:r>
            <a:r>
              <a:rPr lang="es-CO" b="1" dirty="0"/>
              <a:t>'',''</a:t>
            </a:r>
            <a:r>
              <a:rPr lang="es-CO" b="1" dirty="0" err="1"/>
              <a:t>Bye</a:t>
            </a:r>
            <a:r>
              <a:rPr lang="es-CO" b="1" dirty="0"/>
              <a:t>'',''Saludos''} ;</a:t>
            </a:r>
          </a:p>
          <a:p>
            <a:r>
              <a:rPr lang="es-CO" dirty="0"/>
              <a:t>Cada cadena está almacenada en memoria como una cadena de caracteres terminada en NULL (\0).</a:t>
            </a:r>
          </a:p>
          <a:p>
            <a:r>
              <a:rPr lang="es-CO" dirty="0"/>
              <a:t>En el arreglo no están colocadas las cadenas, tan solo están almacenados los apuntadores.</a:t>
            </a:r>
          </a:p>
          <a:p>
            <a:r>
              <a:rPr lang="es-CO" dirty="0"/>
              <a:t>Aunque el arreglo es de tamaño fijo, permite el acceso a cadenas de caracteres de cualquier longitud ( por ejemplo la longitud de </a:t>
            </a:r>
            <a:r>
              <a:rPr lang="es-CO" dirty="0" err="1"/>
              <a:t>Bye</a:t>
            </a:r>
            <a:r>
              <a:rPr lang="es-CO" dirty="0"/>
              <a:t> es mas corta que la de saludos).</a:t>
            </a:r>
          </a:p>
        </p:txBody>
      </p:sp>
    </p:spTree>
    <p:extLst>
      <p:ext uri="{BB962C8B-B14F-4D97-AF65-F5344CB8AC3E}">
        <p14:creationId xmlns:p14="http://schemas.microsoft.com/office/powerpoint/2010/main" val="419206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14799-0B2A-4792-9039-C2F92F440743}"/>
              </a:ext>
            </a:extLst>
          </p:cNvPr>
          <p:cNvSpPr>
            <a:spLocks noGrp="1"/>
          </p:cNvSpPr>
          <p:nvPr>
            <p:ph type="title"/>
          </p:nvPr>
        </p:nvSpPr>
        <p:spPr/>
        <p:txBody>
          <a:bodyPr/>
          <a:lstStyle/>
          <a:p>
            <a:pPr algn="ctr"/>
            <a:r>
              <a:rPr lang="es-CO" dirty="0"/>
              <a:t>Definición Cola </a:t>
            </a:r>
          </a:p>
        </p:txBody>
      </p:sp>
      <p:sp>
        <p:nvSpPr>
          <p:cNvPr id="3" name="Marcador de contenido 2">
            <a:extLst>
              <a:ext uri="{FF2B5EF4-FFF2-40B4-BE49-F238E27FC236}">
                <a16:creationId xmlns:a16="http://schemas.microsoft.com/office/drawing/2014/main" id="{12060DBE-C9BA-4486-8399-5DE09099400A}"/>
              </a:ext>
            </a:extLst>
          </p:cNvPr>
          <p:cNvSpPr>
            <a:spLocks noGrp="1"/>
          </p:cNvSpPr>
          <p:nvPr>
            <p:ph idx="1"/>
          </p:nvPr>
        </p:nvSpPr>
        <p:spPr>
          <a:xfrm>
            <a:off x="691515" y="2068196"/>
            <a:ext cx="8675370" cy="4929502"/>
          </a:xfrm>
        </p:spPr>
        <p:txBody>
          <a:bodyPr>
            <a:normAutofit/>
          </a:bodyPr>
          <a:lstStyle/>
          <a:p>
            <a:pPr algn="just"/>
            <a:r>
              <a:rPr lang="es-CO" sz="3200" dirty="0"/>
              <a:t>Una cola es un tipo especial de lista abierta en la que sólo se pueden insertar nodos en uno de los extremos de la lista y sólo se pueden eliminar nodos en el otro. Además, como sucede con las pilas, las escrituras de datos siempre son inserciones de nodos, y las lecturas siempre eliminan el nodo leído.</a:t>
            </a:r>
          </a:p>
          <a:p>
            <a:pPr algn="just"/>
            <a:r>
              <a:rPr lang="es-CO" sz="3200" dirty="0"/>
              <a:t>Este tipo de lista es conocido como lista FIFO (</a:t>
            </a:r>
            <a:r>
              <a:rPr lang="es-CO" sz="3200" dirty="0" err="1"/>
              <a:t>First</a:t>
            </a:r>
            <a:r>
              <a:rPr lang="es-CO" sz="3200" dirty="0"/>
              <a:t> In </a:t>
            </a:r>
            <a:r>
              <a:rPr lang="es-CO" sz="3200" dirty="0" err="1"/>
              <a:t>First</a:t>
            </a:r>
            <a:r>
              <a:rPr lang="es-CO" sz="3200" dirty="0"/>
              <a:t> </a:t>
            </a:r>
            <a:r>
              <a:rPr lang="es-CO" sz="3200" dirty="0" err="1"/>
              <a:t>Out</a:t>
            </a:r>
            <a:r>
              <a:rPr lang="es-CO" sz="3200" dirty="0"/>
              <a:t>), el primero en entrar es el primero en salir.</a:t>
            </a:r>
          </a:p>
          <a:p>
            <a:endParaRPr lang="es-CO" dirty="0"/>
          </a:p>
        </p:txBody>
      </p:sp>
    </p:spTree>
    <p:extLst>
      <p:ext uri="{BB962C8B-B14F-4D97-AF65-F5344CB8AC3E}">
        <p14:creationId xmlns:p14="http://schemas.microsoft.com/office/powerpoint/2010/main" val="240545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82C68F-B02F-4886-8171-DC5B47CA89F1}"/>
              </a:ext>
            </a:extLst>
          </p:cNvPr>
          <p:cNvSpPr>
            <a:spLocks noGrp="1"/>
          </p:cNvSpPr>
          <p:nvPr>
            <p:ph idx="1"/>
          </p:nvPr>
        </p:nvSpPr>
        <p:spPr>
          <a:xfrm>
            <a:off x="691515" y="1195754"/>
            <a:ext cx="8675370" cy="5801944"/>
          </a:xfrm>
        </p:spPr>
        <p:txBody>
          <a:bodyPr/>
          <a:lstStyle/>
          <a:p>
            <a:pPr algn="just"/>
            <a:r>
              <a:rPr lang="es-CO" sz="2800" dirty="0">
                <a:solidFill>
                  <a:srgbClr val="12100D"/>
                </a:solidFill>
                <a:latin typeface="Georgia" panose="02040502050405020303" pitchFamily="18" charset="0"/>
                <a:ea typeface="Times New Roman" panose="02020603050405020304" pitchFamily="18" charset="0"/>
              </a:rPr>
              <a:t>El símil cotidiano es una cola para comprar, por ejemplo, las entradas del cine. Los nuevos compradores sólo pueden colocarse al final de la cola, y sólo el primero de la cola puede comprar la entrada.</a:t>
            </a:r>
            <a:endParaRPr lang="es-CO" sz="2800" dirty="0">
              <a:latin typeface="Times New Roman" panose="02020603050405020304" pitchFamily="18" charset="0"/>
              <a:ea typeface="Times New Roman" panose="02020603050405020304" pitchFamily="18" charset="0"/>
            </a:endParaRPr>
          </a:p>
          <a:p>
            <a:pPr marL="0" indent="0">
              <a:buNone/>
            </a:pPr>
            <a:endParaRPr lang="es-CO" dirty="0"/>
          </a:p>
        </p:txBody>
      </p:sp>
      <p:pic>
        <p:nvPicPr>
          <p:cNvPr id="4" name="Imagen 3">
            <a:extLst>
              <a:ext uri="{FF2B5EF4-FFF2-40B4-BE49-F238E27FC236}">
                <a16:creationId xmlns:a16="http://schemas.microsoft.com/office/drawing/2014/main" id="{B8F0A59E-2928-4C38-90CC-F3387C3FC1AE}"/>
              </a:ext>
            </a:extLst>
          </p:cNvPr>
          <p:cNvPicPr>
            <a:picLocks noChangeAspect="1"/>
          </p:cNvPicPr>
          <p:nvPr/>
        </p:nvPicPr>
        <p:blipFill>
          <a:blip r:embed="rId2"/>
          <a:stretch>
            <a:fillRect/>
          </a:stretch>
        </p:blipFill>
        <p:spPr>
          <a:xfrm>
            <a:off x="1161683" y="3524128"/>
            <a:ext cx="7735033" cy="2813018"/>
          </a:xfrm>
          <a:prstGeom prst="rect">
            <a:avLst/>
          </a:prstGeom>
        </p:spPr>
      </p:pic>
    </p:spTree>
    <p:extLst>
      <p:ext uri="{BB962C8B-B14F-4D97-AF65-F5344CB8AC3E}">
        <p14:creationId xmlns:p14="http://schemas.microsoft.com/office/powerpoint/2010/main" val="41467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A49C9C-CA09-4F5B-A41F-FF165343434D}"/>
              </a:ext>
            </a:extLst>
          </p:cNvPr>
          <p:cNvSpPr>
            <a:spLocks noGrp="1"/>
          </p:cNvSpPr>
          <p:nvPr>
            <p:ph idx="1"/>
          </p:nvPr>
        </p:nvSpPr>
        <p:spPr>
          <a:xfrm>
            <a:off x="691515" y="1364566"/>
            <a:ext cx="8675370" cy="5633132"/>
          </a:xfrm>
        </p:spPr>
        <p:txBody>
          <a:bodyPr>
            <a:normAutofit/>
          </a:bodyPr>
          <a:lstStyle/>
          <a:p>
            <a:pPr algn="just"/>
            <a:r>
              <a:rPr lang="es-CO" dirty="0"/>
              <a:t>Desde el punto de vista de estructura de datos, una cola es similar a una pila, en donde los datos se almacenan de un modo lineal y el acceso a los datos solo esta permitido en los extremos de la cola. Las acciones que están permitidas en una cola son:</a:t>
            </a:r>
          </a:p>
          <a:p>
            <a:pPr algn="just"/>
            <a:r>
              <a:rPr lang="es-CO" dirty="0"/>
              <a:t>Creación de una cola vacía.</a:t>
            </a:r>
          </a:p>
          <a:p>
            <a:pPr algn="just"/>
            <a:r>
              <a:rPr lang="es-CO" dirty="0"/>
              <a:t>Verificación de que una cola esta vacía</a:t>
            </a:r>
          </a:p>
          <a:p>
            <a:pPr algn="just"/>
            <a:r>
              <a:rPr lang="es-CO" dirty="0"/>
              <a:t>Añadir un dato al final de una cola</a:t>
            </a:r>
          </a:p>
          <a:p>
            <a:pPr algn="just"/>
            <a:r>
              <a:rPr lang="es-CO" dirty="0"/>
              <a:t>Eliminación de los datos de la cabeza y la cola.</a:t>
            </a:r>
          </a:p>
        </p:txBody>
      </p:sp>
    </p:spTree>
    <p:extLst>
      <p:ext uri="{BB962C8B-B14F-4D97-AF65-F5344CB8AC3E}">
        <p14:creationId xmlns:p14="http://schemas.microsoft.com/office/powerpoint/2010/main" val="303640588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1654</TotalTime>
  <Words>2196</Words>
  <Application>Microsoft Office PowerPoint</Application>
  <PresentationFormat>Personalizado</PresentationFormat>
  <Paragraphs>277</Paragraphs>
  <Slides>33</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Calibri Light</vt:lpstr>
      <vt:lpstr>Georgia</vt:lpstr>
      <vt:lpstr>Times New Roman</vt:lpstr>
      <vt:lpstr>Tema de Office</vt:lpstr>
      <vt:lpstr>Colas</vt:lpstr>
      <vt:lpstr>Apuntadores (Punteros)</vt:lpstr>
      <vt:lpstr>Operador de dirección y de indirección</vt:lpstr>
      <vt:lpstr>Sintaxis</vt:lpstr>
      <vt:lpstr>Presentación de PowerPoint</vt:lpstr>
      <vt:lpstr>Apuntadores y cadenas</vt:lpstr>
      <vt:lpstr>Definición Cola </vt:lpstr>
      <vt:lpstr>Presentación de PowerPoint</vt:lpstr>
      <vt:lpstr>Presentación de PowerPoint</vt:lpstr>
      <vt:lpstr>Presentación de PowerPoint</vt:lpstr>
      <vt:lpstr>Tipo de cola implementada  con arrays y listas enlazadas</vt:lpstr>
      <vt:lpstr>Presentación de PowerPoint</vt:lpstr>
      <vt:lpstr> Declaración De Una Cola </vt:lpstr>
      <vt:lpstr> Operaciones Básicas</vt:lpstr>
      <vt:lpstr> Añadir un elemento a una cola vacia </vt:lpstr>
      <vt:lpstr> Añadir un elemento a una cola no vacía </vt:lpstr>
      <vt:lpstr> Añadir elemento en una cola, caso general</vt:lpstr>
      <vt:lpstr> Leer un elemento de una cola, implica eliminarlo </vt:lpstr>
      <vt:lpstr>Presentación de PowerPoint</vt:lpstr>
      <vt:lpstr>Presentación de PowerPoint</vt:lpstr>
      <vt:lpstr>Insertar elementos en una cola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Variantes de las Bicolas</vt:lpstr>
      <vt:lpstr>Taller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Rodriguez Andrade</dc:creator>
  <cp:lastModifiedBy>Jhon Jairo Montano</cp:lastModifiedBy>
  <cp:revision>99</cp:revision>
  <dcterms:created xsi:type="dcterms:W3CDTF">2017-04-25T13:44:34Z</dcterms:created>
  <dcterms:modified xsi:type="dcterms:W3CDTF">2017-10-27T21:54:15Z</dcterms:modified>
</cp:coreProperties>
</file>