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2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3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ink/ink1.xml" ContentType="application/inkml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charts/chart6.xml" ContentType="application/vnd.openxmlformats-officedocument.drawingml.chart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charts/chart7.xml" ContentType="application/vnd.openxmlformats-officedocument.drawingml.chart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charts/chart8.xml" ContentType="application/vnd.openxmlformats-officedocument.drawingml.chart+xml"/>
  <Override PartName="/ppt/notesSlides/notesSlide4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5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484" r:id="rId3"/>
    <p:sldId id="549" r:id="rId4"/>
    <p:sldId id="555" r:id="rId5"/>
    <p:sldId id="544" r:id="rId6"/>
    <p:sldId id="558" r:id="rId7"/>
    <p:sldId id="542" r:id="rId8"/>
    <p:sldId id="552" r:id="rId9"/>
    <p:sldId id="546" r:id="rId10"/>
    <p:sldId id="543" r:id="rId11"/>
    <p:sldId id="548" r:id="rId12"/>
    <p:sldId id="553" r:id="rId13"/>
    <p:sldId id="367" r:id="rId14"/>
    <p:sldId id="368" r:id="rId15"/>
    <p:sldId id="400" r:id="rId16"/>
    <p:sldId id="401" r:id="rId17"/>
    <p:sldId id="559" r:id="rId18"/>
    <p:sldId id="403" r:id="rId19"/>
    <p:sldId id="404" r:id="rId20"/>
    <p:sldId id="405" r:id="rId21"/>
    <p:sldId id="407" r:id="rId22"/>
    <p:sldId id="408" r:id="rId23"/>
    <p:sldId id="550" r:id="rId24"/>
    <p:sldId id="554" r:id="rId25"/>
    <p:sldId id="411" r:id="rId26"/>
    <p:sldId id="465" r:id="rId27"/>
    <p:sldId id="466" r:id="rId28"/>
    <p:sldId id="556" r:id="rId29"/>
    <p:sldId id="557" r:id="rId30"/>
    <p:sldId id="496" r:id="rId31"/>
    <p:sldId id="497" r:id="rId32"/>
    <p:sldId id="498" r:id="rId33"/>
    <p:sldId id="499" r:id="rId34"/>
    <p:sldId id="500" r:id="rId35"/>
    <p:sldId id="56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87"/>
    <p:restoredTop sz="96327"/>
  </p:normalViewPr>
  <p:slideViewPr>
    <p:cSldViewPr snapToGrid="0" snapToObjects="1">
      <p:cViewPr>
        <p:scale>
          <a:sx n="94" d="100"/>
          <a:sy n="94" d="100"/>
        </p:scale>
        <p:origin x="2264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C04-5541-9074-CE68B5A0ED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8806016"/>
        <c:axId val="118807936"/>
      </c:scatterChart>
      <c:valAx>
        <c:axId val="118806016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118807936"/>
        <c:crosses val="autoZero"/>
        <c:crossBetween val="midCat"/>
      </c:valAx>
      <c:valAx>
        <c:axId val="1188079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118806016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ED6-3345-975E-F96BA12050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8814976"/>
        <c:axId val="126636416"/>
      </c:scatterChart>
      <c:valAx>
        <c:axId val="118814976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126636416"/>
        <c:crosses val="autoZero"/>
        <c:crossBetween val="midCat"/>
      </c:valAx>
      <c:valAx>
        <c:axId val="1266364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118814976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2E3-F34F-BAE1-587F327674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6647296"/>
        <c:axId val="126657664"/>
      </c:scatterChart>
      <c:valAx>
        <c:axId val="126647296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126657664"/>
        <c:crosses val="autoZero"/>
        <c:crossBetween val="midCat"/>
      </c:valAx>
      <c:valAx>
        <c:axId val="1266576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126647296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D10-9D48-BE85-4EEA31C17C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8677888"/>
        <c:axId val="118679808"/>
      </c:scatterChart>
      <c:valAx>
        <c:axId val="118677888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118679808"/>
        <c:crosses val="autoZero"/>
        <c:crossBetween val="midCat"/>
      </c:valAx>
      <c:valAx>
        <c:axId val="1186798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118677888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9A6-744D-BA5B-538E20E835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8703232"/>
        <c:axId val="118705152"/>
      </c:scatterChart>
      <c:valAx>
        <c:axId val="118703232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118705152"/>
        <c:crosses val="autoZero"/>
        <c:crossBetween val="midCat"/>
      </c:valAx>
      <c:valAx>
        <c:axId val="1187051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118703232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10"/>
            <c:spPr>
              <a:ln w="25400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77C-414F-B8E8-910BD4566A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6702720"/>
        <c:axId val="126704640"/>
      </c:scatterChart>
      <c:valAx>
        <c:axId val="126702720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126704640"/>
        <c:crosses val="autoZero"/>
        <c:crossBetween val="midCat"/>
      </c:valAx>
      <c:valAx>
        <c:axId val="1267046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126702720"/>
        <c:crossesAt val="0"/>
        <c:crossBetween val="midCat"/>
      </c:valAx>
    </c:plotArea>
    <c:plotVisOnly val="1"/>
    <c:dispBlanksAs val="gap"/>
    <c:showDLblsOverMax val="0"/>
  </c:chart>
  <c:spPr>
    <a:ln w="28575"/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E13-DD47-9353-410627C42C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123264"/>
        <c:axId val="128125184"/>
      </c:scatterChart>
      <c:valAx>
        <c:axId val="128123264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128125184"/>
        <c:crosses val="autoZero"/>
        <c:crossBetween val="midCat"/>
      </c:valAx>
      <c:valAx>
        <c:axId val="1281251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128123264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E13-DD47-9353-410627C42C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123264"/>
        <c:axId val="128125184"/>
      </c:scatterChart>
      <c:valAx>
        <c:axId val="128123264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128125184"/>
        <c:crosses val="autoZero"/>
        <c:crossBetween val="midCat"/>
      </c:valAx>
      <c:valAx>
        <c:axId val="1281251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128123264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2:50:50.538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5319 7962 6566,'0'0'544,"0"0"417,0 0 641,0 0 1088,0 0-672,0 0-897,0 0-480,0 0-33,0 0 1,0 0 64,0 0-321,0 0-64,0 0 129,0-27-225,0 27 0,0-26 64,0-1-128,0 0 32,0-25-128,0 26 97,0-28-97,0 28 128,0-26-96,25-3 32,-25 30-96,0-29 32,0 28-32,27-28 256,-27 28-128,0-1-32,0-25 1,27 25-97,-27 1 96,0-1 0,0-26-32,26 27 32,-26 0 0,0-28-64,27 28 0,-27-26 0,0 24 0,28-24 32,-28 25 0,24-26 0,-24 26 32,0-26-64,27 27 32,-27-27-32,0 26 33,28-26-98,-28 26 1,0-25 32,26 26-64,-26-28 128,27 2-32,-3-2-32,-24 2 33,28 25-1,-1-26-32,-27 1 32,26 24-64,-26-24 32,27 25 64,-27-26-64,25 26 128,-25-25-128,27 25-96,-27-26 480,27 26-256,-27-25-64,26-2-32,1 28 32,-2-27 64,2-2-96,-27 30 65,27-28-65,-1 27 96,1-27-96,-2 26 0,2-26 0,0 26-32,-27 1 96,28 0-192,-2-27 192,-2 26-32,3 1 0,1-26 0,-1 24 0,-1 2 32,0-27 0,-26 26-96,26 1 64,-26 26-192,27-27-32,-27 0 32,0 27-32,27-26 96,-27 0 0,26 26 32,0-28-32,0 3 0,1-2 96,0 1-64,27 0 64,-30-2-64,30 2 32,-26 0-33,22 0 66,-22-1-33,26 0 32,-28 1-129,26-1 162,2 2-130,-28-3 65,26 2 32,2 0-32,-28-1 0,26 0 0,-25 1 33,28-1-33,-5 0 0,5 2-33,-4-2 33,3-1 0,0 3-32,-29-2 64,28 1-32,1 0 0,-2-2-64,-26 2 64,29 0-64,-4 26 128,-25-26-32,29-1-64,-28 27 32,25-27-64,1 1 128,-1-1-32,1 2-160,26 25 224,-26-27-96,2 0 0,-4 1 0,3-1 32,-3 0-64,4 27 32,-2-26 0,-1 0 0,28 0-32,-28-1 64,1 27-64,2-27 32,-4-1 96,3 3-192,-3-2 32,4 27 64,23-25 64,2-3-128,-1 1 96,-26 1-64,26 0 64,2 0-64,-30-1 128,30 0-192,-29 27 96,28-26-32,-28-1 32,28 2-64,-1 25 96,2-27-64,-2 0 32,26 27-32,1-26 128,0-1-160,28 27 256,-2-28-288,0 3 481,-27-1-577,0 0 288,1 26 0,2-27-32,-30 27-64,28-28 32,-26 28-64,-2-25 64,1 25-32,2-27-128,-30 27-385,-23 0-352,-28 0-1217,27 0-1953,-54 0-10155</inkml:trace>
  <inkml:trace contextRef="#ctx0" brushRef="#br0" timeOffset="33241.9">17440 4967 512,'-26'-26'609,"26"26"-225,0 0 32,0 0 417,-24 0-160,24 0-129,0-27-512,0 27-32,0 0 160,0 0 609,0 0 384,0 0 96,0 0 129,0 0-129,0 0-480,0 0-353,0 0 65,0 0 287,0 0 161,0 27-160,0-27-129,0 0-223,0 26-129,0-26-96,0 27-64,24-2-31,-24 3-33,0-2-32,26 2 96,-26-3 64,0 2 0,28 26 96,-28-26-63,27-1 31,-27 26-64,27-25-96,-27 26 64,26-26-32,0 26 0,-26-27-31,26 27 63,1 0-32,-27-26-32,27-2 0,-1 29 96,-26-26-32,26-2 65,-26 26-161,26-25 64,-26 0-32,27 26 160,-27-28-576,27 2 672,-27 0-480,26-1 192,0 28 64,-26-28-192,26 0 32,-26 27 192,27-26-96,1 1 64,-28 24-64,27-26-64,-27 28 33,24-28-33,2 26 32,-26-26 0,28 28 128,-1-27-224,-27-2 96,0 2 32,27 0 0,-27-1 0,25 1 64,-25 0-64,27-1 0,-1 0-32,1 0 32,0-26-64,-27 27-32,25 0 0,-25 1 192,27-3-128,-27 2 96,26-2 1,-26 2-33,27 1 0,-27-2 0,27 0-96,-2-26 0,-25 26 0,53 0 32,-53 2 0,27-28-32,1 26-32,-28 0 32,24-26 64,-24 26-64,27-26 32,-27 27 0,26-27 0,-26 27 0,28-27-64,-1 26 32,-27-26 96,27 27-192,-2-27 192,-25 0-128,27 25 0,-1-25 64,-26 0-32,0 0 0,27 0 32,-27 0-64,27 0-32,-27 0 32,25 0-64,-25 0 160,27 0-160,-27-25 128,26 25-32,-26 0 128,27 0-192,-27 0 0,27-27 64,-27 27 32,0-26-64,25 26 64,-25-27-32,27 27-64,-27-27 32,0 1 64,0 26 0,0-26-32,0 0 32,0 26-32,0-28 0,0 2 64,0 0-32,0 0 64,0 0-192,0-2 160,0 28-32,0-27 0,26-25-160,-26 27 128,0-3 96,0 1 64,0 0-192,0-25 192,0 26 1,0-1-161,0-26 160,0 26-64,0 0-64,0 2 96,0-28-96,-26 25 0,26 2 0,0-26 32,0 26-64,0-28 0,-27 28 160,27-1 129,0 2-161,0-3 96,0 1-256,0 2 288,-25-3-96,25 2-96,0 0 0,0-1-64,0 0 128,0 1-96,-27-1-32,27 0 97,0 2-194,0-2 546,0 1-385,0 26 32,0-27-32,0 0-32,0 1 0,0 0-32,0 0-32,0-2 96,0 2-32,0-2 64,0 3-128,0-2 128,0-1 0,0 3 1,0-2-97,27 1 32,-27 0 64,0-2-128,0-24 96,25 26-64,-25-28 32,0 28 0,0-26 32,27 25-64,-27-26 0,0 1 0,0 24 96,0-26-96,26 29 64,-26-28-32,0 26 32,0 0-192,0-25 160,0 24-32,0 3 0,0-28-32,27 27-32,-27-28 160,0 28-128,0-27 32,0 26 32,0 1-32,0-26 0,0 24-32,28 2 0,-28 0 32,0-28-32,24 28 64,-24-1-64,0-25-32,27 25 64,-27-1 0,0 3-32,28-2 32,-28 1-32,0 0 0,26-2 0,-26 2 64,27 0-128,-27 0 64,24 26-64,-24-27 96,28 0-65,-28 27 65,27-26 0,-27 26-32,0 0 0,26-27-64,-26 27 128,27 0-32,-27-25-64,0 25 32,25 0-32,-25-27-32,27 27 32,-27 0 64,27 0 64,-27 0-160,26 0 64,-26 0-96,27 0 128,-27-27-96,25 27 96,2 0-96,-27 0 64,27 0-32,-1 0-32,-26 27 31,28-27-63,-28 0 96,24 0 0,-24 27 192,27-27-256,0 0 96,1 0 0,-28 25 0,26-25 0,1 0 0,-27 0 96,24 0-128,-24 0 32,28 0 32,-28 0-32,0 0 0,27 27 64,-27-27-96,26 0 0,1 0 64,-27 0-64,25 0 32,2 0 32,-27 0 0,27 0 1,-27 0-33,0 0-33,26 0 33,1 0-32,-27 0 64,25 0-32,2 0 0,0 0-32,-1 0 64,-26-27 1,28 27-33,-4 0 0,3 0-33,0 0 33,-27 0-32,28 0 32,-2 0 0,-2-25-128,-24 25 192,28 0-128,-1 0 96,0 0 32,-1 0-160,-26-27 32,26 27 64,0 0 0,28 0-64,-28 0 96,0 0-32,0-27 0,1 27 0,0 0 32,-1-26-64,-26 26 96,26 0-64,0 0 0,-26-27 0,27 27-32,1 0 64,-1 0 0,-1-27-32,-2 27 32,4-26-32,-1 26 0,0-26 32,-1 26-64,0 0 64,0-26 0,-26 26-32,27-27-32,0 27 64,-1-27 65,0 27-130,0-28 130,-26 28-65,27-25 0,0-2 0,-1 27-32,0-25-32,-26-3 96,26 28-128,1-27 32,1 1 96,-1 0-64,-3 0 32,-24 26 64,26-27-96,2 0 0,-28 27-96,27-26 224,-27 26-160,0-27 224,27 27-288,-27-25 64,25-2 32,2 0 32,-27 1 96,26-1 32,-26-1 0,27-23-160,-27 25 96,27-29 0,-27 30-63,25-29-1,-25 1-32,27 1-32,-27-1-1,26-1-31,-26 2 64,27 26-128,-27-28 160,27 29-160,-2-3 160,-25 28-64,27-25-32,-27 25 64,26-28-64,1 2 32,1 1 0,-4-3 32,3 1-96,1 27 512,-28-26-544,26-1 96,1 27-96,0-27 128,-2 27 0,2-25-64,-1 25 128,1-27-128,0 27 64,25 0 0,-26-26-32,1 26 32,25 0 0,-25-27-32,-1 27 0,1 0 64,1 0-128,-4 0-64,3 0 32,-27 27 64,28-27 96,-2 0-97,-26 26 1,27-26 32,-3 0 0,4 27 64,-1-27-32,-1 0 32,1 25-128,-2-25 96,2 27-32,-27-27-32,27 27 160,-1-1-256,1-26 128,-2 27-288,2 1 576,0-3-384,-1-25 64,26 26 160,-25 2-192,0-28 32,1 25 64,-2-25 128,26 28-320,-25-28 224,-27 25 128,27-25-160,-1 0-128,1 27 128,-2-27 0,2 27 0,0-27 0,-1 26 96,1-26-288,-2 26 416,2 0-384,26 1 192,-25-27-96,-4 27 32,3-1 32,0 1 0,1-2 32,-2-25-64,-26 27 64,24 1-64,4-3 64,-1-25 160,0 27-384,-1 0 256,0-2-96,0-25 0,-26 28 160,27-1-192,0-1 64,-1 0-96,-26-26 288,26 25-160,0 3 96,-26-1 0,27-1-32,26 1 96,-27 0-192,0-2-256,29 2 609,-28-27-353,-1 26-32,-2 1-33,31 0 98,-28-1-33,-1 0 32,26 0 0,-25 1-32,26 1 0,-1-3 0,2 2 0,-2-2 0,1 3 32,2-1 64,23 26-224,1-27 160,1 27 0,-1 0 0,1 1-64,-28-29 96,29 28-64,-2-26-32,-26 0-96,-26-1-321,-2-26-448,2 26-384,-27-26-801,0-26-3876,-27 0-5572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EF2356-6EA0-8844-98E6-A72566E5BE22}" type="datetimeFigureOut">
              <a:t>9/9/24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FF6A9-75A4-0A4A-BBF7-301AD1D1F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32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4BCD14-5A93-4938-87CE-709050061C51}" type="slidenum">
              <a:rPr lang="en-US" smtClean="0">
                <a:solidFill>
                  <a:prstClr val="black"/>
                </a:solidFill>
                <a:latin typeface="Arial" pitchFamily="34" charset="0"/>
              </a:rPr>
              <a:pPr/>
              <a:t>34</a:t>
            </a:fld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CF11D-C971-C04D-A5EE-B9727C208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931763-E65D-CA41-8003-28374167E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00EB4-A367-4943-8D51-A736D2FBA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6C5D-8A38-824A-82BE-067CF8AB8A6C}" type="datetimeFigureOut"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6C25B-9194-A847-92DB-CE62DF68C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6C3B9-D233-024D-ADB3-D62EDF4B3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FD358-7FF4-364C-8754-B7F0DEEB7F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345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1F085-AF32-6C48-B94C-29E69289D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E79D56-6996-AD45-87CC-1226B622C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C3845-010B-BD44-BA52-E271C22A5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6C5D-8A38-824A-82BE-067CF8AB8A6C}" type="datetimeFigureOut"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B0CAA-8B26-E14E-877B-DCD437FA2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C02E-76B8-FA45-8C1B-AE4B4C003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FD358-7FF4-364C-8754-B7F0DEEB7F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999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A46E5B-840F-0B4A-B6A6-C7295AA5AB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891FDE-E2D3-E547-BD9F-EDD993628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9964F-675C-D845-8EE3-2A9AE68C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6C5D-8A38-824A-82BE-067CF8AB8A6C}" type="datetimeFigureOut"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93C47-13C4-CF46-835E-78F8D46E9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AC93F-0FB5-3A45-9E14-E456588C2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FD358-7FF4-364C-8754-B7F0DEEB7F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63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5682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03097-9D4F-CE41-84CC-DA701EC3C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A825C-8FEC-4A4E-BE4E-7CC4EAB9A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A4B5F-6928-114A-B55E-AAD238412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6C5D-8A38-824A-82BE-067CF8AB8A6C}" type="datetimeFigureOut"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127AA-F98D-304E-9055-69489F31A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7F9D2-653A-354D-8883-28B944E4C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FD358-7FF4-364C-8754-B7F0DEEB7F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34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DA152-EAA5-BA4D-9C50-30607E8DF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F8B9E-1337-4748-9861-7A627F53A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F8C32-812C-B848-820B-0F9137121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6C5D-8A38-824A-82BE-067CF8AB8A6C}" type="datetimeFigureOut"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9FD8A-3D08-7B4D-891B-E31AC1B42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9A735-045B-8F4F-9761-8C85DA13E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FD358-7FF4-364C-8754-B7F0DEEB7F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32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73F12-A5FF-5448-B9C1-BD30BF7E3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EF172-CDB4-DD4F-9CE5-51EF09D6FF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930044-189F-5243-B90B-33A2C173F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AB1727-983D-9D44-89CA-7DA1C694C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6C5D-8A38-824A-82BE-067CF8AB8A6C}" type="datetimeFigureOut">
              <a:t>9/9/24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64DC5-4B8A-0941-8DAF-EBAD72CC8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1155F-3044-874B-A786-CD04BD4B8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FD358-7FF4-364C-8754-B7F0DEEB7F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27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C4501-8BA9-094D-9698-CE618887A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D4C70-6079-C94D-BB22-A73A33828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500B29-C690-9942-87E6-AA5438FDA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0E8A5C-3576-7144-AE00-A6EDEDF07D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F2BA93-F57E-FA4A-B410-C974E3C9D1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5F01C2-C1A3-B84C-A77E-1EEE83364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6C5D-8A38-824A-82BE-067CF8AB8A6C}" type="datetimeFigureOut">
              <a:t>9/9/24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FCD84A-C001-F548-B07B-9CD6BE66D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D0A521-3051-FB41-9F2D-C051B32B2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FD358-7FF4-364C-8754-B7F0DEEB7F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88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9F9FF-7A1B-8148-805B-435908548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81330E-3737-684E-9983-536BDFE90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6C5D-8A38-824A-82BE-067CF8AB8A6C}" type="datetimeFigureOut">
              <a:t>9/9/24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577B9B-99DA-5445-9F22-ADA25A9D2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A75F4-8033-4B47-B67E-B6C9EB69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FD358-7FF4-364C-8754-B7F0DEEB7F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87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D2530C-E4BA-2841-A2FF-DF16F0991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6C5D-8A38-824A-82BE-067CF8AB8A6C}" type="datetimeFigureOut">
              <a:t>9/9/24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5382A0-64B3-5643-9B79-87ED8223C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3372E-8C36-3749-9B1E-58C6B3F36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FD358-7FF4-364C-8754-B7F0DEEB7F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77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E6C63-6020-6548-8F95-440E7372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D1535-5FDD-8743-8471-9D799EA19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287174-FCE0-F94D-BD7C-BC9DABA19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EE19D-6A2E-1849-85EB-A3662D8B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6C5D-8A38-824A-82BE-067CF8AB8A6C}" type="datetimeFigureOut">
              <a:t>9/9/24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97EBE-D800-7744-99A8-0B1954517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7974C-2193-1047-B547-17F50175B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FD358-7FF4-364C-8754-B7F0DEEB7F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98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CC9CC-AC3D-D54D-8B97-A44F6B1B4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CB7758-FB5A-294F-9058-D3E506BF0F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430A5A-D99B-574A-8C06-89D4524AB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84507E-AAFC-BE4B-A215-1C36450C5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6C5D-8A38-824A-82BE-067CF8AB8A6C}" type="datetimeFigureOut">
              <a:t>9/9/24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97BFD1-9919-984A-9D1E-3DF741369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DC586-EC28-4742-A169-6D5311328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FD358-7FF4-364C-8754-B7F0DEEB7F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36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D2E829-0149-064A-8499-2F04A326F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9FBB8-8265-2640-95BE-FF32ED165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66235-2D8A-1141-BCA1-990A002BBF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C6C5D-8A38-824A-82BE-067CF8AB8A6C}" type="datetimeFigureOut"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EECFE-8AA5-FD46-9D0A-5C521DD245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1FD8C-3DD8-F54F-966D-0C54B891E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FD358-7FF4-364C-8754-B7F0DEEB7F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02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16.xml"/><Relationship Id="rId7" Type="http://schemas.openxmlformats.org/officeDocument/2006/relationships/image" Target="../media/image20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slideLayout" Target="../slideLayouts/slideLayout12.xml"/><Relationship Id="rId11" Type="http://schemas.openxmlformats.org/officeDocument/2006/relationships/image" Target="../media/image16.png"/><Relationship Id="rId5" Type="http://schemas.openxmlformats.org/officeDocument/2006/relationships/tags" Target="../tags/tag18.xml"/><Relationship Id="rId10" Type="http://schemas.openxmlformats.org/officeDocument/2006/relationships/image" Target="../media/image23.png"/><Relationship Id="rId4" Type="http://schemas.openxmlformats.org/officeDocument/2006/relationships/tags" Target="../tags/tag17.xml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5" Type="http://schemas.openxmlformats.org/officeDocument/2006/relationships/image" Target="../media/image19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tags" Target="../tags/tag23.xml"/><Relationship Id="rId7" Type="http://schemas.openxmlformats.org/officeDocument/2006/relationships/image" Target="../media/image30.png"/><Relationship Id="rId12" Type="http://schemas.openxmlformats.org/officeDocument/2006/relationships/image" Target="../media/image32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29.png"/><Relationship Id="rId11" Type="http://schemas.openxmlformats.org/officeDocument/2006/relationships/chart" Target="../charts/chart3.xml"/><Relationship Id="rId5" Type="http://schemas.openxmlformats.org/officeDocument/2006/relationships/slideLayout" Target="../slideLayouts/slideLayout12.xml"/><Relationship Id="rId10" Type="http://schemas.openxmlformats.org/officeDocument/2006/relationships/chart" Target="../charts/chart2.xml"/><Relationship Id="rId4" Type="http://schemas.openxmlformats.org/officeDocument/2006/relationships/tags" Target="../tags/tag24.xml"/><Relationship Id="rId9" Type="http://schemas.openxmlformats.org/officeDocument/2006/relationships/chart" Target="../charts/char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tags" Target="../tags/tag27.xml"/><Relationship Id="rId7" Type="http://schemas.openxmlformats.org/officeDocument/2006/relationships/image" Target="../media/image34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33.png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28.xml"/><Relationship Id="rId9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41.png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12" Type="http://schemas.openxmlformats.org/officeDocument/2006/relationships/image" Target="../media/image40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image" Target="../media/image39.png"/><Relationship Id="rId5" Type="http://schemas.openxmlformats.org/officeDocument/2006/relationships/tags" Target="../tags/tag33.xml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tags" Target="../tags/tag32.xml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48.png"/><Relationship Id="rId3" Type="http://schemas.openxmlformats.org/officeDocument/2006/relationships/tags" Target="../tags/tag40.xml"/><Relationship Id="rId7" Type="http://schemas.openxmlformats.org/officeDocument/2006/relationships/image" Target="../media/image31.png"/><Relationship Id="rId12" Type="http://schemas.openxmlformats.org/officeDocument/2006/relationships/image" Target="../media/image47.png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slideLayout" Target="../slideLayouts/slideLayout12.xml"/><Relationship Id="rId11" Type="http://schemas.openxmlformats.org/officeDocument/2006/relationships/image" Target="../media/image46.png"/><Relationship Id="rId5" Type="http://schemas.openxmlformats.org/officeDocument/2006/relationships/tags" Target="../tags/tag42.xml"/><Relationship Id="rId15" Type="http://schemas.openxmlformats.org/officeDocument/2006/relationships/image" Target="../media/image49.png"/><Relationship Id="rId10" Type="http://schemas.openxmlformats.org/officeDocument/2006/relationships/chart" Target="../charts/chart5.xml"/><Relationship Id="rId4" Type="http://schemas.openxmlformats.org/officeDocument/2006/relationships/tags" Target="../tags/tag41.xml"/><Relationship Id="rId9" Type="http://schemas.openxmlformats.org/officeDocument/2006/relationships/chart" Target="../charts/chart4.xml"/><Relationship Id="rId14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4.xml"/><Relationship Id="rId9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tags" Target="../tags/tag45.xml"/><Relationship Id="rId7" Type="http://schemas.openxmlformats.org/officeDocument/2006/relationships/image" Target="../media/image50.png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slideLayout" Target="../slideLayouts/slideLayout12.xml"/><Relationship Id="rId11" Type="http://schemas.openxmlformats.org/officeDocument/2006/relationships/image" Target="../media/image54.png"/><Relationship Id="rId5" Type="http://schemas.openxmlformats.org/officeDocument/2006/relationships/tags" Target="../tags/tag47.xml"/><Relationship Id="rId10" Type="http://schemas.openxmlformats.org/officeDocument/2006/relationships/image" Target="../media/image53.png"/><Relationship Id="rId4" Type="http://schemas.openxmlformats.org/officeDocument/2006/relationships/tags" Target="../tags/tag46.xml"/><Relationship Id="rId9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chart" Target="../charts/chart6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tags" Target="../tags/tag52.xml"/><Relationship Id="rId7" Type="http://schemas.openxmlformats.org/officeDocument/2006/relationships/image" Target="../media/image57.png"/><Relationship Id="rId12" Type="http://schemas.openxmlformats.org/officeDocument/2006/relationships/image" Target="../media/image32.png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Layout" Target="../slideLayouts/slideLayout12.xml"/><Relationship Id="rId11" Type="http://schemas.openxmlformats.org/officeDocument/2006/relationships/chart" Target="../charts/chart7.xml"/><Relationship Id="rId5" Type="http://schemas.openxmlformats.org/officeDocument/2006/relationships/tags" Target="../tags/tag54.xml"/><Relationship Id="rId10" Type="http://schemas.openxmlformats.org/officeDocument/2006/relationships/image" Target="../media/image59.png"/><Relationship Id="rId4" Type="http://schemas.openxmlformats.org/officeDocument/2006/relationships/tags" Target="../tags/tag53.xml"/><Relationship Id="rId9" Type="http://schemas.openxmlformats.org/officeDocument/2006/relationships/image" Target="../media/image5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tags" Target="../tags/tag57.xml"/><Relationship Id="rId7" Type="http://schemas.openxmlformats.org/officeDocument/2006/relationships/image" Target="../media/image56.png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image" Target="../media/image57.png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32.png"/><Relationship Id="rId4" Type="http://schemas.openxmlformats.org/officeDocument/2006/relationships/tags" Target="../tags/tag58.xml"/><Relationship Id="rId9" Type="http://schemas.openxmlformats.org/officeDocument/2006/relationships/chart" Target="../charts/char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tags" Target="../tags/tag61.xml"/><Relationship Id="rId7" Type="http://schemas.openxmlformats.org/officeDocument/2006/relationships/image" Target="../media/image68.png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Layout" Target="../slideLayouts/slideLayout12.xml"/><Relationship Id="rId11" Type="http://schemas.openxmlformats.org/officeDocument/2006/relationships/image" Target="../media/image72.png"/><Relationship Id="rId5" Type="http://schemas.openxmlformats.org/officeDocument/2006/relationships/tags" Target="../tags/tag63.xml"/><Relationship Id="rId10" Type="http://schemas.openxmlformats.org/officeDocument/2006/relationships/image" Target="../media/image71.png"/><Relationship Id="rId4" Type="http://schemas.openxmlformats.org/officeDocument/2006/relationships/tags" Target="../tags/tag62.xml"/><Relationship Id="rId9" Type="http://schemas.openxmlformats.org/officeDocument/2006/relationships/image" Target="../media/image7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tags" Target="../tags/tag7.xml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9.png"/><Relationship Id="rId4" Type="http://schemas.openxmlformats.org/officeDocument/2006/relationships/tags" Target="../tags/tag8.xml"/><Relationship Id="rId9" Type="http://schemas.openxmlformats.org/officeDocument/2006/relationships/image" Target="../media/image8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4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tags" Target="../tags/tag67.xml"/><Relationship Id="rId7" Type="http://schemas.openxmlformats.org/officeDocument/2006/relationships/image" Target="../media/image75.png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image" Target="../media/image74.png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68.xml"/><Relationship Id="rId9" Type="http://schemas.openxmlformats.org/officeDocument/2006/relationships/image" Target="../media/image7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5" Type="http://schemas.openxmlformats.org/officeDocument/2006/relationships/image" Target="../media/image78.png"/><Relationship Id="rId4" Type="http://schemas.openxmlformats.org/officeDocument/2006/relationships/image" Target="../media/image7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tags" Target="../tags/tag73.xml"/><Relationship Id="rId7" Type="http://schemas.openxmlformats.org/officeDocument/2006/relationships/image" Target="../media/image76.png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image" Target="../media/image79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8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image" Target="../media/image17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6E735-3DDA-EC43-9DEC-220F4A1C5B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Lecture 5. Model training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0C370-19F9-8446-8E9A-C91C5E180B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4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8000" y="381000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Trading off precision and recall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8000" y="924084"/>
            <a:ext cx="660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Logistic regression:</a:t>
            </a:r>
          </a:p>
          <a:p>
            <a:r>
              <a:rPr lang="en-US" sz="3200" dirty="0"/>
              <a:t>Predict 1 if </a:t>
            </a:r>
          </a:p>
          <a:p>
            <a:r>
              <a:rPr lang="en-US" sz="3200" dirty="0"/>
              <a:t>Predict 0 if 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200" y="1104900"/>
            <a:ext cx="2001520" cy="3403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133" y="1566823"/>
            <a:ext cx="1648460" cy="3403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131" y="2070100"/>
            <a:ext cx="1648460" cy="34036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08000" y="2667305"/>
            <a:ext cx="7620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Suppose we want to predict            (cancer)</a:t>
            </a:r>
          </a:p>
          <a:p>
            <a:r>
              <a:rPr lang="en-US" sz="3200" dirty="0"/>
              <a:t>only if very confident.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8000" y="4389480"/>
            <a:ext cx="7620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Suppose we want to avoid missing too many cases of cancer (avoid false negatives).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8000" y="6064647"/>
            <a:ext cx="1127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More generally: Predict 1 if                threshold.</a:t>
            </a: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770" y="6202243"/>
            <a:ext cx="1115060" cy="34036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800" y="2882358"/>
            <a:ext cx="762000" cy="294641"/>
          </a:xfrm>
          <a:prstGeom prst="rect">
            <a:avLst/>
          </a:prstGeom>
        </p:spPr>
      </p:pic>
      <p:grpSp>
        <p:nvGrpSpPr>
          <p:cNvPr id="39" name="Group 38"/>
          <p:cNvGrpSpPr/>
          <p:nvPr/>
        </p:nvGrpSpPr>
        <p:grpSpPr>
          <a:xfrm>
            <a:off x="8238579" y="2410460"/>
            <a:ext cx="3770332" cy="3662768"/>
            <a:chOff x="5936561" y="1419754"/>
            <a:chExt cx="3131239" cy="3041906"/>
          </a:xfrm>
        </p:grpSpPr>
        <p:cxnSp>
          <p:nvCxnSpPr>
            <p:cNvPr id="20" name="Straight Arrow Connector 19"/>
            <p:cNvCxnSpPr/>
            <p:nvPr/>
          </p:nvCxnSpPr>
          <p:spPr>
            <a:xfrm flipV="1">
              <a:off x="6694967" y="1419754"/>
              <a:ext cx="0" cy="2457295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6553200" y="3746649"/>
              <a:ext cx="2438400" cy="1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692900" y="3688748"/>
              <a:ext cx="0" cy="11049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7696200" y="3695247"/>
              <a:ext cx="0" cy="11049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8699500" y="3701597"/>
              <a:ext cx="0" cy="11049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 rot="16200000">
              <a:off x="5691667" y="2683746"/>
              <a:ext cx="2006600" cy="123339"/>
              <a:chOff x="6769100" y="3841148"/>
              <a:chExt cx="2006600" cy="123339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6769100" y="3841148"/>
                <a:ext cx="0" cy="11049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7772400" y="3847647"/>
                <a:ext cx="0" cy="11049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8775700" y="3853997"/>
                <a:ext cx="0" cy="11049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/>
            <p:cNvSpPr txBox="1"/>
            <p:nvPr/>
          </p:nvSpPr>
          <p:spPr>
            <a:xfrm>
              <a:off x="6400800" y="1557450"/>
              <a:ext cx="516342" cy="349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33" dirty="0"/>
                <a:t>1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246407" y="2560749"/>
              <a:ext cx="516342" cy="349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33" dirty="0"/>
                <a:t>0.5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438027" y="3748714"/>
              <a:ext cx="516342" cy="349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33" dirty="0"/>
                <a:t>0.5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551458" y="3751817"/>
              <a:ext cx="516342" cy="349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33" dirty="0"/>
                <a:t>1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809432" y="4078250"/>
              <a:ext cx="1773535" cy="383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Recall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 rot="16200000">
              <a:off x="5241498" y="2179077"/>
              <a:ext cx="1773536" cy="383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Precision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8272123" y="381002"/>
            <a:ext cx="1371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precision    =</a:t>
            </a:r>
          </a:p>
        </p:txBody>
      </p:sp>
      <p:sp>
        <p:nvSpPr>
          <p:cNvPr id="43" name="Rectangle 42"/>
          <p:cNvSpPr/>
          <p:nvPr/>
        </p:nvSpPr>
        <p:spPr>
          <a:xfrm>
            <a:off x="9685867" y="321733"/>
            <a:ext cx="914400" cy="242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4" name="Rectangle 43"/>
          <p:cNvSpPr/>
          <p:nvPr/>
        </p:nvSpPr>
        <p:spPr>
          <a:xfrm>
            <a:off x="9652000" y="612555"/>
            <a:ext cx="914400" cy="242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6" name="Straight Connector 45"/>
          <p:cNvCxnSpPr/>
          <p:nvPr/>
        </p:nvCxnSpPr>
        <p:spPr>
          <a:xfrm>
            <a:off x="9685867" y="596476"/>
            <a:ext cx="23230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886423" y="251902"/>
            <a:ext cx="1921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true positives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9685868" y="519669"/>
            <a:ext cx="2336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no. of predicted positive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534400" y="990601"/>
            <a:ext cx="1151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recall     =</a:t>
            </a:r>
          </a:p>
        </p:txBody>
      </p:sp>
      <p:sp>
        <p:nvSpPr>
          <p:cNvPr id="54" name="Rectangle 53"/>
          <p:cNvSpPr/>
          <p:nvPr/>
        </p:nvSpPr>
        <p:spPr>
          <a:xfrm>
            <a:off x="9643344" y="931333"/>
            <a:ext cx="914400" cy="242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5" name="Rectangle 54"/>
          <p:cNvSpPr/>
          <p:nvPr/>
        </p:nvSpPr>
        <p:spPr>
          <a:xfrm>
            <a:off x="9609477" y="1222155"/>
            <a:ext cx="914400" cy="242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56" name="Straight Connector 55"/>
          <p:cNvCxnSpPr/>
          <p:nvPr/>
        </p:nvCxnSpPr>
        <p:spPr>
          <a:xfrm>
            <a:off x="9643345" y="1206076"/>
            <a:ext cx="23230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843901" y="861502"/>
            <a:ext cx="1921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true positives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643345" y="1129269"/>
            <a:ext cx="2336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no. of actual positive</a:t>
            </a:r>
          </a:p>
        </p:txBody>
      </p:sp>
    </p:spTree>
    <p:extLst>
      <p:ext uri="{BB962C8B-B14F-4D97-AF65-F5344CB8AC3E}">
        <p14:creationId xmlns:p14="http://schemas.microsoft.com/office/powerpoint/2010/main" val="409881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09600" y="1905000"/>
          <a:ext cx="10668000" cy="1977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Precision(P)</a:t>
                      </a:r>
                    </a:p>
                  </a:txBody>
                  <a:tcPr marL="121920" marR="121920" marT="60960" marB="60960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Recall (R)</a:t>
                      </a:r>
                    </a:p>
                  </a:txBody>
                  <a:tcPr marL="121920" marR="121920" marT="60960" marB="6096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Average</a:t>
                      </a:r>
                    </a:p>
                  </a:txBody>
                  <a:tcPr marL="121920" marR="121920" marT="60960" marB="60960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Score</a:t>
                      </a:r>
                    </a:p>
                  </a:txBody>
                  <a:tcPr marL="121920" marR="121920" marT="60960" marB="60960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Algorithm 1</a:t>
                      </a:r>
                    </a:p>
                  </a:txBody>
                  <a:tcPr marL="121920" marR="121920" marT="60960" marB="6096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 marL="121920" marR="121920" marT="60960" marB="60960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 marL="121920" marR="121920" marT="60960" marB="6096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0.45</a:t>
                      </a:r>
                    </a:p>
                  </a:txBody>
                  <a:tcPr marL="121920" marR="121920" marT="60960" marB="60960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0.444</a:t>
                      </a:r>
                    </a:p>
                  </a:txBody>
                  <a:tcPr marL="121920" marR="121920" marT="60960" marB="60960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Algorithm 2</a:t>
                      </a:r>
                    </a:p>
                  </a:txBody>
                  <a:tcPr marL="121920" marR="121920" marT="60960" marB="6096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 marL="121920" marR="121920" marT="60960" marB="60960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 marL="121920" marR="121920" marT="60960" marB="6096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 marL="121920" marR="121920" marT="60960" marB="60960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0.175</a:t>
                      </a:r>
                    </a:p>
                  </a:txBody>
                  <a:tcPr marL="121920" marR="121920" marT="60960" marB="60960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Algorithm 3</a:t>
                      </a:r>
                    </a:p>
                  </a:txBody>
                  <a:tcPr marL="121920" marR="121920" marT="60960" marB="6096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0.02</a:t>
                      </a:r>
                    </a:p>
                  </a:txBody>
                  <a:tcPr marL="121920" marR="121920" marT="60960" marB="60960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1.0</a:t>
                      </a:r>
                    </a:p>
                  </a:txBody>
                  <a:tcPr marL="121920" marR="121920" marT="60960" marB="6096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0.51</a:t>
                      </a:r>
                    </a:p>
                  </a:txBody>
                  <a:tcPr marL="121920" marR="121920" marT="60960" marB="60960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0.0392</a:t>
                      </a:r>
                    </a:p>
                  </a:txBody>
                  <a:tcPr marL="121920" marR="121920" marT="60960" marB="60960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6908800" y="1803400"/>
            <a:ext cx="4572000" cy="2133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extBox 1"/>
          <p:cNvSpPr txBox="1"/>
          <p:nvPr/>
        </p:nvSpPr>
        <p:spPr>
          <a:xfrm>
            <a:off x="508000" y="381001"/>
            <a:ext cx="97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</a:t>
            </a:r>
            <a:r>
              <a:rPr lang="en-US" sz="3200" b="1" baseline="-25000" dirty="0"/>
              <a:t>1</a:t>
            </a:r>
            <a:r>
              <a:rPr lang="en-US" sz="3200" b="1" dirty="0"/>
              <a:t> Score (F score)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8000" y="924085"/>
            <a:ext cx="1127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How to compare precision/recall numbers?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37400" y="1748972"/>
            <a:ext cx="2438400" cy="2133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508000" y="4140201"/>
            <a:ext cx="1127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Average: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8000" y="5251847"/>
            <a:ext cx="1127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</a:t>
            </a:r>
            <a:r>
              <a:rPr lang="en-US" sz="3200" baseline="-25000" dirty="0"/>
              <a:t>1</a:t>
            </a:r>
            <a:r>
              <a:rPr lang="en-US" sz="3200" dirty="0"/>
              <a:t> Score: </a:t>
            </a:r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800" y="4218310"/>
            <a:ext cx="957451" cy="6330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5331888"/>
            <a:ext cx="1374944" cy="73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87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82C6B2-7634-0945-8B9E-4CB532202866}"/>
              </a:ext>
            </a:extLst>
          </p:cNvPr>
          <p:cNvSpPr txBox="1"/>
          <p:nvPr/>
        </p:nvSpPr>
        <p:spPr>
          <a:xfrm>
            <a:off x="508000" y="381000"/>
            <a:ext cx="8417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Receiver-operating characteristic curve (ROC)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08C5AF-A7C7-BC4E-B7F4-C185217D1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51" y="1239202"/>
            <a:ext cx="3805283" cy="27148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DB868B-F6CD-AF4F-BB78-8002FE889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876" y="2216837"/>
            <a:ext cx="604053" cy="584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D452A0-E2C3-0C4C-AB46-94C31D3C85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5876" y="2999438"/>
            <a:ext cx="693933" cy="5847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B257C2-CD99-6443-B681-ECD7858C39FE}"/>
              </a:ext>
            </a:extLst>
          </p:cNvPr>
          <p:cNvSpPr txBox="1"/>
          <p:nvPr/>
        </p:nvSpPr>
        <p:spPr>
          <a:xfrm>
            <a:off x="4649116" y="2324559"/>
            <a:ext cx="2225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True positive rate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01A454-C00B-2E49-98D0-8241DF86A865}"/>
              </a:ext>
            </a:extLst>
          </p:cNvPr>
          <p:cNvSpPr txBox="1"/>
          <p:nvPr/>
        </p:nvSpPr>
        <p:spPr>
          <a:xfrm>
            <a:off x="4649115" y="3107160"/>
            <a:ext cx="2225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False positive rate </a:t>
            </a:r>
          </a:p>
        </p:txBody>
      </p:sp>
      <p:pic>
        <p:nvPicPr>
          <p:cNvPr id="12" name="Picture 6" descr="undefined">
            <a:extLst>
              <a:ext uri="{FF2B5EF4-FFF2-40B4-BE49-F238E27FC236}">
                <a16:creationId xmlns:a16="http://schemas.microsoft.com/office/drawing/2014/main" id="{34C40AE2-0311-354C-9680-53EA310AA6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959"/>
          <a:stretch/>
        </p:blipFill>
        <p:spPr bwMode="auto">
          <a:xfrm>
            <a:off x="508000" y="4227466"/>
            <a:ext cx="2161785" cy="263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undefined">
            <a:extLst>
              <a:ext uri="{FF2B5EF4-FFF2-40B4-BE49-F238E27FC236}">
                <a16:creationId xmlns:a16="http://schemas.microsoft.com/office/drawing/2014/main" id="{CC6C5D76-027B-D74F-900B-AEFE1D34B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2505" y="1699926"/>
            <a:ext cx="3898344" cy="3898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8967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588000" y="1219200"/>
            <a:ext cx="6604000" cy="1905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Regularization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633153" y="2867371"/>
            <a:ext cx="57302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5689600" y="2819400"/>
            <a:ext cx="6502400" cy="2235200"/>
          </a:xfrm>
        </p:spPr>
        <p:txBody>
          <a:bodyPr>
            <a:noAutofit/>
          </a:bodyPr>
          <a:lstStyle/>
          <a:p>
            <a:pPr algn="l"/>
            <a:r>
              <a:rPr lang="en-US" sz="666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problem of</a:t>
            </a:r>
            <a:br>
              <a:rPr lang="en-US" sz="6667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666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overfitting</a:t>
            </a:r>
          </a:p>
        </p:txBody>
      </p:sp>
    </p:spTree>
    <p:extLst>
      <p:ext uri="{BB962C8B-B14F-4D97-AF65-F5344CB8AC3E}">
        <p14:creationId xmlns:p14="http://schemas.microsoft.com/office/powerpoint/2010/main" val="763718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000" y="381000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Example: Linear regression (housing prices)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8000" y="4978162"/>
            <a:ext cx="1137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Overfitting:</a:t>
            </a:r>
            <a:r>
              <a:rPr lang="en-US" sz="3200" dirty="0"/>
              <a:t> If we have too many features, the learned hypothesis may fit the training set very well (                                             ), but fail to generalize to new examples (predict prices on new examples).</a:t>
            </a:r>
            <a:endParaRPr lang="en-US" sz="3200" b="1" dirty="0"/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100" y="5499789"/>
            <a:ext cx="4070096" cy="5791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686" y="3451186"/>
            <a:ext cx="1270449" cy="31492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851" y="3451186"/>
            <a:ext cx="2263140" cy="340111"/>
          </a:xfrm>
          <a:prstGeom prst="rect">
            <a:avLst/>
          </a:prstGeom>
        </p:spPr>
      </p:pic>
      <p:graphicFrame>
        <p:nvGraphicFramePr>
          <p:cNvPr id="20" name="Chart 19"/>
          <p:cNvGraphicFramePr>
            <a:graphicFrameLocks/>
          </p:cNvGraphicFramePr>
          <p:nvPr/>
        </p:nvGraphicFramePr>
        <p:xfrm>
          <a:off x="1107503" y="922416"/>
          <a:ext cx="2665863" cy="2340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21" name="TextBox 20"/>
          <p:cNvSpPr txBox="1"/>
          <p:nvPr/>
        </p:nvSpPr>
        <p:spPr>
          <a:xfrm rot="16200000">
            <a:off x="380722" y="1844498"/>
            <a:ext cx="131556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/>
              <a:t>Price</a:t>
            </a:r>
          </a:p>
        </p:txBody>
      </p:sp>
      <p:sp>
        <p:nvSpPr>
          <p:cNvPr id="22" name="TextBox 20"/>
          <p:cNvSpPr txBox="1"/>
          <p:nvPr/>
        </p:nvSpPr>
        <p:spPr>
          <a:xfrm>
            <a:off x="1833586" y="3018592"/>
            <a:ext cx="131556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33" dirty="0"/>
              <a:t>Size</a:t>
            </a:r>
          </a:p>
        </p:txBody>
      </p:sp>
      <p:graphicFrame>
        <p:nvGraphicFramePr>
          <p:cNvPr id="23" name="Chart 22"/>
          <p:cNvGraphicFramePr>
            <a:graphicFrameLocks/>
          </p:cNvGraphicFramePr>
          <p:nvPr/>
        </p:nvGraphicFramePr>
        <p:xfrm>
          <a:off x="4649338" y="922416"/>
          <a:ext cx="2665863" cy="2340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4" name="TextBox 23"/>
          <p:cNvSpPr txBox="1"/>
          <p:nvPr/>
        </p:nvSpPr>
        <p:spPr>
          <a:xfrm rot="16200000">
            <a:off x="3922557" y="1844498"/>
            <a:ext cx="131556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/>
              <a:t>Price</a:t>
            </a:r>
          </a:p>
        </p:txBody>
      </p:sp>
      <p:sp>
        <p:nvSpPr>
          <p:cNvPr id="25" name="TextBox 20"/>
          <p:cNvSpPr txBox="1"/>
          <p:nvPr/>
        </p:nvSpPr>
        <p:spPr>
          <a:xfrm>
            <a:off x="5375421" y="3018592"/>
            <a:ext cx="131556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33" dirty="0"/>
              <a:t>Size</a:t>
            </a:r>
          </a:p>
        </p:txBody>
      </p:sp>
      <p:graphicFrame>
        <p:nvGraphicFramePr>
          <p:cNvPr id="26" name="Chart 25"/>
          <p:cNvGraphicFramePr>
            <a:graphicFrameLocks/>
          </p:cNvGraphicFramePr>
          <p:nvPr/>
        </p:nvGraphicFramePr>
        <p:xfrm>
          <a:off x="8408538" y="927100"/>
          <a:ext cx="2665863" cy="2340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27" name="TextBox 26"/>
          <p:cNvSpPr txBox="1"/>
          <p:nvPr/>
        </p:nvSpPr>
        <p:spPr>
          <a:xfrm rot="16200000">
            <a:off x="7681757" y="1849182"/>
            <a:ext cx="131556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/>
              <a:t>Price</a:t>
            </a:r>
          </a:p>
        </p:txBody>
      </p:sp>
      <p:sp>
        <p:nvSpPr>
          <p:cNvPr id="28" name="TextBox 20"/>
          <p:cNvSpPr txBox="1"/>
          <p:nvPr/>
        </p:nvSpPr>
        <p:spPr>
          <a:xfrm>
            <a:off x="9134621" y="3023276"/>
            <a:ext cx="131556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33" dirty="0"/>
              <a:t>Size</a:t>
            </a:r>
          </a:p>
        </p:txBody>
      </p:sp>
      <p:pic>
        <p:nvPicPr>
          <p:cNvPr id="29" name="Picture 2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746" y="3421478"/>
            <a:ext cx="4045265" cy="31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11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000" y="381001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Example: Logistic regression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29" y="4193388"/>
            <a:ext cx="4025304" cy="33564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04801" y="4589395"/>
            <a:ext cx="3692124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/>
              <a:t>(    = sigmoid function)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01" y="4843433"/>
            <a:ext cx="142507" cy="1976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555" y="4186245"/>
            <a:ext cx="2834891" cy="12024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195" y="4125741"/>
            <a:ext cx="3713800" cy="120244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08735" y="1052324"/>
            <a:ext cx="3390343" cy="3019121"/>
            <a:chOff x="306551" y="789242"/>
            <a:chExt cx="2542757" cy="2264341"/>
          </a:xfrm>
        </p:grpSpPr>
        <p:grpSp>
          <p:nvGrpSpPr>
            <p:cNvPr id="15" name="Group 14"/>
            <p:cNvGrpSpPr/>
            <p:nvPr/>
          </p:nvGrpSpPr>
          <p:grpSpPr>
            <a:xfrm>
              <a:off x="306551" y="876401"/>
              <a:ext cx="2485587" cy="2177182"/>
              <a:chOff x="306551" y="747415"/>
              <a:chExt cx="2485587" cy="2177182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1204258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1750444" y="94767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359948" y="152339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1530346" y="77372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9" name="Cross 38"/>
              <p:cNvSpPr/>
              <p:nvPr/>
            </p:nvSpPr>
            <p:spPr>
              <a:xfrm rot="2734294">
                <a:off x="1032913" y="222291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0" name="Cross 39"/>
              <p:cNvSpPr/>
              <p:nvPr/>
            </p:nvSpPr>
            <p:spPr>
              <a:xfrm rot="2734294">
                <a:off x="1032913" y="1531448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1" name="Cross 40"/>
              <p:cNvSpPr/>
              <p:nvPr/>
            </p:nvSpPr>
            <p:spPr>
              <a:xfrm rot="2734294">
                <a:off x="1262879" y="195441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2" name="Cross 41"/>
              <p:cNvSpPr/>
              <p:nvPr/>
            </p:nvSpPr>
            <p:spPr>
              <a:xfrm rot="2734294">
                <a:off x="936841" y="1939311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546700" y="2578348"/>
                <a:ext cx="316433" cy="34624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x</a:t>
                </a:r>
                <a:r>
                  <a:rPr lang="en-US" sz="2400" baseline="-25000" dirty="0"/>
                  <a:t>1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06551" y="1202476"/>
                <a:ext cx="316433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x</a:t>
                </a:r>
                <a:r>
                  <a:rPr lang="en-US" sz="2400" baseline="-25000" dirty="0"/>
                  <a:t>2</a:t>
                </a:r>
              </a:p>
            </p:txBody>
          </p:sp>
          <p:cxnSp>
            <p:nvCxnSpPr>
              <p:cNvPr id="45" name="Straight Arrow Connector 44"/>
              <p:cNvCxnSpPr/>
              <p:nvPr/>
            </p:nvCxnSpPr>
            <p:spPr>
              <a:xfrm flipV="1">
                <a:off x="669151" y="747415"/>
                <a:ext cx="0" cy="199568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>
                <a:off x="560369" y="2589944"/>
                <a:ext cx="2231769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Cross 46"/>
              <p:cNvSpPr/>
              <p:nvPr/>
            </p:nvSpPr>
            <p:spPr>
              <a:xfrm rot="2734294">
                <a:off x="1359601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8" name="Cross 47"/>
              <p:cNvSpPr/>
              <p:nvPr/>
            </p:nvSpPr>
            <p:spPr>
              <a:xfrm rot="2734294">
                <a:off x="1732921" y="2058784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9" name="Cross 48"/>
              <p:cNvSpPr/>
              <p:nvPr/>
            </p:nvSpPr>
            <p:spPr>
              <a:xfrm rot="2734294">
                <a:off x="2044914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0" name="Cross 49"/>
              <p:cNvSpPr/>
              <p:nvPr/>
            </p:nvSpPr>
            <p:spPr>
              <a:xfrm rot="2734294">
                <a:off x="2031520" y="198914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1" name="Cross 50"/>
              <p:cNvSpPr/>
              <p:nvPr/>
            </p:nvSpPr>
            <p:spPr>
              <a:xfrm rot="2734294">
                <a:off x="2366221" y="198560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2" name="Cross 51"/>
              <p:cNvSpPr/>
              <p:nvPr/>
            </p:nvSpPr>
            <p:spPr>
              <a:xfrm rot="2734294">
                <a:off x="2201001" y="149681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3" name="Cross 52"/>
              <p:cNvSpPr/>
              <p:nvPr/>
            </p:nvSpPr>
            <p:spPr>
              <a:xfrm rot="2734294">
                <a:off x="1637830" y="151225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4" name="Cross 53"/>
              <p:cNvSpPr/>
              <p:nvPr/>
            </p:nvSpPr>
            <p:spPr>
              <a:xfrm rot="2734294">
                <a:off x="735109" y="130196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5" name="Cross 54"/>
              <p:cNvSpPr/>
              <p:nvPr/>
            </p:nvSpPr>
            <p:spPr>
              <a:xfrm rot="2734294">
                <a:off x="714486" y="169833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6" name="Cross 55"/>
              <p:cNvSpPr/>
              <p:nvPr/>
            </p:nvSpPr>
            <p:spPr>
              <a:xfrm rot="2734294">
                <a:off x="1030623" y="94869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1544248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1972899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234730" y="175266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2477998" y="1456346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1955570" y="1279485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2216167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1459049" y="105915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1673162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2040344" y="102895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2385648" y="943752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2030069" y="750774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136" name="Cross 135"/>
            <p:cNvSpPr/>
            <p:nvPr/>
          </p:nvSpPr>
          <p:spPr>
            <a:xfrm rot="2734294">
              <a:off x="2625754" y="19971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37" name="Cross 136"/>
            <p:cNvSpPr/>
            <p:nvPr/>
          </p:nvSpPr>
          <p:spPr>
            <a:xfrm rot="2734294">
              <a:off x="732092" y="10065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38" name="Cross 137"/>
            <p:cNvSpPr/>
            <p:nvPr/>
          </p:nvSpPr>
          <p:spPr>
            <a:xfrm rot="2734294">
              <a:off x="1101754" y="789242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4128058" y="1061948"/>
            <a:ext cx="3390343" cy="3019121"/>
            <a:chOff x="306551" y="789242"/>
            <a:chExt cx="2542757" cy="2264341"/>
          </a:xfrm>
        </p:grpSpPr>
        <p:grpSp>
          <p:nvGrpSpPr>
            <p:cNvPr id="140" name="Group 139"/>
            <p:cNvGrpSpPr/>
            <p:nvPr/>
          </p:nvGrpSpPr>
          <p:grpSpPr>
            <a:xfrm>
              <a:off x="306551" y="876401"/>
              <a:ext cx="2485587" cy="2177182"/>
              <a:chOff x="306551" y="747415"/>
              <a:chExt cx="2485587" cy="2177182"/>
            </a:xfrm>
          </p:grpSpPr>
          <p:sp>
            <p:nvSpPr>
              <p:cNvPr id="144" name="Oval 143"/>
              <p:cNvSpPr/>
              <p:nvPr/>
            </p:nvSpPr>
            <p:spPr>
              <a:xfrm>
                <a:off x="1204258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1750444" y="94767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1359948" y="152339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1530346" y="77372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8" name="Cross 147"/>
              <p:cNvSpPr/>
              <p:nvPr/>
            </p:nvSpPr>
            <p:spPr>
              <a:xfrm rot="2734294">
                <a:off x="1032913" y="222291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9" name="Cross 148"/>
              <p:cNvSpPr/>
              <p:nvPr/>
            </p:nvSpPr>
            <p:spPr>
              <a:xfrm rot="2734294">
                <a:off x="1032913" y="1531448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50" name="Cross 149"/>
              <p:cNvSpPr/>
              <p:nvPr/>
            </p:nvSpPr>
            <p:spPr>
              <a:xfrm rot="2734294">
                <a:off x="1262879" y="195441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51" name="Cross 150"/>
              <p:cNvSpPr/>
              <p:nvPr/>
            </p:nvSpPr>
            <p:spPr>
              <a:xfrm rot="2734294">
                <a:off x="936841" y="1939311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1546700" y="2578348"/>
                <a:ext cx="316433" cy="34624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x</a:t>
                </a:r>
                <a:r>
                  <a:rPr lang="en-US" sz="2400" baseline="-25000" dirty="0"/>
                  <a:t>1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306551" y="1202476"/>
                <a:ext cx="316433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x</a:t>
                </a:r>
                <a:r>
                  <a:rPr lang="en-US" sz="2400" baseline="-25000" dirty="0"/>
                  <a:t>2</a:t>
                </a:r>
              </a:p>
            </p:txBody>
          </p:sp>
          <p:cxnSp>
            <p:nvCxnSpPr>
              <p:cNvPr id="154" name="Straight Arrow Connector 153"/>
              <p:cNvCxnSpPr/>
              <p:nvPr/>
            </p:nvCxnSpPr>
            <p:spPr>
              <a:xfrm flipV="1">
                <a:off x="669151" y="747415"/>
                <a:ext cx="0" cy="199568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560369" y="2589944"/>
                <a:ext cx="2231769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Cross 155"/>
              <p:cNvSpPr/>
              <p:nvPr/>
            </p:nvSpPr>
            <p:spPr>
              <a:xfrm rot="2734294">
                <a:off x="1359601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57" name="Cross 156"/>
              <p:cNvSpPr/>
              <p:nvPr/>
            </p:nvSpPr>
            <p:spPr>
              <a:xfrm rot="2734294">
                <a:off x="1732921" y="2058784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58" name="Cross 157"/>
              <p:cNvSpPr/>
              <p:nvPr/>
            </p:nvSpPr>
            <p:spPr>
              <a:xfrm rot="2734294">
                <a:off x="2044914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59" name="Cross 158"/>
              <p:cNvSpPr/>
              <p:nvPr/>
            </p:nvSpPr>
            <p:spPr>
              <a:xfrm rot="2734294">
                <a:off x="2031520" y="198914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0" name="Cross 159"/>
              <p:cNvSpPr/>
              <p:nvPr/>
            </p:nvSpPr>
            <p:spPr>
              <a:xfrm rot="2734294">
                <a:off x="2366221" y="198560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1" name="Cross 160"/>
              <p:cNvSpPr/>
              <p:nvPr/>
            </p:nvSpPr>
            <p:spPr>
              <a:xfrm rot="2734294">
                <a:off x="2201001" y="149681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2" name="Cross 161"/>
              <p:cNvSpPr/>
              <p:nvPr/>
            </p:nvSpPr>
            <p:spPr>
              <a:xfrm rot="2734294">
                <a:off x="1637830" y="151225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3" name="Cross 162"/>
              <p:cNvSpPr/>
              <p:nvPr/>
            </p:nvSpPr>
            <p:spPr>
              <a:xfrm rot="2734294">
                <a:off x="735109" y="130196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4" name="Cross 163"/>
              <p:cNvSpPr/>
              <p:nvPr/>
            </p:nvSpPr>
            <p:spPr>
              <a:xfrm rot="2734294">
                <a:off x="714486" y="169833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5" name="Cross 164"/>
              <p:cNvSpPr/>
              <p:nvPr/>
            </p:nvSpPr>
            <p:spPr>
              <a:xfrm rot="2734294">
                <a:off x="1030623" y="94869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1544248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7" name="Oval 166"/>
              <p:cNvSpPr/>
              <p:nvPr/>
            </p:nvSpPr>
            <p:spPr>
              <a:xfrm>
                <a:off x="1972899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2234730" y="175266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2477998" y="1456346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1955570" y="1279485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1" name="Oval 170"/>
              <p:cNvSpPr/>
              <p:nvPr/>
            </p:nvSpPr>
            <p:spPr>
              <a:xfrm>
                <a:off x="2216167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1459049" y="105915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3" name="Oval 172"/>
              <p:cNvSpPr/>
              <p:nvPr/>
            </p:nvSpPr>
            <p:spPr>
              <a:xfrm>
                <a:off x="1673162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2040344" y="102895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2385648" y="943752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2030069" y="750774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141" name="Cross 140"/>
            <p:cNvSpPr/>
            <p:nvPr/>
          </p:nvSpPr>
          <p:spPr>
            <a:xfrm rot="2734294">
              <a:off x="2625754" y="19971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42" name="Cross 141"/>
            <p:cNvSpPr/>
            <p:nvPr/>
          </p:nvSpPr>
          <p:spPr>
            <a:xfrm rot="2734294">
              <a:off x="732092" y="10065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43" name="Cross 142"/>
            <p:cNvSpPr/>
            <p:nvPr/>
          </p:nvSpPr>
          <p:spPr>
            <a:xfrm rot="2734294">
              <a:off x="1101754" y="789242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7887258" y="1061488"/>
            <a:ext cx="3390343" cy="3019121"/>
            <a:chOff x="306551" y="789242"/>
            <a:chExt cx="2542757" cy="2264341"/>
          </a:xfrm>
        </p:grpSpPr>
        <p:grpSp>
          <p:nvGrpSpPr>
            <p:cNvPr id="178" name="Group 177"/>
            <p:cNvGrpSpPr/>
            <p:nvPr/>
          </p:nvGrpSpPr>
          <p:grpSpPr>
            <a:xfrm>
              <a:off x="306551" y="876401"/>
              <a:ext cx="2485587" cy="2177182"/>
              <a:chOff x="306551" y="747415"/>
              <a:chExt cx="2485587" cy="2177182"/>
            </a:xfrm>
          </p:grpSpPr>
          <p:sp>
            <p:nvSpPr>
              <p:cNvPr id="182" name="Oval 181"/>
              <p:cNvSpPr/>
              <p:nvPr/>
            </p:nvSpPr>
            <p:spPr>
              <a:xfrm>
                <a:off x="1204258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83" name="Oval 182"/>
              <p:cNvSpPr/>
              <p:nvPr/>
            </p:nvSpPr>
            <p:spPr>
              <a:xfrm>
                <a:off x="1750444" y="94767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1359948" y="152339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85" name="Oval 184"/>
              <p:cNvSpPr/>
              <p:nvPr/>
            </p:nvSpPr>
            <p:spPr>
              <a:xfrm>
                <a:off x="1530346" y="77372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86" name="Cross 185"/>
              <p:cNvSpPr/>
              <p:nvPr/>
            </p:nvSpPr>
            <p:spPr>
              <a:xfrm rot="2734294">
                <a:off x="1032913" y="222291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87" name="Cross 186"/>
              <p:cNvSpPr/>
              <p:nvPr/>
            </p:nvSpPr>
            <p:spPr>
              <a:xfrm rot="2734294">
                <a:off x="1032913" y="1531448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88" name="Cross 187"/>
              <p:cNvSpPr/>
              <p:nvPr/>
            </p:nvSpPr>
            <p:spPr>
              <a:xfrm rot="2734294">
                <a:off x="1262879" y="195441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89" name="Cross 188"/>
              <p:cNvSpPr/>
              <p:nvPr/>
            </p:nvSpPr>
            <p:spPr>
              <a:xfrm rot="2734294">
                <a:off x="936841" y="1939311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1546700" y="2578348"/>
                <a:ext cx="316433" cy="34624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x</a:t>
                </a:r>
                <a:r>
                  <a:rPr lang="en-US" sz="2400" baseline="-25000" dirty="0"/>
                  <a:t>1</a:t>
                </a:r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306551" y="1202476"/>
                <a:ext cx="316433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x</a:t>
                </a:r>
                <a:r>
                  <a:rPr lang="en-US" sz="2400" baseline="-25000" dirty="0"/>
                  <a:t>2</a:t>
                </a:r>
              </a:p>
            </p:txBody>
          </p:sp>
          <p:cxnSp>
            <p:nvCxnSpPr>
              <p:cNvPr id="192" name="Straight Arrow Connector 191"/>
              <p:cNvCxnSpPr/>
              <p:nvPr/>
            </p:nvCxnSpPr>
            <p:spPr>
              <a:xfrm flipV="1">
                <a:off x="669151" y="747415"/>
                <a:ext cx="0" cy="199568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Arrow Connector 192"/>
              <p:cNvCxnSpPr/>
              <p:nvPr/>
            </p:nvCxnSpPr>
            <p:spPr>
              <a:xfrm>
                <a:off x="560369" y="2589944"/>
                <a:ext cx="2231769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Cross 193"/>
              <p:cNvSpPr/>
              <p:nvPr/>
            </p:nvSpPr>
            <p:spPr>
              <a:xfrm rot="2734294">
                <a:off x="1359601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95" name="Cross 194"/>
              <p:cNvSpPr/>
              <p:nvPr/>
            </p:nvSpPr>
            <p:spPr>
              <a:xfrm rot="2734294">
                <a:off x="1732921" y="2058784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96" name="Cross 195"/>
              <p:cNvSpPr/>
              <p:nvPr/>
            </p:nvSpPr>
            <p:spPr>
              <a:xfrm rot="2734294">
                <a:off x="2044914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97" name="Cross 196"/>
              <p:cNvSpPr/>
              <p:nvPr/>
            </p:nvSpPr>
            <p:spPr>
              <a:xfrm rot="2734294">
                <a:off x="2031520" y="198914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98" name="Cross 197"/>
              <p:cNvSpPr/>
              <p:nvPr/>
            </p:nvSpPr>
            <p:spPr>
              <a:xfrm rot="2734294">
                <a:off x="2366221" y="198560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99" name="Cross 198"/>
              <p:cNvSpPr/>
              <p:nvPr/>
            </p:nvSpPr>
            <p:spPr>
              <a:xfrm rot="2734294">
                <a:off x="2201001" y="149681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00" name="Cross 199"/>
              <p:cNvSpPr/>
              <p:nvPr/>
            </p:nvSpPr>
            <p:spPr>
              <a:xfrm rot="2734294">
                <a:off x="1637830" y="151225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01" name="Cross 200"/>
              <p:cNvSpPr/>
              <p:nvPr/>
            </p:nvSpPr>
            <p:spPr>
              <a:xfrm rot="2734294">
                <a:off x="735109" y="130196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02" name="Cross 201"/>
              <p:cNvSpPr/>
              <p:nvPr/>
            </p:nvSpPr>
            <p:spPr>
              <a:xfrm rot="2734294">
                <a:off x="714486" y="169833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03" name="Cross 202"/>
              <p:cNvSpPr/>
              <p:nvPr/>
            </p:nvSpPr>
            <p:spPr>
              <a:xfrm rot="2734294">
                <a:off x="1030623" y="94869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1544248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05" name="Oval 204"/>
              <p:cNvSpPr/>
              <p:nvPr/>
            </p:nvSpPr>
            <p:spPr>
              <a:xfrm>
                <a:off x="1972899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06" name="Oval 205"/>
              <p:cNvSpPr/>
              <p:nvPr/>
            </p:nvSpPr>
            <p:spPr>
              <a:xfrm>
                <a:off x="2234730" y="175266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07" name="Oval 206"/>
              <p:cNvSpPr/>
              <p:nvPr/>
            </p:nvSpPr>
            <p:spPr>
              <a:xfrm>
                <a:off x="2477998" y="1456346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08" name="Oval 207"/>
              <p:cNvSpPr/>
              <p:nvPr/>
            </p:nvSpPr>
            <p:spPr>
              <a:xfrm>
                <a:off x="1955570" y="1279485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09" name="Oval 208"/>
              <p:cNvSpPr/>
              <p:nvPr/>
            </p:nvSpPr>
            <p:spPr>
              <a:xfrm>
                <a:off x="2216167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10" name="Oval 209"/>
              <p:cNvSpPr/>
              <p:nvPr/>
            </p:nvSpPr>
            <p:spPr>
              <a:xfrm>
                <a:off x="1459049" y="105915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11" name="Oval 210"/>
              <p:cNvSpPr/>
              <p:nvPr/>
            </p:nvSpPr>
            <p:spPr>
              <a:xfrm>
                <a:off x="1673162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12" name="Oval 211"/>
              <p:cNvSpPr/>
              <p:nvPr/>
            </p:nvSpPr>
            <p:spPr>
              <a:xfrm>
                <a:off x="2040344" y="102895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13" name="Oval 212"/>
              <p:cNvSpPr/>
              <p:nvPr/>
            </p:nvSpPr>
            <p:spPr>
              <a:xfrm>
                <a:off x="2385648" y="943752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14" name="Oval 213"/>
              <p:cNvSpPr/>
              <p:nvPr/>
            </p:nvSpPr>
            <p:spPr>
              <a:xfrm>
                <a:off x="2030069" y="750774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179" name="Cross 178"/>
            <p:cNvSpPr/>
            <p:nvPr/>
          </p:nvSpPr>
          <p:spPr>
            <a:xfrm rot="2734294">
              <a:off x="2625754" y="19971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80" name="Cross 179"/>
            <p:cNvSpPr/>
            <p:nvPr/>
          </p:nvSpPr>
          <p:spPr>
            <a:xfrm rot="2734294">
              <a:off x="732092" y="10065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81" name="Cross 180"/>
            <p:cNvSpPr/>
            <p:nvPr/>
          </p:nvSpPr>
          <p:spPr>
            <a:xfrm rot="2734294">
              <a:off x="1101754" y="789242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00686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000" y="381001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Addressing overfitting: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01683"/>
            <a:ext cx="810768" cy="24079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868031"/>
            <a:ext cx="810768" cy="2407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327552"/>
            <a:ext cx="810768" cy="2468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771544"/>
            <a:ext cx="810768" cy="2407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237892"/>
            <a:ext cx="810768" cy="2468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697413"/>
            <a:ext cx="810768" cy="24688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241800"/>
            <a:ext cx="691896" cy="92354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828800" y="1173205"/>
            <a:ext cx="264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size of house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828800" y="1594247"/>
            <a:ext cx="360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no. of bedrooms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828800" y="2088549"/>
            <a:ext cx="436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no. of floors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837932" y="2553388"/>
            <a:ext cx="264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age of house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828800" y="3016647"/>
            <a:ext cx="721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average income in neighborhood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828800" y="3483551"/>
            <a:ext cx="477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kitchen size</a:t>
            </a:r>
          </a:p>
        </p:txBody>
      </p:sp>
    </p:spTree>
    <p:extLst>
      <p:ext uri="{BB962C8B-B14F-4D97-AF65-F5344CB8AC3E}">
        <p14:creationId xmlns:p14="http://schemas.microsoft.com/office/powerpoint/2010/main" val="32701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000" y="381001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Addressing overfitting: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8000" y="1222300"/>
            <a:ext cx="11074400" cy="5509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Options:</a:t>
            </a:r>
          </a:p>
          <a:p>
            <a:pPr marL="1219170" lvl="1" indent="-609585">
              <a:buAutoNum type="arabicPeriod"/>
            </a:pPr>
            <a:r>
              <a:rPr lang="en-US" sz="3200" dirty="0"/>
              <a:t>Reduce number of features.</a:t>
            </a:r>
          </a:p>
          <a:p>
            <a:pPr marL="1828754" lvl="2" indent="-609585">
              <a:buFont typeface="Calibri" pitchFamily="34" charset="0"/>
              <a:buChar char="―"/>
            </a:pPr>
            <a:r>
              <a:rPr lang="en-US" sz="3200" dirty="0"/>
              <a:t>Manually select which features to keep.</a:t>
            </a:r>
          </a:p>
          <a:p>
            <a:pPr marL="1828754" lvl="2" indent="-609585">
              <a:buFont typeface="Calibri" pitchFamily="34" charset="0"/>
              <a:buChar char="―"/>
            </a:pPr>
            <a:r>
              <a:rPr lang="en-US" sz="3200" dirty="0"/>
              <a:t>Model selection algorithm (later in course).</a:t>
            </a:r>
          </a:p>
          <a:p>
            <a:pPr marL="1219170" lvl="1" indent="-609585">
              <a:buAutoNum type="arabicPeriod"/>
            </a:pPr>
            <a:r>
              <a:rPr lang="en-US" sz="3200" dirty="0"/>
              <a:t>Regularization.</a:t>
            </a:r>
          </a:p>
          <a:p>
            <a:pPr marL="1828754" lvl="2" indent="-609585">
              <a:buFont typeface="Calibri" pitchFamily="34" charset="0"/>
              <a:buChar char="―"/>
            </a:pPr>
            <a:r>
              <a:rPr lang="en-US" sz="3200" dirty="0"/>
              <a:t>Keep all the features, but reduce magnitude/values of parameters     .</a:t>
            </a:r>
          </a:p>
          <a:p>
            <a:pPr marL="1828754" lvl="2" indent="-609585">
              <a:buFont typeface="Calibri" pitchFamily="34" charset="0"/>
              <a:buChar char="―"/>
            </a:pPr>
            <a:r>
              <a:rPr lang="en-US" sz="3200" dirty="0"/>
              <a:t>Works well when we have a lot of features, each of which contributes a bit to predicting    .</a:t>
            </a:r>
          </a:p>
          <a:p>
            <a:endParaRPr lang="en-US" sz="3200" dirty="0"/>
          </a:p>
          <a:p>
            <a:endParaRPr lang="en-US" sz="3200" dirty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309" y="4316003"/>
            <a:ext cx="298704" cy="4084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195" y="5367389"/>
            <a:ext cx="192024" cy="26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446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588000" y="1219200"/>
            <a:ext cx="6604000" cy="1905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Regularization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633153" y="2867371"/>
            <a:ext cx="57302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5689600" y="2413000"/>
            <a:ext cx="6502400" cy="2235200"/>
          </a:xfrm>
        </p:spPr>
        <p:txBody>
          <a:bodyPr>
            <a:noAutofit/>
          </a:bodyPr>
          <a:lstStyle/>
          <a:p>
            <a:pPr algn="l"/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Cost function</a:t>
            </a:r>
          </a:p>
        </p:txBody>
      </p:sp>
    </p:spTree>
    <p:extLst>
      <p:ext uri="{BB962C8B-B14F-4D97-AF65-F5344CB8AC3E}">
        <p14:creationId xmlns:p14="http://schemas.microsoft.com/office/powerpoint/2010/main" val="98929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000" y="381001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Intuition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8000" y="4140201"/>
            <a:ext cx="1137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Suppose we penalize and make     ,      really small.</a:t>
            </a:r>
          </a:p>
        </p:txBody>
      </p:sp>
      <p:pic>
        <p:nvPicPr>
          <p:cNvPr id="18" name="Picture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411" y="3632255"/>
            <a:ext cx="2263140" cy="34011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472" y="3632201"/>
            <a:ext cx="4510529" cy="349775"/>
          </a:xfrm>
          <a:prstGeom prst="rect">
            <a:avLst/>
          </a:prstGeom>
        </p:spPr>
      </p:pic>
      <p:graphicFrame>
        <p:nvGraphicFramePr>
          <p:cNvPr id="20" name="Chart 19"/>
          <p:cNvGraphicFramePr>
            <a:graphicFrameLocks/>
          </p:cNvGraphicFramePr>
          <p:nvPr/>
        </p:nvGraphicFramePr>
        <p:xfrm>
          <a:off x="2184835" y="787401"/>
          <a:ext cx="2896235" cy="25428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21" name="TextBox 20"/>
          <p:cNvSpPr txBox="1"/>
          <p:nvPr/>
        </p:nvSpPr>
        <p:spPr>
          <a:xfrm rot="16200000">
            <a:off x="1422468" y="1957334"/>
            <a:ext cx="1429248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/>
              <a:t>Price</a:t>
            </a:r>
          </a:p>
        </p:txBody>
      </p:sp>
      <p:sp>
        <p:nvSpPr>
          <p:cNvPr id="22" name="TextBox 20"/>
          <p:cNvSpPr txBox="1"/>
          <p:nvPr/>
        </p:nvSpPr>
        <p:spPr>
          <a:xfrm>
            <a:off x="2499731" y="3177916"/>
            <a:ext cx="231798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33" dirty="0"/>
              <a:t>Size of house</a:t>
            </a:r>
          </a:p>
        </p:txBody>
      </p:sp>
      <p:graphicFrame>
        <p:nvGraphicFramePr>
          <p:cNvPr id="23" name="Chart 22"/>
          <p:cNvGraphicFramePr>
            <a:graphicFrameLocks/>
          </p:cNvGraphicFramePr>
          <p:nvPr/>
        </p:nvGraphicFramePr>
        <p:xfrm>
          <a:off x="6782939" y="728790"/>
          <a:ext cx="2896235" cy="25428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4" name="TextBox 23"/>
          <p:cNvSpPr txBox="1"/>
          <p:nvPr/>
        </p:nvSpPr>
        <p:spPr>
          <a:xfrm rot="16200000">
            <a:off x="6020572" y="1898721"/>
            <a:ext cx="142925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/>
              <a:t>Price</a:t>
            </a:r>
          </a:p>
        </p:txBody>
      </p:sp>
      <p:sp>
        <p:nvSpPr>
          <p:cNvPr id="29" name="TextBox 20"/>
          <p:cNvSpPr txBox="1"/>
          <p:nvPr/>
        </p:nvSpPr>
        <p:spPr>
          <a:xfrm>
            <a:off x="7061200" y="3124200"/>
            <a:ext cx="231798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33" dirty="0"/>
              <a:t>Size of house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560" y="4269668"/>
            <a:ext cx="320040" cy="3566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259" y="4269668"/>
            <a:ext cx="326136" cy="350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105" y="4755753"/>
            <a:ext cx="4531868" cy="101701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" name="Ink 5"/>
              <p14:cNvContentPartPr/>
              <p14:nvPr/>
            </p14:nvContentPartPr>
            <p14:xfrm>
              <a:off x="2553120" y="1010880"/>
              <a:ext cx="7251840" cy="210864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43760" y="1001519"/>
                <a:ext cx="7270560" cy="212736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794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/>
          <p:cNvSpPr txBox="1"/>
          <p:nvPr/>
        </p:nvSpPr>
        <p:spPr>
          <a:xfrm>
            <a:off x="6217551" y="5150189"/>
            <a:ext cx="1176028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>
                <a:latin typeface="Calibri"/>
              </a:rPr>
              <a:t>Layer 3</a:t>
            </a:r>
            <a:endParaRPr lang="en-US" sz="2667" baseline="-25000" dirty="0">
              <a:latin typeface="Calibri"/>
            </a:endParaRPr>
          </a:p>
        </p:txBody>
      </p:sp>
      <p:sp>
        <p:nvSpPr>
          <p:cNvPr id="85" name="Oval 84"/>
          <p:cNvSpPr/>
          <p:nvPr/>
        </p:nvSpPr>
        <p:spPr>
          <a:xfrm>
            <a:off x="1199432" y="4023846"/>
            <a:ext cx="979907" cy="9712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6" name="Oval 85"/>
          <p:cNvSpPr/>
          <p:nvPr/>
        </p:nvSpPr>
        <p:spPr>
          <a:xfrm>
            <a:off x="1199432" y="2761224"/>
            <a:ext cx="979907" cy="9712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7" name="Oval 86"/>
          <p:cNvSpPr/>
          <p:nvPr/>
        </p:nvSpPr>
        <p:spPr>
          <a:xfrm>
            <a:off x="1199432" y="1498601"/>
            <a:ext cx="979907" cy="9712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8" name="Oval 87"/>
          <p:cNvSpPr/>
          <p:nvPr/>
        </p:nvSpPr>
        <p:spPr>
          <a:xfrm>
            <a:off x="3845180" y="2761224"/>
            <a:ext cx="979907" cy="971249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89" name="Straight Arrow Connector 88"/>
          <p:cNvCxnSpPr>
            <a:stCxn id="87" idx="6"/>
            <a:endCxn id="88" idx="2"/>
          </p:cNvCxnSpPr>
          <p:nvPr/>
        </p:nvCxnSpPr>
        <p:spPr>
          <a:xfrm>
            <a:off x="2179340" y="1984225"/>
            <a:ext cx="1665841" cy="126262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6" idx="6"/>
            <a:endCxn id="88" idx="2"/>
          </p:cNvCxnSpPr>
          <p:nvPr/>
        </p:nvCxnSpPr>
        <p:spPr>
          <a:xfrm>
            <a:off x="2179340" y="3246850"/>
            <a:ext cx="1665841" cy="20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5" idx="6"/>
            <a:endCxn id="88" idx="2"/>
          </p:cNvCxnSpPr>
          <p:nvPr/>
        </p:nvCxnSpPr>
        <p:spPr>
          <a:xfrm flipV="1">
            <a:off x="2179340" y="3246849"/>
            <a:ext cx="1665841" cy="126262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01" idx="6"/>
            <a:endCxn id="45" idx="2"/>
          </p:cNvCxnSpPr>
          <p:nvPr/>
        </p:nvCxnSpPr>
        <p:spPr>
          <a:xfrm>
            <a:off x="7372843" y="2492225"/>
            <a:ext cx="1070701" cy="711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3845180" y="4023846"/>
            <a:ext cx="979907" cy="971249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94" name="Straight Arrow Connector 93"/>
          <p:cNvCxnSpPr>
            <a:stCxn id="87" idx="6"/>
            <a:endCxn id="93" idx="2"/>
          </p:cNvCxnSpPr>
          <p:nvPr/>
        </p:nvCxnSpPr>
        <p:spPr>
          <a:xfrm>
            <a:off x="2179340" y="1984224"/>
            <a:ext cx="1665841" cy="252524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93" idx="2"/>
          </p:cNvCxnSpPr>
          <p:nvPr/>
        </p:nvCxnSpPr>
        <p:spPr>
          <a:xfrm>
            <a:off x="2179340" y="3246849"/>
            <a:ext cx="1665841" cy="126262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85" idx="6"/>
            <a:endCxn id="93" idx="2"/>
          </p:cNvCxnSpPr>
          <p:nvPr/>
        </p:nvCxnSpPr>
        <p:spPr>
          <a:xfrm>
            <a:off x="2179340" y="4509474"/>
            <a:ext cx="1665841" cy="20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2179340" y="1984229"/>
            <a:ext cx="1665841" cy="20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6" idx="6"/>
          </p:cNvCxnSpPr>
          <p:nvPr/>
        </p:nvCxnSpPr>
        <p:spPr>
          <a:xfrm flipV="1">
            <a:off x="2179340" y="1984225"/>
            <a:ext cx="1665841" cy="126262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85" idx="6"/>
          </p:cNvCxnSpPr>
          <p:nvPr/>
        </p:nvCxnSpPr>
        <p:spPr>
          <a:xfrm flipV="1">
            <a:off x="2179340" y="1984224"/>
            <a:ext cx="1665841" cy="252524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3845180" y="1498601"/>
            <a:ext cx="979907" cy="971249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1" name="Oval 100"/>
          <p:cNvSpPr/>
          <p:nvPr/>
        </p:nvSpPr>
        <p:spPr>
          <a:xfrm>
            <a:off x="6392936" y="2006601"/>
            <a:ext cx="979907" cy="971249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02" name="Straight Arrow Connector 101"/>
          <p:cNvCxnSpPr>
            <a:stCxn id="100" idx="6"/>
            <a:endCxn id="101" idx="2"/>
          </p:cNvCxnSpPr>
          <p:nvPr/>
        </p:nvCxnSpPr>
        <p:spPr>
          <a:xfrm>
            <a:off x="4825088" y="1984225"/>
            <a:ext cx="1567849" cy="50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88" idx="6"/>
            <a:endCxn id="101" idx="2"/>
          </p:cNvCxnSpPr>
          <p:nvPr/>
        </p:nvCxnSpPr>
        <p:spPr>
          <a:xfrm flipV="1">
            <a:off x="4825088" y="2492226"/>
            <a:ext cx="1567849" cy="75462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93" idx="6"/>
            <a:endCxn id="101" idx="2"/>
          </p:cNvCxnSpPr>
          <p:nvPr/>
        </p:nvCxnSpPr>
        <p:spPr>
          <a:xfrm flipV="1">
            <a:off x="4825088" y="2492226"/>
            <a:ext cx="1567849" cy="201724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Picture 10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5032" y="3022601"/>
            <a:ext cx="1137368" cy="468945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995" y="1841557"/>
            <a:ext cx="387664" cy="261756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422" y="3113419"/>
            <a:ext cx="397604" cy="261756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422" y="4377307"/>
            <a:ext cx="400917" cy="268383"/>
          </a:xfrm>
          <a:prstGeom prst="rect">
            <a:avLst/>
          </a:prstGeom>
        </p:spPr>
      </p:pic>
      <p:sp>
        <p:nvSpPr>
          <p:cNvPr id="112" name="TextBox 111"/>
          <p:cNvSpPr txBox="1"/>
          <p:nvPr/>
        </p:nvSpPr>
        <p:spPr>
          <a:xfrm>
            <a:off x="996232" y="5150189"/>
            <a:ext cx="1176028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>
                <a:latin typeface="Calibri"/>
              </a:rPr>
              <a:t>Layer 1</a:t>
            </a:r>
            <a:endParaRPr lang="en-US" sz="2667" baseline="-25000" dirty="0">
              <a:latin typeface="Calibri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3749678" y="5150189"/>
            <a:ext cx="1176028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>
                <a:latin typeface="Calibri"/>
              </a:rPr>
              <a:t>Layer 2</a:t>
            </a:r>
            <a:endParaRPr lang="en-US" sz="2667" baseline="-25000" dirty="0">
              <a:latin typeface="Calibri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6381032" y="3372152"/>
            <a:ext cx="979907" cy="971249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/>
          <p:cNvCxnSpPr>
            <a:stCxn id="100" idx="6"/>
            <a:endCxn id="35" idx="2"/>
          </p:cNvCxnSpPr>
          <p:nvPr/>
        </p:nvCxnSpPr>
        <p:spPr>
          <a:xfrm>
            <a:off x="4825088" y="1984226"/>
            <a:ext cx="1555945" cy="187355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8" idx="6"/>
            <a:endCxn id="35" idx="2"/>
          </p:cNvCxnSpPr>
          <p:nvPr/>
        </p:nvCxnSpPr>
        <p:spPr>
          <a:xfrm>
            <a:off x="4825088" y="3246848"/>
            <a:ext cx="1555945" cy="6109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93" idx="6"/>
            <a:endCxn id="35" idx="2"/>
          </p:cNvCxnSpPr>
          <p:nvPr/>
        </p:nvCxnSpPr>
        <p:spPr>
          <a:xfrm flipV="1">
            <a:off x="4825088" y="3857777"/>
            <a:ext cx="1555945" cy="65169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443544" y="2717801"/>
            <a:ext cx="979907" cy="971249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7" name="Straight Arrow Connector 46"/>
          <p:cNvCxnSpPr>
            <a:stCxn id="35" idx="6"/>
            <a:endCxn id="45" idx="2"/>
          </p:cNvCxnSpPr>
          <p:nvPr/>
        </p:nvCxnSpPr>
        <p:spPr>
          <a:xfrm flipV="1">
            <a:off x="7360939" y="3203426"/>
            <a:ext cx="1082605" cy="65435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5" idx="6"/>
          </p:cNvCxnSpPr>
          <p:nvPr/>
        </p:nvCxnSpPr>
        <p:spPr>
          <a:xfrm>
            <a:off x="9423451" y="3203425"/>
            <a:ext cx="91998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394115" y="5150189"/>
            <a:ext cx="1176028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>
                <a:latin typeface="Calibri"/>
              </a:rPr>
              <a:t>Layer 4</a:t>
            </a:r>
            <a:endParaRPr lang="en-US" sz="2667" baseline="-25000" dirty="0">
              <a:latin typeface="Calibri"/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C1E5DEBE-F108-114C-A29F-81BFF4D5F71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639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MLP review</a:t>
            </a:r>
          </a:p>
        </p:txBody>
      </p:sp>
    </p:spTree>
    <p:extLst>
      <p:ext uri="{BB962C8B-B14F-4D97-AF65-F5344CB8AC3E}">
        <p14:creationId xmlns:p14="http://schemas.microsoft.com/office/powerpoint/2010/main" val="15827689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08000" y="1222300"/>
            <a:ext cx="1107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Small values for parameters </a:t>
            </a:r>
          </a:p>
          <a:p>
            <a:pPr marL="1219170" lvl="1" indent="-609585">
              <a:buFont typeface="Calibri" pitchFamily="34" charset="0"/>
              <a:buChar char="―"/>
            </a:pPr>
            <a:r>
              <a:rPr lang="en-US" sz="3200" dirty="0"/>
              <a:t>“Simpler” hypothesis</a:t>
            </a:r>
          </a:p>
          <a:p>
            <a:pPr marL="1219170" lvl="1" indent="-609585">
              <a:buFont typeface="Calibri" pitchFamily="34" charset="0"/>
              <a:buChar char="―"/>
            </a:pPr>
            <a:r>
              <a:rPr lang="en-US" sz="3200" dirty="0"/>
              <a:t>Less prone to overfitting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8000" y="381001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Regularization.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732" y="1390608"/>
            <a:ext cx="2185416" cy="36880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08000" y="2844561"/>
            <a:ext cx="1107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Housing:</a:t>
            </a:r>
          </a:p>
          <a:p>
            <a:pPr marL="1219170" lvl="1" indent="-609585">
              <a:buFont typeface="Calibri" pitchFamily="34" charset="0"/>
              <a:buChar char="―"/>
            </a:pPr>
            <a:r>
              <a:rPr lang="en-US" sz="3200" dirty="0"/>
              <a:t>Features: </a:t>
            </a:r>
          </a:p>
          <a:p>
            <a:pPr marL="1219170" lvl="1" indent="-609585">
              <a:buFont typeface="Calibri" pitchFamily="34" charset="0"/>
              <a:buChar char="―"/>
            </a:pPr>
            <a:r>
              <a:rPr lang="en-US" sz="3200" dirty="0"/>
              <a:t>Parameters: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755" y="4011425"/>
            <a:ext cx="3020568" cy="3688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0" y="3573795"/>
            <a:ext cx="2599944" cy="2590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29" y="4898136"/>
            <a:ext cx="2389632" cy="65836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120" y="4648200"/>
            <a:ext cx="4559808" cy="115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000" y="381001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Regularization.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2569713"/>
            <a:ext cx="1422399" cy="5565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1026968"/>
            <a:ext cx="6917944" cy="1114805"/>
          </a:xfrm>
          <a:prstGeom prst="rect">
            <a:avLst/>
          </a:prstGeom>
        </p:spPr>
      </p:pic>
      <p:graphicFrame>
        <p:nvGraphicFramePr>
          <p:cNvPr id="14" name="Chart 13"/>
          <p:cNvGraphicFramePr>
            <a:graphicFrameLocks/>
          </p:cNvGraphicFramePr>
          <p:nvPr/>
        </p:nvGraphicFramePr>
        <p:xfrm>
          <a:off x="5622793" y="2819402"/>
          <a:ext cx="3641423" cy="31971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5" name="TextBox 14"/>
          <p:cNvSpPr txBox="1"/>
          <p:nvPr/>
        </p:nvSpPr>
        <p:spPr>
          <a:xfrm rot="16200000">
            <a:off x="4627346" y="4130465"/>
            <a:ext cx="1796991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133" dirty="0"/>
              <a:t>Price</a:t>
            </a:r>
          </a:p>
        </p:txBody>
      </p:sp>
      <p:sp>
        <p:nvSpPr>
          <p:cNvPr id="16" name="TextBox 20"/>
          <p:cNvSpPr txBox="1"/>
          <p:nvPr/>
        </p:nvSpPr>
        <p:spPr>
          <a:xfrm>
            <a:off x="6214536" y="5867400"/>
            <a:ext cx="2914384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33" dirty="0"/>
              <a:t>Size of house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5807400" y="2819401"/>
            <a:ext cx="0" cy="324373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603091" y="5824868"/>
            <a:ext cx="365944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663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000" y="381000"/>
            <a:ext cx="1127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 regularized linear regression, we choose      to minimize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377" y="550413"/>
            <a:ext cx="170688" cy="2926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026966"/>
            <a:ext cx="6917944" cy="111480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5636" y="2117804"/>
            <a:ext cx="11277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if      is set to an extremely large value (perhaps for too large for our problem, say                  )?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625" y="2272557"/>
            <a:ext cx="201168" cy="2865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2700660"/>
            <a:ext cx="1466088" cy="347472"/>
          </a:xfrm>
          <a:prstGeom prst="rect">
            <a:avLst/>
          </a:prstGeom>
        </p:spPr>
      </p:pic>
      <p:graphicFrame>
        <p:nvGraphicFramePr>
          <p:cNvPr id="19" name="Chart 18"/>
          <p:cNvGraphicFramePr>
            <a:graphicFrameLocks/>
          </p:cNvGraphicFramePr>
          <p:nvPr/>
        </p:nvGraphicFramePr>
        <p:xfrm>
          <a:off x="2102244" y="3124201"/>
          <a:ext cx="2896235" cy="25428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21" name="TextBox 20"/>
          <p:cNvSpPr txBox="1"/>
          <p:nvPr/>
        </p:nvSpPr>
        <p:spPr>
          <a:xfrm rot="16200000">
            <a:off x="1339877" y="4294131"/>
            <a:ext cx="142925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/>
              <a:t>Price</a:t>
            </a:r>
          </a:p>
        </p:txBody>
      </p:sp>
      <p:sp>
        <p:nvSpPr>
          <p:cNvPr id="22" name="TextBox 20"/>
          <p:cNvSpPr txBox="1"/>
          <p:nvPr/>
        </p:nvSpPr>
        <p:spPr>
          <a:xfrm>
            <a:off x="2380506" y="5519611"/>
            <a:ext cx="231798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33" dirty="0"/>
              <a:t>Size of house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1" y="6205994"/>
            <a:ext cx="4804961" cy="37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1368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000" y="381000"/>
            <a:ext cx="1127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 regularized linear regression, we choose      to minimize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377" y="550413"/>
            <a:ext cx="170688" cy="2926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026966"/>
            <a:ext cx="6917944" cy="111480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5636" y="2117804"/>
            <a:ext cx="1127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if      is set to a very small value?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625" y="2272557"/>
            <a:ext cx="201168" cy="286512"/>
          </a:xfrm>
          <a:prstGeom prst="rect">
            <a:avLst/>
          </a:prstGeom>
        </p:spPr>
      </p:pic>
      <p:graphicFrame>
        <p:nvGraphicFramePr>
          <p:cNvPr id="19" name="Chart 18"/>
          <p:cNvGraphicFramePr>
            <a:graphicFrameLocks/>
          </p:cNvGraphicFramePr>
          <p:nvPr/>
        </p:nvGraphicFramePr>
        <p:xfrm>
          <a:off x="2102244" y="3124201"/>
          <a:ext cx="2896235" cy="25428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21" name="TextBox 20"/>
          <p:cNvSpPr txBox="1"/>
          <p:nvPr/>
        </p:nvSpPr>
        <p:spPr>
          <a:xfrm rot="16200000">
            <a:off x="1339877" y="4294131"/>
            <a:ext cx="142925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/>
              <a:t>Price</a:t>
            </a:r>
          </a:p>
        </p:txBody>
      </p:sp>
      <p:sp>
        <p:nvSpPr>
          <p:cNvPr id="22" name="TextBox 20"/>
          <p:cNvSpPr txBox="1"/>
          <p:nvPr/>
        </p:nvSpPr>
        <p:spPr>
          <a:xfrm>
            <a:off x="2380506" y="5519611"/>
            <a:ext cx="231798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33" dirty="0"/>
              <a:t>Size of house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1" y="6205994"/>
            <a:ext cx="4804961" cy="37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99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9B69BF-CD45-D24D-B50D-079DECD7985D}"/>
              </a:ext>
            </a:extLst>
          </p:cNvPr>
          <p:cNvSpPr txBox="1"/>
          <p:nvPr/>
        </p:nvSpPr>
        <p:spPr>
          <a:xfrm>
            <a:off x="852985" y="1446240"/>
            <a:ext cx="61005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/>
              <a:t>L2 Regularization (Ridge)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F39F4C-D73C-AF42-8976-BEF75F3B1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83362"/>
            <a:ext cx="4038600" cy="850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E5A0AA-2C05-4D4C-9BB7-6804947FFEB0}"/>
              </a:ext>
            </a:extLst>
          </p:cNvPr>
          <p:cNvSpPr txBox="1"/>
          <p:nvPr/>
        </p:nvSpPr>
        <p:spPr>
          <a:xfrm>
            <a:off x="852985" y="2633593"/>
            <a:ext cx="61005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/>
              <a:t>L1 Regularization (Lasso)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7C593B-A35B-BD4A-80D2-1C453ACC8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850" y="2583825"/>
            <a:ext cx="4152900" cy="838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B96565B-C444-D642-B087-5EFED31B22D4}"/>
              </a:ext>
            </a:extLst>
          </p:cNvPr>
          <p:cNvSpPr txBox="1"/>
          <p:nvPr/>
        </p:nvSpPr>
        <p:spPr>
          <a:xfrm>
            <a:off x="852985" y="4105539"/>
            <a:ext cx="61005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/>
              <a:t>Elastic Net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D9BC234-516E-5343-9EA8-C42C55F458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933437"/>
            <a:ext cx="5194300" cy="9017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DE49C6A-D9EC-8B4A-A930-0730C2018D98}"/>
              </a:ext>
            </a:extLst>
          </p:cNvPr>
          <p:cNvSpPr txBox="1"/>
          <p:nvPr/>
        </p:nvSpPr>
        <p:spPr>
          <a:xfrm>
            <a:off x="852985" y="5518651"/>
            <a:ext cx="61005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/>
              <a:t>L0 Regularization (L0 Norm)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EAC2596-33A8-7247-91AF-4DB979C841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8850" y="5462533"/>
            <a:ext cx="46863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283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97D39F-1347-C544-A4B5-915C5DDAA4A5}"/>
              </a:ext>
            </a:extLst>
          </p:cNvPr>
          <p:cNvSpPr txBox="1"/>
          <p:nvPr/>
        </p:nvSpPr>
        <p:spPr>
          <a:xfrm>
            <a:off x="243839" y="200297"/>
            <a:ext cx="113021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Pick the best regularization parameter with cross validation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68336-F7B9-7346-8DEB-B517F3A36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54" y="1769397"/>
            <a:ext cx="3359909" cy="24175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DF86F8-2C91-1B4D-A182-B8933C95E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819" y="1667532"/>
            <a:ext cx="3359909" cy="22079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D34FB4-5709-8141-9B6D-E6164A5872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5819" y="4019268"/>
            <a:ext cx="3359909" cy="27901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0B44C0-DB33-A34A-8806-996A7F4E69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0326" y="4872250"/>
            <a:ext cx="2401005" cy="152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677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588001" y="990600"/>
            <a:ext cx="5876993" cy="1905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86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Neural Networks: Learning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633153" y="2867371"/>
            <a:ext cx="57302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5689601" y="2819400"/>
            <a:ext cx="5673793" cy="2235200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Backpropagation algorithm</a:t>
            </a:r>
          </a:p>
        </p:txBody>
      </p:sp>
    </p:spTree>
    <p:extLst>
      <p:ext uri="{BB962C8B-B14F-4D97-AF65-F5344CB8AC3E}">
        <p14:creationId xmlns:p14="http://schemas.microsoft.com/office/powerpoint/2010/main" val="35266107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000" y="381001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Gradient computation</a:t>
            </a:r>
          </a:p>
        </p:txBody>
      </p:sp>
      <p:pic>
        <p:nvPicPr>
          <p:cNvPr id="77" name="Picture 7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1176445"/>
            <a:ext cx="8988552" cy="9121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500" y="2268454"/>
            <a:ext cx="3106675" cy="92811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3674703"/>
            <a:ext cx="1584960" cy="576072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1117600" y="4546600"/>
            <a:ext cx="853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Need code to compute:</a:t>
            </a:r>
          </a:p>
          <a:p>
            <a:pPr marL="457189" indent="-457189">
              <a:buFontTx/>
              <a:buChar char="-"/>
            </a:pPr>
            <a:r>
              <a:rPr lang="en-US" sz="3200" dirty="0"/>
              <a:t> </a:t>
            </a:r>
          </a:p>
          <a:p>
            <a:pPr marL="457189" indent="-457189">
              <a:buFontTx/>
              <a:buChar char="-"/>
            </a:pPr>
            <a:r>
              <a:rPr lang="en-US" sz="3200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485" y="5212199"/>
            <a:ext cx="829056" cy="4084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552" y="5669179"/>
            <a:ext cx="1679448" cy="71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0669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F743F08-7159-534D-B68C-0E644485E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533650"/>
            <a:ext cx="7620000" cy="1790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A2B31F-8870-0E49-9278-2BB90970C741}"/>
              </a:ext>
            </a:extLst>
          </p:cNvPr>
          <p:cNvSpPr txBox="1"/>
          <p:nvPr/>
        </p:nvSpPr>
        <p:spPr>
          <a:xfrm>
            <a:off x="508000" y="381001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prstClr val="black"/>
                </a:solidFill>
                <a:latin typeface="Calibri"/>
              </a:rPr>
              <a:t>Forward Propagation</a:t>
            </a:r>
          </a:p>
        </p:txBody>
      </p:sp>
    </p:spTree>
    <p:extLst>
      <p:ext uri="{BB962C8B-B14F-4D97-AF65-F5344CB8AC3E}">
        <p14:creationId xmlns:p14="http://schemas.microsoft.com/office/powerpoint/2010/main" val="4084249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F743F08-7159-534D-B68C-0E644485E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533650"/>
            <a:ext cx="7620000" cy="1790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A2B31F-8870-0E49-9278-2BB90970C741}"/>
              </a:ext>
            </a:extLst>
          </p:cNvPr>
          <p:cNvSpPr txBox="1"/>
          <p:nvPr/>
        </p:nvSpPr>
        <p:spPr>
          <a:xfrm>
            <a:off x="508000" y="381001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prstClr val="black"/>
                </a:solidFill>
                <a:latin typeface="Calibri"/>
              </a:rPr>
              <a:t>Back Propagation (backprop)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005263-1DDF-514B-9483-3484BFE89BBD}"/>
              </a:ext>
            </a:extLst>
          </p:cNvPr>
          <p:cNvSpPr txBox="1"/>
          <p:nvPr/>
        </p:nvSpPr>
        <p:spPr>
          <a:xfrm>
            <a:off x="4367284" y="5036024"/>
            <a:ext cx="3232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Additional reading: Murphy 13.3</a:t>
            </a:r>
          </a:p>
        </p:txBody>
      </p:sp>
    </p:spTree>
    <p:extLst>
      <p:ext uri="{BB962C8B-B14F-4D97-AF65-F5344CB8AC3E}">
        <p14:creationId xmlns:p14="http://schemas.microsoft.com/office/powerpoint/2010/main" val="187192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8000" y="381000"/>
            <a:ext cx="650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Multi-class classification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1284327" y="1016311"/>
            <a:ext cx="9591039" cy="1810634"/>
            <a:chOff x="563880" y="941070"/>
            <a:chExt cx="8046720" cy="1519092"/>
          </a:xfrm>
        </p:grpSpPr>
        <p:pic>
          <p:nvPicPr>
            <p:cNvPr id="2" name="Picture 6" descr="http://t2.gstatic.com/images?q=tbn:ANd9GcTL9hSacq02lg06-d1mjwiBX5E3yNKEBXdBdyL2OuTvLG_4Wq1i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50" b="2050"/>
            <a:stretch/>
          </p:blipFill>
          <p:spPr bwMode="auto">
            <a:xfrm>
              <a:off x="6934200" y="941070"/>
              <a:ext cx="1645919" cy="109728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16"/>
            <p:cNvPicPr>
              <a:picLocks noChangeAspect="1" noChangeArrowheads="1"/>
            </p:cNvPicPr>
            <p:nvPr/>
          </p:nvPicPr>
          <p:blipFill rotWithShape="1">
            <a:blip r:embed="rId7" cstate="print"/>
            <a:srcRect t="5752" b="5752"/>
            <a:stretch/>
          </p:blipFill>
          <p:spPr bwMode="auto">
            <a:xfrm>
              <a:off x="4800600" y="941070"/>
              <a:ext cx="1645919" cy="109728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</p:pic>
        <p:pic>
          <p:nvPicPr>
            <p:cNvPr id="4" name="Picture 8"/>
            <p:cNvPicPr>
              <a:picLocks noChangeAspect="1" noChangeArrowheads="1"/>
            </p:cNvPicPr>
            <p:nvPr/>
          </p:nvPicPr>
          <p:blipFill rotWithShape="1">
            <a:blip r:embed="rId8" cstate="print"/>
            <a:srcRect l="4106" t="18643" r="4106"/>
            <a:stretch/>
          </p:blipFill>
          <p:spPr bwMode="auto">
            <a:xfrm>
              <a:off x="2667000" y="941070"/>
              <a:ext cx="1645920" cy="109728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</p:pic>
        <p:pic>
          <p:nvPicPr>
            <p:cNvPr id="3074" name="Picture 2" descr="http://www.hsinjurylaw.com/upload/crossing-the-street.jpg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95" t="31780" r="23496" b="18221"/>
            <a:stretch/>
          </p:blipFill>
          <p:spPr bwMode="auto">
            <a:xfrm>
              <a:off x="563880" y="941070"/>
              <a:ext cx="1645920" cy="109728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563880" y="2031192"/>
              <a:ext cx="1676400" cy="421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67" dirty="0"/>
                <a:t>Pedestrian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67000" y="2034771"/>
              <a:ext cx="1676400" cy="421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67" dirty="0"/>
                <a:t>Car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00600" y="2038350"/>
              <a:ext cx="1676400" cy="421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67" dirty="0"/>
                <a:t>Motorcycle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34200" y="2038350"/>
              <a:ext cx="1676400" cy="421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67" dirty="0"/>
                <a:t>Truck</a:t>
              </a:r>
            </a:p>
          </p:txBody>
        </p:sp>
      </p:grpSp>
      <p:grpSp>
        <p:nvGrpSpPr>
          <p:cNvPr id="3081" name="Group 3080"/>
          <p:cNvGrpSpPr/>
          <p:nvPr/>
        </p:nvGrpSpPr>
        <p:grpSpPr>
          <a:xfrm>
            <a:off x="2714172" y="2879019"/>
            <a:ext cx="6614973" cy="2063204"/>
            <a:chOff x="1905000" y="2190750"/>
            <a:chExt cx="5591556" cy="1744001"/>
          </a:xfrm>
        </p:grpSpPr>
        <p:sp>
          <p:nvSpPr>
            <p:cNvPr id="11" name="Oval 10"/>
            <p:cNvSpPr/>
            <p:nvPr/>
          </p:nvSpPr>
          <p:spPr>
            <a:xfrm>
              <a:off x="1905000" y="3183496"/>
              <a:ext cx="286463" cy="28760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" name="Oval 11"/>
            <p:cNvSpPr/>
            <p:nvPr/>
          </p:nvSpPr>
          <p:spPr>
            <a:xfrm>
              <a:off x="1905000" y="2848532"/>
              <a:ext cx="286463" cy="28760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3" name="Oval 12"/>
            <p:cNvSpPr/>
            <p:nvPr/>
          </p:nvSpPr>
          <p:spPr>
            <a:xfrm>
              <a:off x="1905000" y="2513568"/>
              <a:ext cx="286463" cy="28760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7" name="Oval 26"/>
            <p:cNvSpPr/>
            <p:nvPr/>
          </p:nvSpPr>
          <p:spPr>
            <a:xfrm>
              <a:off x="2899779" y="2190751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6" name="Oval 35"/>
            <p:cNvSpPr/>
            <p:nvPr/>
          </p:nvSpPr>
          <p:spPr>
            <a:xfrm>
              <a:off x="5102454" y="2369767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pic>
          <p:nvPicPr>
            <p:cNvPr id="42" name="Picture 41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9800" y="2861530"/>
              <a:ext cx="1476756" cy="331470"/>
            </a:xfrm>
            <a:prstGeom prst="rect">
              <a:avLst/>
            </a:prstGeom>
          </p:spPr>
        </p:pic>
        <p:cxnSp>
          <p:nvCxnSpPr>
            <p:cNvPr id="41" name="Straight Arrow Connector 40"/>
            <p:cNvCxnSpPr>
              <a:stCxn id="13" idx="6"/>
              <a:endCxn id="27" idx="2"/>
            </p:cNvCxnSpPr>
            <p:nvPr/>
          </p:nvCxnSpPr>
          <p:spPr>
            <a:xfrm flipV="1">
              <a:off x="2191463" y="2334552"/>
              <a:ext cx="708316" cy="3228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2" idx="6"/>
              <a:endCxn id="27" idx="2"/>
            </p:cNvCxnSpPr>
            <p:nvPr/>
          </p:nvCxnSpPr>
          <p:spPr>
            <a:xfrm flipV="1">
              <a:off x="2191463" y="2334552"/>
              <a:ext cx="708316" cy="65778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11" idx="6"/>
              <a:endCxn id="27" idx="2"/>
            </p:cNvCxnSpPr>
            <p:nvPr/>
          </p:nvCxnSpPr>
          <p:spPr>
            <a:xfrm flipV="1">
              <a:off x="2191463" y="2334552"/>
              <a:ext cx="708316" cy="99274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2899778" y="2564055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53" name="Straight Arrow Connector 52"/>
            <p:cNvCxnSpPr>
              <a:stCxn id="13" idx="6"/>
              <a:endCxn id="52" idx="2"/>
            </p:cNvCxnSpPr>
            <p:nvPr/>
          </p:nvCxnSpPr>
          <p:spPr>
            <a:xfrm>
              <a:off x="2191463" y="2657369"/>
              <a:ext cx="708315" cy="504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12" idx="6"/>
              <a:endCxn id="52" idx="2"/>
            </p:cNvCxnSpPr>
            <p:nvPr/>
          </p:nvCxnSpPr>
          <p:spPr>
            <a:xfrm flipV="1">
              <a:off x="2191463" y="2707856"/>
              <a:ext cx="708315" cy="28447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11" idx="6"/>
              <a:endCxn id="52" idx="2"/>
            </p:cNvCxnSpPr>
            <p:nvPr/>
          </p:nvCxnSpPr>
          <p:spPr>
            <a:xfrm flipV="1">
              <a:off x="2191463" y="2707856"/>
              <a:ext cx="708315" cy="61944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/>
            <p:cNvSpPr/>
            <p:nvPr/>
          </p:nvSpPr>
          <p:spPr>
            <a:xfrm>
              <a:off x="2899777" y="2922777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63" name="Straight Arrow Connector 62"/>
            <p:cNvCxnSpPr>
              <a:stCxn id="13" idx="6"/>
              <a:endCxn id="62" idx="2"/>
            </p:cNvCxnSpPr>
            <p:nvPr/>
          </p:nvCxnSpPr>
          <p:spPr>
            <a:xfrm>
              <a:off x="2191463" y="2657369"/>
              <a:ext cx="708314" cy="40920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12" idx="6"/>
              <a:endCxn id="62" idx="2"/>
            </p:cNvCxnSpPr>
            <p:nvPr/>
          </p:nvCxnSpPr>
          <p:spPr>
            <a:xfrm>
              <a:off x="2191463" y="2992333"/>
              <a:ext cx="708314" cy="7424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11" idx="6"/>
              <a:endCxn id="62" idx="2"/>
            </p:cNvCxnSpPr>
            <p:nvPr/>
          </p:nvCxnSpPr>
          <p:spPr>
            <a:xfrm flipV="1">
              <a:off x="2191463" y="3066578"/>
              <a:ext cx="708314" cy="26071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2899776" y="3273713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71" name="Straight Arrow Connector 70"/>
            <p:cNvCxnSpPr>
              <a:stCxn id="13" idx="6"/>
              <a:endCxn id="70" idx="2"/>
            </p:cNvCxnSpPr>
            <p:nvPr/>
          </p:nvCxnSpPr>
          <p:spPr>
            <a:xfrm>
              <a:off x="2191463" y="2657369"/>
              <a:ext cx="708313" cy="76014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12" idx="6"/>
              <a:endCxn id="70" idx="2"/>
            </p:cNvCxnSpPr>
            <p:nvPr/>
          </p:nvCxnSpPr>
          <p:spPr>
            <a:xfrm>
              <a:off x="2191463" y="2992333"/>
              <a:ext cx="708313" cy="42518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11" idx="6"/>
              <a:endCxn id="70" idx="2"/>
            </p:cNvCxnSpPr>
            <p:nvPr/>
          </p:nvCxnSpPr>
          <p:spPr>
            <a:xfrm>
              <a:off x="2191463" y="3327297"/>
              <a:ext cx="708313" cy="902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/>
            <p:cNvSpPr/>
            <p:nvPr/>
          </p:nvSpPr>
          <p:spPr>
            <a:xfrm>
              <a:off x="2899779" y="3638550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81" name="Straight Arrow Connector 80"/>
            <p:cNvCxnSpPr>
              <a:stCxn id="13" idx="6"/>
              <a:endCxn id="80" idx="2"/>
            </p:cNvCxnSpPr>
            <p:nvPr/>
          </p:nvCxnSpPr>
          <p:spPr>
            <a:xfrm>
              <a:off x="2191463" y="2657369"/>
              <a:ext cx="708316" cy="112498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12" idx="6"/>
              <a:endCxn id="80" idx="2"/>
            </p:cNvCxnSpPr>
            <p:nvPr/>
          </p:nvCxnSpPr>
          <p:spPr>
            <a:xfrm>
              <a:off x="2191463" y="2992333"/>
              <a:ext cx="708316" cy="79001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11" idx="6"/>
              <a:endCxn id="80" idx="2"/>
            </p:cNvCxnSpPr>
            <p:nvPr/>
          </p:nvCxnSpPr>
          <p:spPr>
            <a:xfrm>
              <a:off x="2191463" y="3327297"/>
              <a:ext cx="708316" cy="45505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/>
            <p:cNvSpPr/>
            <p:nvPr/>
          </p:nvSpPr>
          <p:spPr>
            <a:xfrm>
              <a:off x="4028197" y="2190750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88" name="Straight Arrow Connector 87"/>
            <p:cNvCxnSpPr>
              <a:stCxn id="27" idx="6"/>
              <a:endCxn id="87" idx="2"/>
            </p:cNvCxnSpPr>
            <p:nvPr/>
          </p:nvCxnSpPr>
          <p:spPr>
            <a:xfrm flipV="1">
              <a:off x="3186242" y="2334551"/>
              <a:ext cx="841955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52" idx="6"/>
              <a:endCxn id="87" idx="2"/>
            </p:cNvCxnSpPr>
            <p:nvPr/>
          </p:nvCxnSpPr>
          <p:spPr>
            <a:xfrm flipV="1">
              <a:off x="3186241" y="2334551"/>
              <a:ext cx="841956" cy="3733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62" idx="6"/>
              <a:endCxn id="87" idx="2"/>
            </p:cNvCxnSpPr>
            <p:nvPr/>
          </p:nvCxnSpPr>
          <p:spPr>
            <a:xfrm flipV="1">
              <a:off x="3186240" y="2334551"/>
              <a:ext cx="841957" cy="73202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70" idx="6"/>
              <a:endCxn id="87" idx="2"/>
            </p:cNvCxnSpPr>
            <p:nvPr/>
          </p:nvCxnSpPr>
          <p:spPr>
            <a:xfrm flipV="1">
              <a:off x="3186239" y="2334551"/>
              <a:ext cx="841958" cy="108296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80" idx="6"/>
              <a:endCxn id="87" idx="2"/>
            </p:cNvCxnSpPr>
            <p:nvPr/>
          </p:nvCxnSpPr>
          <p:spPr>
            <a:xfrm flipV="1">
              <a:off x="3186242" y="2334551"/>
              <a:ext cx="841955" cy="144780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val 99"/>
            <p:cNvSpPr/>
            <p:nvPr/>
          </p:nvSpPr>
          <p:spPr>
            <a:xfrm>
              <a:off x="4028196" y="2568528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01" name="Straight Arrow Connector 100"/>
            <p:cNvCxnSpPr>
              <a:endCxn id="100" idx="2"/>
            </p:cNvCxnSpPr>
            <p:nvPr/>
          </p:nvCxnSpPr>
          <p:spPr>
            <a:xfrm flipV="1">
              <a:off x="3186241" y="2712329"/>
              <a:ext cx="841955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62" idx="6"/>
              <a:endCxn id="100" idx="2"/>
            </p:cNvCxnSpPr>
            <p:nvPr/>
          </p:nvCxnSpPr>
          <p:spPr>
            <a:xfrm flipV="1">
              <a:off x="3186240" y="2712329"/>
              <a:ext cx="841956" cy="35424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endCxn id="100" idx="2"/>
            </p:cNvCxnSpPr>
            <p:nvPr/>
          </p:nvCxnSpPr>
          <p:spPr>
            <a:xfrm flipV="1">
              <a:off x="3186239" y="2712329"/>
              <a:ext cx="841957" cy="73202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endCxn id="100" idx="2"/>
            </p:cNvCxnSpPr>
            <p:nvPr/>
          </p:nvCxnSpPr>
          <p:spPr>
            <a:xfrm flipV="1">
              <a:off x="3186238" y="2712329"/>
              <a:ext cx="841958" cy="108296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27" idx="6"/>
              <a:endCxn id="100" idx="2"/>
            </p:cNvCxnSpPr>
            <p:nvPr/>
          </p:nvCxnSpPr>
          <p:spPr>
            <a:xfrm>
              <a:off x="3186242" y="2334552"/>
              <a:ext cx="841954" cy="37777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Oval 106"/>
            <p:cNvSpPr/>
            <p:nvPr/>
          </p:nvSpPr>
          <p:spPr>
            <a:xfrm>
              <a:off x="4030044" y="2915686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08" name="Straight Arrow Connector 107"/>
            <p:cNvCxnSpPr>
              <a:endCxn id="107" idx="2"/>
            </p:cNvCxnSpPr>
            <p:nvPr/>
          </p:nvCxnSpPr>
          <p:spPr>
            <a:xfrm flipV="1">
              <a:off x="3188089" y="3059487"/>
              <a:ext cx="841955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endCxn id="107" idx="2"/>
            </p:cNvCxnSpPr>
            <p:nvPr/>
          </p:nvCxnSpPr>
          <p:spPr>
            <a:xfrm flipV="1">
              <a:off x="3188088" y="3059487"/>
              <a:ext cx="841956" cy="3733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>
              <a:endCxn id="107" idx="2"/>
            </p:cNvCxnSpPr>
            <p:nvPr/>
          </p:nvCxnSpPr>
          <p:spPr>
            <a:xfrm flipV="1">
              <a:off x="3188087" y="3059487"/>
              <a:ext cx="841957" cy="73202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>
              <a:stCxn id="52" idx="6"/>
              <a:endCxn id="107" idx="2"/>
            </p:cNvCxnSpPr>
            <p:nvPr/>
          </p:nvCxnSpPr>
          <p:spPr>
            <a:xfrm>
              <a:off x="3186241" y="2707856"/>
              <a:ext cx="843803" cy="35163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27" idx="6"/>
              <a:endCxn id="107" idx="2"/>
            </p:cNvCxnSpPr>
            <p:nvPr/>
          </p:nvCxnSpPr>
          <p:spPr>
            <a:xfrm>
              <a:off x="3186242" y="2334552"/>
              <a:ext cx="843802" cy="72493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Oval 116"/>
            <p:cNvSpPr/>
            <p:nvPr/>
          </p:nvSpPr>
          <p:spPr>
            <a:xfrm>
              <a:off x="4028195" y="3263900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18" name="Straight Arrow Connector 117"/>
            <p:cNvCxnSpPr>
              <a:stCxn id="70" idx="6"/>
              <a:endCxn id="117" idx="2"/>
            </p:cNvCxnSpPr>
            <p:nvPr/>
          </p:nvCxnSpPr>
          <p:spPr>
            <a:xfrm flipV="1">
              <a:off x="3186239" y="3407701"/>
              <a:ext cx="841956" cy="981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endCxn id="117" idx="2"/>
            </p:cNvCxnSpPr>
            <p:nvPr/>
          </p:nvCxnSpPr>
          <p:spPr>
            <a:xfrm flipV="1">
              <a:off x="3186239" y="3407701"/>
              <a:ext cx="841956" cy="3733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stCxn id="62" idx="6"/>
              <a:endCxn id="117" idx="2"/>
            </p:cNvCxnSpPr>
            <p:nvPr/>
          </p:nvCxnSpPr>
          <p:spPr>
            <a:xfrm>
              <a:off x="3186240" y="3066578"/>
              <a:ext cx="841955" cy="34112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stCxn id="52" idx="6"/>
              <a:endCxn id="117" idx="2"/>
            </p:cNvCxnSpPr>
            <p:nvPr/>
          </p:nvCxnSpPr>
          <p:spPr>
            <a:xfrm>
              <a:off x="3186241" y="2707856"/>
              <a:ext cx="841954" cy="69984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stCxn id="27" idx="6"/>
              <a:endCxn id="117" idx="2"/>
            </p:cNvCxnSpPr>
            <p:nvPr/>
          </p:nvCxnSpPr>
          <p:spPr>
            <a:xfrm>
              <a:off x="3186242" y="2334552"/>
              <a:ext cx="841953" cy="107314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Oval 127"/>
            <p:cNvSpPr/>
            <p:nvPr/>
          </p:nvSpPr>
          <p:spPr>
            <a:xfrm>
              <a:off x="4028194" y="3647150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29" name="Straight Arrow Connector 128"/>
            <p:cNvCxnSpPr>
              <a:endCxn id="128" idx="2"/>
            </p:cNvCxnSpPr>
            <p:nvPr/>
          </p:nvCxnSpPr>
          <p:spPr>
            <a:xfrm flipV="1">
              <a:off x="3186239" y="3790951"/>
              <a:ext cx="841955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70" idx="6"/>
              <a:endCxn id="128" idx="2"/>
            </p:cNvCxnSpPr>
            <p:nvPr/>
          </p:nvCxnSpPr>
          <p:spPr>
            <a:xfrm>
              <a:off x="3186239" y="3417514"/>
              <a:ext cx="841955" cy="37343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stCxn id="62" idx="6"/>
              <a:endCxn id="128" idx="2"/>
            </p:cNvCxnSpPr>
            <p:nvPr/>
          </p:nvCxnSpPr>
          <p:spPr>
            <a:xfrm>
              <a:off x="3186240" y="3066578"/>
              <a:ext cx="841954" cy="72437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52" idx="6"/>
              <a:endCxn id="128" idx="2"/>
            </p:cNvCxnSpPr>
            <p:nvPr/>
          </p:nvCxnSpPr>
          <p:spPr>
            <a:xfrm>
              <a:off x="3186241" y="2707856"/>
              <a:ext cx="841953" cy="108309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27" idx="6"/>
              <a:endCxn id="128" idx="2"/>
            </p:cNvCxnSpPr>
            <p:nvPr/>
          </p:nvCxnSpPr>
          <p:spPr>
            <a:xfrm>
              <a:off x="3186242" y="2334552"/>
              <a:ext cx="841952" cy="145639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87" idx="6"/>
              <a:endCxn id="36" idx="2"/>
            </p:cNvCxnSpPr>
            <p:nvPr/>
          </p:nvCxnSpPr>
          <p:spPr>
            <a:xfrm>
              <a:off x="4314660" y="2334551"/>
              <a:ext cx="787794" cy="1790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100" idx="6"/>
              <a:endCxn id="36" idx="2"/>
            </p:cNvCxnSpPr>
            <p:nvPr/>
          </p:nvCxnSpPr>
          <p:spPr>
            <a:xfrm flipV="1">
              <a:off x="4314659" y="2513568"/>
              <a:ext cx="787795" cy="19876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07" idx="6"/>
              <a:endCxn id="36" idx="2"/>
            </p:cNvCxnSpPr>
            <p:nvPr/>
          </p:nvCxnSpPr>
          <p:spPr>
            <a:xfrm flipV="1">
              <a:off x="4316507" y="2513568"/>
              <a:ext cx="785947" cy="54591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117" idx="6"/>
              <a:endCxn id="36" idx="2"/>
            </p:cNvCxnSpPr>
            <p:nvPr/>
          </p:nvCxnSpPr>
          <p:spPr>
            <a:xfrm flipV="1">
              <a:off x="4314658" y="2513568"/>
              <a:ext cx="787796" cy="89413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stCxn id="128" idx="6"/>
              <a:endCxn id="36" idx="2"/>
            </p:cNvCxnSpPr>
            <p:nvPr/>
          </p:nvCxnSpPr>
          <p:spPr>
            <a:xfrm flipV="1">
              <a:off x="4314657" y="2513568"/>
              <a:ext cx="787797" cy="127738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Oval 154"/>
            <p:cNvSpPr/>
            <p:nvPr/>
          </p:nvSpPr>
          <p:spPr>
            <a:xfrm>
              <a:off x="5102453" y="2745652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56" name="Straight Arrow Connector 155"/>
            <p:cNvCxnSpPr>
              <a:endCxn id="155" idx="2"/>
            </p:cNvCxnSpPr>
            <p:nvPr/>
          </p:nvCxnSpPr>
          <p:spPr>
            <a:xfrm>
              <a:off x="4314659" y="2710436"/>
              <a:ext cx="787794" cy="1790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>
              <a:endCxn id="155" idx="2"/>
            </p:cNvCxnSpPr>
            <p:nvPr/>
          </p:nvCxnSpPr>
          <p:spPr>
            <a:xfrm flipV="1">
              <a:off x="4314658" y="2889453"/>
              <a:ext cx="787795" cy="19876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>
              <a:endCxn id="155" idx="2"/>
            </p:cNvCxnSpPr>
            <p:nvPr/>
          </p:nvCxnSpPr>
          <p:spPr>
            <a:xfrm flipV="1">
              <a:off x="4316506" y="2889453"/>
              <a:ext cx="785947" cy="54591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>
              <a:endCxn id="155" idx="2"/>
            </p:cNvCxnSpPr>
            <p:nvPr/>
          </p:nvCxnSpPr>
          <p:spPr>
            <a:xfrm flipV="1">
              <a:off x="4314657" y="2889453"/>
              <a:ext cx="787796" cy="89413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>
              <a:stCxn id="87" idx="6"/>
              <a:endCxn id="155" idx="2"/>
            </p:cNvCxnSpPr>
            <p:nvPr/>
          </p:nvCxnSpPr>
          <p:spPr>
            <a:xfrm>
              <a:off x="4314660" y="2334551"/>
              <a:ext cx="787793" cy="55490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Oval 161"/>
            <p:cNvSpPr/>
            <p:nvPr/>
          </p:nvSpPr>
          <p:spPr>
            <a:xfrm>
              <a:off x="5102452" y="3088214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63" name="Straight Arrow Connector 162"/>
            <p:cNvCxnSpPr>
              <a:endCxn id="162" idx="2"/>
            </p:cNvCxnSpPr>
            <p:nvPr/>
          </p:nvCxnSpPr>
          <p:spPr>
            <a:xfrm>
              <a:off x="4314658" y="3052998"/>
              <a:ext cx="787794" cy="1790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>
              <a:endCxn id="162" idx="2"/>
            </p:cNvCxnSpPr>
            <p:nvPr/>
          </p:nvCxnSpPr>
          <p:spPr>
            <a:xfrm flipV="1">
              <a:off x="4314657" y="3232015"/>
              <a:ext cx="787795" cy="19876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>
              <a:endCxn id="162" idx="2"/>
            </p:cNvCxnSpPr>
            <p:nvPr/>
          </p:nvCxnSpPr>
          <p:spPr>
            <a:xfrm flipV="1">
              <a:off x="4316505" y="3232015"/>
              <a:ext cx="785947" cy="54591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>
              <a:stCxn id="100" idx="6"/>
              <a:endCxn id="162" idx="2"/>
            </p:cNvCxnSpPr>
            <p:nvPr/>
          </p:nvCxnSpPr>
          <p:spPr>
            <a:xfrm>
              <a:off x="4314659" y="2712329"/>
              <a:ext cx="787793" cy="51968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>
              <a:stCxn id="87" idx="6"/>
              <a:endCxn id="162" idx="2"/>
            </p:cNvCxnSpPr>
            <p:nvPr/>
          </p:nvCxnSpPr>
          <p:spPr>
            <a:xfrm>
              <a:off x="4314660" y="2334551"/>
              <a:ext cx="787792" cy="89746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Oval 169"/>
            <p:cNvSpPr/>
            <p:nvPr/>
          </p:nvSpPr>
          <p:spPr>
            <a:xfrm>
              <a:off x="5102454" y="3450552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71" name="Straight Arrow Connector 170"/>
            <p:cNvCxnSpPr>
              <a:endCxn id="170" idx="2"/>
            </p:cNvCxnSpPr>
            <p:nvPr/>
          </p:nvCxnSpPr>
          <p:spPr>
            <a:xfrm>
              <a:off x="4314660" y="3415336"/>
              <a:ext cx="787794" cy="1790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/>
            <p:cNvCxnSpPr>
              <a:endCxn id="170" idx="2"/>
            </p:cNvCxnSpPr>
            <p:nvPr/>
          </p:nvCxnSpPr>
          <p:spPr>
            <a:xfrm flipV="1">
              <a:off x="4314659" y="3594353"/>
              <a:ext cx="787795" cy="19876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>
              <a:stCxn id="107" idx="6"/>
              <a:endCxn id="170" idx="2"/>
            </p:cNvCxnSpPr>
            <p:nvPr/>
          </p:nvCxnSpPr>
          <p:spPr>
            <a:xfrm>
              <a:off x="4316507" y="3059487"/>
              <a:ext cx="785947" cy="53486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>
              <a:stCxn id="100" idx="6"/>
              <a:endCxn id="170" idx="2"/>
            </p:cNvCxnSpPr>
            <p:nvPr/>
          </p:nvCxnSpPr>
          <p:spPr>
            <a:xfrm>
              <a:off x="4314659" y="2712329"/>
              <a:ext cx="787795" cy="88202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>
              <a:stCxn id="87" idx="6"/>
              <a:endCxn id="170" idx="2"/>
            </p:cNvCxnSpPr>
            <p:nvPr/>
          </p:nvCxnSpPr>
          <p:spPr>
            <a:xfrm>
              <a:off x="4314660" y="2334551"/>
              <a:ext cx="787794" cy="125980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9" name="TextBox 178"/>
          <p:cNvSpPr txBox="1"/>
          <p:nvPr/>
        </p:nvSpPr>
        <p:spPr>
          <a:xfrm>
            <a:off x="605262" y="5401932"/>
            <a:ext cx="10270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Want                      ,                         ,                        ,   etc.</a:t>
            </a:r>
          </a:p>
        </p:txBody>
      </p:sp>
      <p:pic>
        <p:nvPicPr>
          <p:cNvPr id="3083" name="Picture 308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471" y="5353447"/>
            <a:ext cx="1826260" cy="812800"/>
          </a:xfrm>
          <a:prstGeom prst="rect">
            <a:avLst/>
          </a:prstGeom>
        </p:spPr>
      </p:pic>
      <p:pic>
        <p:nvPicPr>
          <p:cNvPr id="3084" name="Picture 308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541" y="5351675"/>
            <a:ext cx="1826260" cy="812800"/>
          </a:xfrm>
          <a:prstGeom prst="rect">
            <a:avLst/>
          </a:prstGeom>
        </p:spPr>
      </p:pic>
      <p:pic>
        <p:nvPicPr>
          <p:cNvPr id="3085" name="Picture 308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341" y="5359400"/>
            <a:ext cx="1826260" cy="812800"/>
          </a:xfrm>
          <a:prstGeom prst="rect">
            <a:avLst/>
          </a:prstGeom>
        </p:spPr>
      </p:pic>
      <p:sp>
        <p:nvSpPr>
          <p:cNvPr id="191" name="TextBox 190"/>
          <p:cNvSpPr txBox="1"/>
          <p:nvPr/>
        </p:nvSpPr>
        <p:spPr>
          <a:xfrm>
            <a:off x="1284328" y="6105565"/>
            <a:ext cx="785967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when pedestrian         when car	when motorcycle</a:t>
            </a:r>
          </a:p>
        </p:txBody>
      </p:sp>
    </p:spTree>
    <p:extLst>
      <p:ext uri="{BB962C8B-B14F-4D97-AF65-F5344CB8AC3E}">
        <p14:creationId xmlns:p14="http://schemas.microsoft.com/office/powerpoint/2010/main" val="22577891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588001" y="990600"/>
            <a:ext cx="5876993" cy="1905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867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</a:rPr>
              <a:t>Neural Networks: Learning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633153" y="2867371"/>
            <a:ext cx="57302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5689601" y="3124200"/>
            <a:ext cx="5673793" cy="2235200"/>
          </a:xfrm>
        </p:spPr>
        <p:txBody>
          <a:bodyPr>
            <a:noAutofit/>
          </a:bodyPr>
          <a:lstStyle/>
          <a:p>
            <a:pPr algn="l"/>
            <a:r>
              <a:rPr lang="en-US" sz="8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Putting it together</a:t>
            </a:r>
          </a:p>
        </p:txBody>
      </p:sp>
    </p:spTree>
    <p:extLst>
      <p:ext uri="{BB962C8B-B14F-4D97-AF65-F5344CB8AC3E}">
        <p14:creationId xmlns:p14="http://schemas.microsoft.com/office/powerpoint/2010/main" val="28953779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400" y="381000"/>
            <a:ext cx="97536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b="1" dirty="0">
                <a:solidFill>
                  <a:prstClr val="black"/>
                </a:solidFill>
                <a:latin typeface="Calibri"/>
              </a:rPr>
              <a:t>Training a neural network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6400" y="883047"/>
            <a:ext cx="11444504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solidFill>
                  <a:prstClr val="black"/>
                </a:solidFill>
                <a:latin typeface="Calibri"/>
              </a:rPr>
              <a:t>Pick a network architecture (connectivity pattern between neurons)</a:t>
            </a:r>
          </a:p>
        </p:txBody>
      </p:sp>
      <p:grpSp>
        <p:nvGrpSpPr>
          <p:cNvPr id="329" name="Group 328"/>
          <p:cNvGrpSpPr/>
          <p:nvPr/>
        </p:nvGrpSpPr>
        <p:grpSpPr>
          <a:xfrm>
            <a:off x="738177" y="1420430"/>
            <a:ext cx="1970387" cy="1391084"/>
            <a:chOff x="530062" y="1212293"/>
            <a:chExt cx="1790346" cy="1263977"/>
          </a:xfrm>
        </p:grpSpPr>
        <p:sp>
          <p:nvSpPr>
            <p:cNvPr id="17" name="Oval 16"/>
            <p:cNvSpPr/>
            <p:nvPr/>
          </p:nvSpPr>
          <p:spPr>
            <a:xfrm>
              <a:off x="530062" y="1824830"/>
              <a:ext cx="212675" cy="2135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530062" y="1576146"/>
              <a:ext cx="212675" cy="2135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530062" y="1327463"/>
              <a:ext cx="212675" cy="2135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1268604" y="1212294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2" name="Straight Arrow Connector 21"/>
            <p:cNvCxnSpPr>
              <a:stCxn id="19" idx="6"/>
              <a:endCxn id="20" idx="2"/>
            </p:cNvCxnSpPr>
            <p:nvPr/>
          </p:nvCxnSpPr>
          <p:spPr>
            <a:xfrm flipV="1">
              <a:off x="742737" y="1319054"/>
              <a:ext cx="525867" cy="11516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8" idx="6"/>
              <a:endCxn id="20" idx="2"/>
            </p:cNvCxnSpPr>
            <p:nvPr/>
          </p:nvCxnSpPr>
          <p:spPr>
            <a:xfrm flipV="1">
              <a:off x="742737" y="1319054"/>
              <a:ext cx="525867" cy="36385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7" idx="6"/>
              <a:endCxn id="20" idx="2"/>
            </p:cNvCxnSpPr>
            <p:nvPr/>
          </p:nvCxnSpPr>
          <p:spPr>
            <a:xfrm flipV="1">
              <a:off x="742737" y="1319054"/>
              <a:ext cx="525867" cy="61253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1268603" y="1489441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6" name="Straight Arrow Connector 25"/>
            <p:cNvCxnSpPr>
              <a:stCxn id="19" idx="6"/>
              <a:endCxn id="25" idx="2"/>
            </p:cNvCxnSpPr>
            <p:nvPr/>
          </p:nvCxnSpPr>
          <p:spPr>
            <a:xfrm>
              <a:off x="742737" y="1434223"/>
              <a:ext cx="525866" cy="16197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8" idx="6"/>
              <a:endCxn id="25" idx="2"/>
            </p:cNvCxnSpPr>
            <p:nvPr/>
          </p:nvCxnSpPr>
          <p:spPr>
            <a:xfrm flipV="1">
              <a:off x="742737" y="1596201"/>
              <a:ext cx="525866" cy="867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7" idx="6"/>
              <a:endCxn id="25" idx="2"/>
            </p:cNvCxnSpPr>
            <p:nvPr/>
          </p:nvCxnSpPr>
          <p:spPr>
            <a:xfrm flipV="1">
              <a:off x="742737" y="1596201"/>
              <a:ext cx="525866" cy="33538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1268602" y="1755763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0" name="Straight Arrow Connector 29"/>
            <p:cNvCxnSpPr>
              <a:stCxn id="19" idx="6"/>
              <a:endCxn id="29" idx="2"/>
            </p:cNvCxnSpPr>
            <p:nvPr/>
          </p:nvCxnSpPr>
          <p:spPr>
            <a:xfrm>
              <a:off x="742737" y="1434223"/>
              <a:ext cx="525865" cy="42830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8" idx="6"/>
              <a:endCxn id="29" idx="2"/>
            </p:cNvCxnSpPr>
            <p:nvPr/>
          </p:nvCxnSpPr>
          <p:spPr>
            <a:xfrm>
              <a:off x="742737" y="1682906"/>
              <a:ext cx="525865" cy="1796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7" idx="6"/>
              <a:endCxn id="29" idx="2"/>
            </p:cNvCxnSpPr>
            <p:nvPr/>
          </p:nvCxnSpPr>
          <p:spPr>
            <a:xfrm flipV="1">
              <a:off x="742737" y="1862523"/>
              <a:ext cx="525865" cy="6906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1268602" y="2016304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7" name="Straight Arrow Connector 36"/>
            <p:cNvCxnSpPr>
              <a:stCxn id="19" idx="6"/>
              <a:endCxn id="36" idx="2"/>
            </p:cNvCxnSpPr>
            <p:nvPr/>
          </p:nvCxnSpPr>
          <p:spPr>
            <a:xfrm>
              <a:off x="742737" y="1434223"/>
              <a:ext cx="525865" cy="68884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8" idx="6"/>
              <a:endCxn id="36" idx="2"/>
            </p:cNvCxnSpPr>
            <p:nvPr/>
          </p:nvCxnSpPr>
          <p:spPr>
            <a:xfrm>
              <a:off x="742737" y="1682906"/>
              <a:ext cx="525865" cy="44015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17" idx="6"/>
              <a:endCxn id="36" idx="2"/>
            </p:cNvCxnSpPr>
            <p:nvPr/>
          </p:nvCxnSpPr>
          <p:spPr>
            <a:xfrm>
              <a:off x="742737" y="1931590"/>
              <a:ext cx="525865" cy="19147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2106362" y="1212293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47" name="Straight Arrow Connector 46"/>
            <p:cNvCxnSpPr>
              <a:stCxn id="20" idx="6"/>
              <a:endCxn id="46" idx="2"/>
            </p:cNvCxnSpPr>
            <p:nvPr/>
          </p:nvCxnSpPr>
          <p:spPr>
            <a:xfrm flipV="1">
              <a:off x="1481279" y="1319053"/>
              <a:ext cx="625083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25" idx="6"/>
              <a:endCxn id="46" idx="2"/>
            </p:cNvCxnSpPr>
            <p:nvPr/>
          </p:nvCxnSpPr>
          <p:spPr>
            <a:xfrm flipV="1">
              <a:off x="1481278" y="1319053"/>
              <a:ext cx="625083" cy="27714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29" idx="6"/>
              <a:endCxn id="46" idx="2"/>
            </p:cNvCxnSpPr>
            <p:nvPr/>
          </p:nvCxnSpPr>
          <p:spPr>
            <a:xfrm flipV="1">
              <a:off x="1481278" y="1319053"/>
              <a:ext cx="625084" cy="54347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36" idx="6"/>
              <a:endCxn id="46" idx="2"/>
            </p:cNvCxnSpPr>
            <p:nvPr/>
          </p:nvCxnSpPr>
          <p:spPr>
            <a:xfrm flipV="1">
              <a:off x="1481277" y="1319053"/>
              <a:ext cx="625085" cy="80401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2106361" y="1492762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53" name="Straight Arrow Connector 52"/>
            <p:cNvCxnSpPr>
              <a:endCxn id="52" idx="2"/>
            </p:cNvCxnSpPr>
            <p:nvPr/>
          </p:nvCxnSpPr>
          <p:spPr>
            <a:xfrm flipV="1">
              <a:off x="1481278" y="1599523"/>
              <a:ext cx="625083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29" idx="6"/>
              <a:endCxn id="52" idx="2"/>
            </p:cNvCxnSpPr>
            <p:nvPr/>
          </p:nvCxnSpPr>
          <p:spPr>
            <a:xfrm flipV="1">
              <a:off x="1481278" y="1599523"/>
              <a:ext cx="625083" cy="26300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endCxn id="52" idx="2"/>
            </p:cNvCxnSpPr>
            <p:nvPr/>
          </p:nvCxnSpPr>
          <p:spPr>
            <a:xfrm flipV="1">
              <a:off x="1481277" y="1599523"/>
              <a:ext cx="625084" cy="54347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20" idx="6"/>
              <a:endCxn id="52" idx="2"/>
            </p:cNvCxnSpPr>
            <p:nvPr/>
          </p:nvCxnSpPr>
          <p:spPr>
            <a:xfrm>
              <a:off x="1481279" y="1319054"/>
              <a:ext cx="625082" cy="28046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2107733" y="1750499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V="1">
              <a:off x="1482650" y="1857259"/>
              <a:ext cx="625083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endCxn id="58" idx="2"/>
            </p:cNvCxnSpPr>
            <p:nvPr/>
          </p:nvCxnSpPr>
          <p:spPr>
            <a:xfrm flipV="1">
              <a:off x="1482650" y="1857259"/>
              <a:ext cx="625083" cy="27714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25" idx="6"/>
              <a:endCxn id="58" idx="2"/>
            </p:cNvCxnSpPr>
            <p:nvPr/>
          </p:nvCxnSpPr>
          <p:spPr>
            <a:xfrm>
              <a:off x="1481278" y="1596202"/>
              <a:ext cx="626455" cy="26105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20" idx="6"/>
              <a:endCxn id="58" idx="2"/>
            </p:cNvCxnSpPr>
            <p:nvPr/>
          </p:nvCxnSpPr>
          <p:spPr>
            <a:xfrm>
              <a:off x="1481279" y="1319054"/>
              <a:ext cx="626454" cy="5382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2106360" y="2009019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65" name="Straight Arrow Connector 64"/>
            <p:cNvCxnSpPr>
              <a:stCxn id="36" idx="6"/>
              <a:endCxn id="64" idx="2"/>
            </p:cNvCxnSpPr>
            <p:nvPr/>
          </p:nvCxnSpPr>
          <p:spPr>
            <a:xfrm flipV="1">
              <a:off x="1481277" y="2115780"/>
              <a:ext cx="625083" cy="728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29" idx="6"/>
              <a:endCxn id="64" idx="2"/>
            </p:cNvCxnSpPr>
            <p:nvPr/>
          </p:nvCxnSpPr>
          <p:spPr>
            <a:xfrm>
              <a:off x="1481278" y="1862524"/>
              <a:ext cx="625083" cy="25325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25" idx="6"/>
              <a:endCxn id="64" idx="2"/>
            </p:cNvCxnSpPr>
            <p:nvPr/>
          </p:nvCxnSpPr>
          <p:spPr>
            <a:xfrm>
              <a:off x="1481278" y="1596202"/>
              <a:ext cx="625082" cy="51957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20" idx="6"/>
              <a:endCxn id="64" idx="2"/>
            </p:cNvCxnSpPr>
            <p:nvPr/>
          </p:nvCxnSpPr>
          <p:spPr>
            <a:xfrm>
              <a:off x="1481279" y="1319054"/>
              <a:ext cx="625081" cy="79672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98"/>
            <p:cNvSpPr/>
            <p:nvPr/>
          </p:nvSpPr>
          <p:spPr>
            <a:xfrm>
              <a:off x="1269690" y="2262750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00" name="Straight Arrow Connector 99"/>
            <p:cNvCxnSpPr>
              <a:stCxn id="19" idx="6"/>
              <a:endCxn id="99" idx="2"/>
            </p:cNvCxnSpPr>
            <p:nvPr/>
          </p:nvCxnSpPr>
          <p:spPr>
            <a:xfrm>
              <a:off x="742737" y="1434223"/>
              <a:ext cx="526953" cy="9352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18" idx="6"/>
              <a:endCxn id="99" idx="2"/>
            </p:cNvCxnSpPr>
            <p:nvPr/>
          </p:nvCxnSpPr>
          <p:spPr>
            <a:xfrm>
              <a:off x="742737" y="1682906"/>
              <a:ext cx="526953" cy="68660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17" idx="6"/>
              <a:endCxn id="99" idx="2"/>
            </p:cNvCxnSpPr>
            <p:nvPr/>
          </p:nvCxnSpPr>
          <p:spPr>
            <a:xfrm>
              <a:off x="742737" y="1931590"/>
              <a:ext cx="526953" cy="43792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99" idx="6"/>
              <a:endCxn id="46" idx="2"/>
            </p:cNvCxnSpPr>
            <p:nvPr/>
          </p:nvCxnSpPr>
          <p:spPr>
            <a:xfrm flipV="1">
              <a:off x="1482365" y="1319053"/>
              <a:ext cx="623997" cy="105045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99" idx="6"/>
              <a:endCxn id="52" idx="2"/>
            </p:cNvCxnSpPr>
            <p:nvPr/>
          </p:nvCxnSpPr>
          <p:spPr>
            <a:xfrm flipV="1">
              <a:off x="1482365" y="1599522"/>
              <a:ext cx="623996" cy="76998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99" idx="6"/>
              <a:endCxn id="58" idx="2"/>
            </p:cNvCxnSpPr>
            <p:nvPr/>
          </p:nvCxnSpPr>
          <p:spPr>
            <a:xfrm flipV="1">
              <a:off x="1482365" y="1857259"/>
              <a:ext cx="625368" cy="51225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9" idx="6"/>
              <a:endCxn id="64" idx="2"/>
            </p:cNvCxnSpPr>
            <p:nvPr/>
          </p:nvCxnSpPr>
          <p:spPr>
            <a:xfrm flipV="1">
              <a:off x="1482365" y="2115779"/>
              <a:ext cx="623995" cy="25373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4" name="Group 163"/>
          <p:cNvGrpSpPr/>
          <p:nvPr/>
        </p:nvGrpSpPr>
        <p:grpSpPr>
          <a:xfrm>
            <a:off x="4062596" y="1397000"/>
            <a:ext cx="2846629" cy="1424984"/>
            <a:chOff x="1905000" y="2190750"/>
            <a:chExt cx="3483917" cy="1744001"/>
          </a:xfrm>
        </p:grpSpPr>
        <p:sp>
          <p:nvSpPr>
            <p:cNvPr id="169" name="Oval 168"/>
            <p:cNvSpPr/>
            <p:nvPr/>
          </p:nvSpPr>
          <p:spPr>
            <a:xfrm>
              <a:off x="1905000" y="3183496"/>
              <a:ext cx="286463" cy="28760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0" name="Oval 169"/>
            <p:cNvSpPr/>
            <p:nvPr/>
          </p:nvSpPr>
          <p:spPr>
            <a:xfrm>
              <a:off x="1905000" y="2848532"/>
              <a:ext cx="286463" cy="28760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1" name="Oval 170"/>
            <p:cNvSpPr/>
            <p:nvPr/>
          </p:nvSpPr>
          <p:spPr>
            <a:xfrm>
              <a:off x="1905000" y="2513568"/>
              <a:ext cx="286463" cy="28760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2" name="Oval 171"/>
            <p:cNvSpPr/>
            <p:nvPr/>
          </p:nvSpPr>
          <p:spPr>
            <a:xfrm>
              <a:off x="2899779" y="2190751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3" name="Oval 172"/>
            <p:cNvSpPr/>
            <p:nvPr/>
          </p:nvSpPr>
          <p:spPr>
            <a:xfrm>
              <a:off x="5102454" y="2369767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74" name="Straight Arrow Connector 173"/>
            <p:cNvCxnSpPr>
              <a:stCxn id="171" idx="6"/>
              <a:endCxn id="172" idx="2"/>
            </p:cNvCxnSpPr>
            <p:nvPr/>
          </p:nvCxnSpPr>
          <p:spPr>
            <a:xfrm flipV="1">
              <a:off x="2191463" y="2334552"/>
              <a:ext cx="708316" cy="3228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>
              <a:stCxn id="170" idx="6"/>
              <a:endCxn id="172" idx="2"/>
            </p:cNvCxnSpPr>
            <p:nvPr/>
          </p:nvCxnSpPr>
          <p:spPr>
            <a:xfrm flipV="1">
              <a:off x="2191463" y="2334552"/>
              <a:ext cx="708316" cy="65778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>
              <a:stCxn id="169" idx="6"/>
              <a:endCxn id="172" idx="2"/>
            </p:cNvCxnSpPr>
            <p:nvPr/>
          </p:nvCxnSpPr>
          <p:spPr>
            <a:xfrm flipV="1">
              <a:off x="2191463" y="2334552"/>
              <a:ext cx="708316" cy="99274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Oval 176"/>
            <p:cNvSpPr/>
            <p:nvPr/>
          </p:nvSpPr>
          <p:spPr>
            <a:xfrm>
              <a:off x="2899778" y="2564055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78" name="Straight Arrow Connector 177"/>
            <p:cNvCxnSpPr>
              <a:stCxn id="171" idx="6"/>
              <a:endCxn id="177" idx="2"/>
            </p:cNvCxnSpPr>
            <p:nvPr/>
          </p:nvCxnSpPr>
          <p:spPr>
            <a:xfrm>
              <a:off x="2191463" y="2657369"/>
              <a:ext cx="708315" cy="504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>
              <a:stCxn id="170" idx="6"/>
              <a:endCxn id="177" idx="2"/>
            </p:cNvCxnSpPr>
            <p:nvPr/>
          </p:nvCxnSpPr>
          <p:spPr>
            <a:xfrm flipV="1">
              <a:off x="2191463" y="2707856"/>
              <a:ext cx="708315" cy="28447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>
              <a:stCxn id="169" idx="6"/>
              <a:endCxn id="177" idx="2"/>
            </p:cNvCxnSpPr>
            <p:nvPr/>
          </p:nvCxnSpPr>
          <p:spPr>
            <a:xfrm flipV="1">
              <a:off x="2191463" y="2707856"/>
              <a:ext cx="708315" cy="61944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2899777" y="2922777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82" name="Straight Arrow Connector 181"/>
            <p:cNvCxnSpPr>
              <a:stCxn id="171" idx="6"/>
              <a:endCxn id="181" idx="2"/>
            </p:cNvCxnSpPr>
            <p:nvPr/>
          </p:nvCxnSpPr>
          <p:spPr>
            <a:xfrm>
              <a:off x="2191463" y="2657369"/>
              <a:ext cx="708314" cy="40920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>
              <a:stCxn id="170" idx="6"/>
              <a:endCxn id="181" idx="2"/>
            </p:cNvCxnSpPr>
            <p:nvPr/>
          </p:nvCxnSpPr>
          <p:spPr>
            <a:xfrm>
              <a:off x="2191463" y="2992333"/>
              <a:ext cx="708314" cy="7424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>
              <a:stCxn id="169" idx="6"/>
              <a:endCxn id="181" idx="2"/>
            </p:cNvCxnSpPr>
            <p:nvPr/>
          </p:nvCxnSpPr>
          <p:spPr>
            <a:xfrm flipV="1">
              <a:off x="2191463" y="3066578"/>
              <a:ext cx="708314" cy="26071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Oval 184"/>
            <p:cNvSpPr/>
            <p:nvPr/>
          </p:nvSpPr>
          <p:spPr>
            <a:xfrm>
              <a:off x="2899776" y="3273713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86" name="Straight Arrow Connector 185"/>
            <p:cNvCxnSpPr>
              <a:stCxn id="171" idx="6"/>
              <a:endCxn id="185" idx="2"/>
            </p:cNvCxnSpPr>
            <p:nvPr/>
          </p:nvCxnSpPr>
          <p:spPr>
            <a:xfrm>
              <a:off x="2191463" y="2657369"/>
              <a:ext cx="708313" cy="76014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>
              <a:stCxn id="170" idx="6"/>
              <a:endCxn id="185" idx="2"/>
            </p:cNvCxnSpPr>
            <p:nvPr/>
          </p:nvCxnSpPr>
          <p:spPr>
            <a:xfrm>
              <a:off x="2191463" y="2992333"/>
              <a:ext cx="708313" cy="42518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>
              <a:stCxn id="169" idx="6"/>
              <a:endCxn id="185" idx="2"/>
            </p:cNvCxnSpPr>
            <p:nvPr/>
          </p:nvCxnSpPr>
          <p:spPr>
            <a:xfrm>
              <a:off x="2191463" y="3327297"/>
              <a:ext cx="708313" cy="902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Oval 188"/>
            <p:cNvSpPr/>
            <p:nvPr/>
          </p:nvSpPr>
          <p:spPr>
            <a:xfrm>
              <a:off x="2899779" y="3638550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90" name="Straight Arrow Connector 189"/>
            <p:cNvCxnSpPr>
              <a:stCxn id="171" idx="6"/>
              <a:endCxn id="189" idx="2"/>
            </p:cNvCxnSpPr>
            <p:nvPr/>
          </p:nvCxnSpPr>
          <p:spPr>
            <a:xfrm>
              <a:off x="2191463" y="2657369"/>
              <a:ext cx="708316" cy="112498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>
              <a:stCxn id="170" idx="6"/>
              <a:endCxn id="189" idx="2"/>
            </p:cNvCxnSpPr>
            <p:nvPr/>
          </p:nvCxnSpPr>
          <p:spPr>
            <a:xfrm>
              <a:off x="2191463" y="2992333"/>
              <a:ext cx="708316" cy="79001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>
              <a:stCxn id="169" idx="6"/>
              <a:endCxn id="189" idx="2"/>
            </p:cNvCxnSpPr>
            <p:nvPr/>
          </p:nvCxnSpPr>
          <p:spPr>
            <a:xfrm>
              <a:off x="2191463" y="3327297"/>
              <a:ext cx="708316" cy="45505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Oval 192"/>
            <p:cNvSpPr/>
            <p:nvPr/>
          </p:nvSpPr>
          <p:spPr>
            <a:xfrm>
              <a:off x="4028197" y="2190750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94" name="Straight Arrow Connector 193"/>
            <p:cNvCxnSpPr>
              <a:stCxn id="172" idx="6"/>
              <a:endCxn id="193" idx="2"/>
            </p:cNvCxnSpPr>
            <p:nvPr/>
          </p:nvCxnSpPr>
          <p:spPr>
            <a:xfrm flipV="1">
              <a:off x="3186242" y="2334551"/>
              <a:ext cx="841955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>
              <a:stCxn id="177" idx="6"/>
              <a:endCxn id="193" idx="2"/>
            </p:cNvCxnSpPr>
            <p:nvPr/>
          </p:nvCxnSpPr>
          <p:spPr>
            <a:xfrm flipV="1">
              <a:off x="3186241" y="2334551"/>
              <a:ext cx="841956" cy="3733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>
              <a:stCxn id="181" idx="6"/>
              <a:endCxn id="193" idx="2"/>
            </p:cNvCxnSpPr>
            <p:nvPr/>
          </p:nvCxnSpPr>
          <p:spPr>
            <a:xfrm flipV="1">
              <a:off x="3186240" y="2334551"/>
              <a:ext cx="841957" cy="73202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>
              <a:stCxn id="185" idx="6"/>
              <a:endCxn id="193" idx="2"/>
            </p:cNvCxnSpPr>
            <p:nvPr/>
          </p:nvCxnSpPr>
          <p:spPr>
            <a:xfrm flipV="1">
              <a:off x="3186239" y="2334551"/>
              <a:ext cx="841958" cy="108296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>
              <a:stCxn id="189" idx="6"/>
              <a:endCxn id="193" idx="2"/>
            </p:cNvCxnSpPr>
            <p:nvPr/>
          </p:nvCxnSpPr>
          <p:spPr>
            <a:xfrm flipV="1">
              <a:off x="3186242" y="2334551"/>
              <a:ext cx="841955" cy="144780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Oval 198"/>
            <p:cNvSpPr/>
            <p:nvPr/>
          </p:nvSpPr>
          <p:spPr>
            <a:xfrm>
              <a:off x="4028196" y="2568528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00" name="Straight Arrow Connector 199"/>
            <p:cNvCxnSpPr>
              <a:endCxn id="199" idx="2"/>
            </p:cNvCxnSpPr>
            <p:nvPr/>
          </p:nvCxnSpPr>
          <p:spPr>
            <a:xfrm flipV="1">
              <a:off x="3186241" y="2712329"/>
              <a:ext cx="841955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>
              <a:stCxn id="181" idx="6"/>
              <a:endCxn id="199" idx="2"/>
            </p:cNvCxnSpPr>
            <p:nvPr/>
          </p:nvCxnSpPr>
          <p:spPr>
            <a:xfrm flipV="1">
              <a:off x="3186240" y="2712329"/>
              <a:ext cx="841956" cy="35424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/>
            <p:cNvCxnSpPr>
              <a:endCxn id="199" idx="2"/>
            </p:cNvCxnSpPr>
            <p:nvPr/>
          </p:nvCxnSpPr>
          <p:spPr>
            <a:xfrm flipV="1">
              <a:off x="3186239" y="2712329"/>
              <a:ext cx="841957" cy="73202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/>
            <p:cNvCxnSpPr>
              <a:endCxn id="199" idx="2"/>
            </p:cNvCxnSpPr>
            <p:nvPr/>
          </p:nvCxnSpPr>
          <p:spPr>
            <a:xfrm flipV="1">
              <a:off x="3186238" y="2712329"/>
              <a:ext cx="841958" cy="108296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/>
            <p:cNvCxnSpPr>
              <a:stCxn id="172" idx="6"/>
              <a:endCxn id="199" idx="2"/>
            </p:cNvCxnSpPr>
            <p:nvPr/>
          </p:nvCxnSpPr>
          <p:spPr>
            <a:xfrm>
              <a:off x="3186242" y="2334552"/>
              <a:ext cx="841954" cy="37777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Oval 204"/>
            <p:cNvSpPr/>
            <p:nvPr/>
          </p:nvSpPr>
          <p:spPr>
            <a:xfrm>
              <a:off x="4030044" y="2915686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06" name="Straight Arrow Connector 205"/>
            <p:cNvCxnSpPr>
              <a:endCxn id="205" idx="2"/>
            </p:cNvCxnSpPr>
            <p:nvPr/>
          </p:nvCxnSpPr>
          <p:spPr>
            <a:xfrm flipV="1">
              <a:off x="3188089" y="3059487"/>
              <a:ext cx="841955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>
              <a:endCxn id="205" idx="2"/>
            </p:cNvCxnSpPr>
            <p:nvPr/>
          </p:nvCxnSpPr>
          <p:spPr>
            <a:xfrm flipV="1">
              <a:off x="3188088" y="3059487"/>
              <a:ext cx="841956" cy="3733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>
              <a:endCxn id="205" idx="2"/>
            </p:cNvCxnSpPr>
            <p:nvPr/>
          </p:nvCxnSpPr>
          <p:spPr>
            <a:xfrm flipV="1">
              <a:off x="3188087" y="3059487"/>
              <a:ext cx="841957" cy="73202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>
              <a:stCxn id="177" idx="6"/>
              <a:endCxn id="205" idx="2"/>
            </p:cNvCxnSpPr>
            <p:nvPr/>
          </p:nvCxnSpPr>
          <p:spPr>
            <a:xfrm>
              <a:off x="3186241" y="2707856"/>
              <a:ext cx="843803" cy="35163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/>
            <p:cNvCxnSpPr>
              <a:stCxn id="172" idx="6"/>
              <a:endCxn id="205" idx="2"/>
            </p:cNvCxnSpPr>
            <p:nvPr/>
          </p:nvCxnSpPr>
          <p:spPr>
            <a:xfrm>
              <a:off x="3186242" y="2334552"/>
              <a:ext cx="843802" cy="72493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Oval 210"/>
            <p:cNvSpPr/>
            <p:nvPr/>
          </p:nvSpPr>
          <p:spPr>
            <a:xfrm>
              <a:off x="4028195" y="3263900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12" name="Straight Arrow Connector 211"/>
            <p:cNvCxnSpPr>
              <a:stCxn id="185" idx="6"/>
              <a:endCxn id="211" idx="2"/>
            </p:cNvCxnSpPr>
            <p:nvPr/>
          </p:nvCxnSpPr>
          <p:spPr>
            <a:xfrm flipV="1">
              <a:off x="3186239" y="3407701"/>
              <a:ext cx="841956" cy="981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212"/>
            <p:cNvCxnSpPr>
              <a:endCxn id="211" idx="2"/>
            </p:cNvCxnSpPr>
            <p:nvPr/>
          </p:nvCxnSpPr>
          <p:spPr>
            <a:xfrm flipV="1">
              <a:off x="3186239" y="3407701"/>
              <a:ext cx="841956" cy="3733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Arrow Connector 213"/>
            <p:cNvCxnSpPr>
              <a:stCxn id="181" idx="6"/>
              <a:endCxn id="211" idx="2"/>
            </p:cNvCxnSpPr>
            <p:nvPr/>
          </p:nvCxnSpPr>
          <p:spPr>
            <a:xfrm>
              <a:off x="3186240" y="3066578"/>
              <a:ext cx="841955" cy="34112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/>
            <p:cNvCxnSpPr>
              <a:stCxn id="177" idx="6"/>
              <a:endCxn id="211" idx="2"/>
            </p:cNvCxnSpPr>
            <p:nvPr/>
          </p:nvCxnSpPr>
          <p:spPr>
            <a:xfrm>
              <a:off x="3186241" y="2707856"/>
              <a:ext cx="841954" cy="69984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/>
            <p:cNvCxnSpPr>
              <a:stCxn id="172" idx="6"/>
              <a:endCxn id="211" idx="2"/>
            </p:cNvCxnSpPr>
            <p:nvPr/>
          </p:nvCxnSpPr>
          <p:spPr>
            <a:xfrm>
              <a:off x="3186242" y="2334552"/>
              <a:ext cx="841953" cy="107314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Oval 216"/>
            <p:cNvSpPr/>
            <p:nvPr/>
          </p:nvSpPr>
          <p:spPr>
            <a:xfrm>
              <a:off x="4028194" y="3647150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18" name="Straight Arrow Connector 217"/>
            <p:cNvCxnSpPr>
              <a:endCxn id="217" idx="2"/>
            </p:cNvCxnSpPr>
            <p:nvPr/>
          </p:nvCxnSpPr>
          <p:spPr>
            <a:xfrm flipV="1">
              <a:off x="3186239" y="3790951"/>
              <a:ext cx="841955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>
              <a:stCxn id="185" idx="6"/>
              <a:endCxn id="217" idx="2"/>
            </p:cNvCxnSpPr>
            <p:nvPr/>
          </p:nvCxnSpPr>
          <p:spPr>
            <a:xfrm>
              <a:off x="3186239" y="3417514"/>
              <a:ext cx="841955" cy="37343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>
              <a:stCxn id="181" idx="6"/>
              <a:endCxn id="217" idx="2"/>
            </p:cNvCxnSpPr>
            <p:nvPr/>
          </p:nvCxnSpPr>
          <p:spPr>
            <a:xfrm>
              <a:off x="3186240" y="3066578"/>
              <a:ext cx="841954" cy="72437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177" idx="6"/>
              <a:endCxn id="217" idx="2"/>
            </p:cNvCxnSpPr>
            <p:nvPr/>
          </p:nvCxnSpPr>
          <p:spPr>
            <a:xfrm>
              <a:off x="3186241" y="2707856"/>
              <a:ext cx="841953" cy="108309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/>
            <p:cNvCxnSpPr>
              <a:stCxn id="172" idx="6"/>
              <a:endCxn id="217" idx="2"/>
            </p:cNvCxnSpPr>
            <p:nvPr/>
          </p:nvCxnSpPr>
          <p:spPr>
            <a:xfrm>
              <a:off x="3186242" y="2334552"/>
              <a:ext cx="841952" cy="145639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>
              <a:stCxn id="193" idx="6"/>
              <a:endCxn id="173" idx="2"/>
            </p:cNvCxnSpPr>
            <p:nvPr/>
          </p:nvCxnSpPr>
          <p:spPr>
            <a:xfrm>
              <a:off x="4314660" y="2334551"/>
              <a:ext cx="787794" cy="1790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223"/>
            <p:cNvCxnSpPr>
              <a:stCxn id="199" idx="6"/>
              <a:endCxn id="173" idx="2"/>
            </p:cNvCxnSpPr>
            <p:nvPr/>
          </p:nvCxnSpPr>
          <p:spPr>
            <a:xfrm flipV="1">
              <a:off x="4314659" y="2513568"/>
              <a:ext cx="787795" cy="19876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>
              <a:stCxn id="205" idx="6"/>
              <a:endCxn id="173" idx="2"/>
            </p:cNvCxnSpPr>
            <p:nvPr/>
          </p:nvCxnSpPr>
          <p:spPr>
            <a:xfrm flipV="1">
              <a:off x="4316507" y="2513568"/>
              <a:ext cx="785947" cy="54591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>
              <a:stCxn id="211" idx="6"/>
              <a:endCxn id="173" idx="2"/>
            </p:cNvCxnSpPr>
            <p:nvPr/>
          </p:nvCxnSpPr>
          <p:spPr>
            <a:xfrm flipV="1">
              <a:off x="4314658" y="2513568"/>
              <a:ext cx="787796" cy="89413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>
              <a:stCxn id="217" idx="6"/>
              <a:endCxn id="173" idx="2"/>
            </p:cNvCxnSpPr>
            <p:nvPr/>
          </p:nvCxnSpPr>
          <p:spPr>
            <a:xfrm flipV="1">
              <a:off x="4314657" y="2513568"/>
              <a:ext cx="787797" cy="127738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Oval 227"/>
            <p:cNvSpPr/>
            <p:nvPr/>
          </p:nvSpPr>
          <p:spPr>
            <a:xfrm>
              <a:off x="5102453" y="2745652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29" name="Straight Arrow Connector 228"/>
            <p:cNvCxnSpPr>
              <a:endCxn id="228" idx="2"/>
            </p:cNvCxnSpPr>
            <p:nvPr/>
          </p:nvCxnSpPr>
          <p:spPr>
            <a:xfrm>
              <a:off x="4314659" y="2710436"/>
              <a:ext cx="787794" cy="1790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/>
            <p:cNvCxnSpPr>
              <a:endCxn id="228" idx="2"/>
            </p:cNvCxnSpPr>
            <p:nvPr/>
          </p:nvCxnSpPr>
          <p:spPr>
            <a:xfrm flipV="1">
              <a:off x="4314658" y="2889453"/>
              <a:ext cx="787795" cy="19876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Arrow Connector 230"/>
            <p:cNvCxnSpPr>
              <a:endCxn id="228" idx="2"/>
            </p:cNvCxnSpPr>
            <p:nvPr/>
          </p:nvCxnSpPr>
          <p:spPr>
            <a:xfrm flipV="1">
              <a:off x="4316506" y="2889453"/>
              <a:ext cx="785947" cy="54591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>
              <a:endCxn id="228" idx="2"/>
            </p:cNvCxnSpPr>
            <p:nvPr/>
          </p:nvCxnSpPr>
          <p:spPr>
            <a:xfrm flipV="1">
              <a:off x="4314657" y="2889453"/>
              <a:ext cx="787796" cy="89413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Arrow Connector 232"/>
            <p:cNvCxnSpPr>
              <a:stCxn id="193" idx="6"/>
              <a:endCxn id="228" idx="2"/>
            </p:cNvCxnSpPr>
            <p:nvPr/>
          </p:nvCxnSpPr>
          <p:spPr>
            <a:xfrm>
              <a:off x="4314660" y="2334551"/>
              <a:ext cx="787793" cy="55490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Oval 233"/>
            <p:cNvSpPr/>
            <p:nvPr/>
          </p:nvSpPr>
          <p:spPr>
            <a:xfrm>
              <a:off x="5102452" y="3088214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35" name="Straight Arrow Connector 234"/>
            <p:cNvCxnSpPr>
              <a:endCxn id="234" idx="2"/>
            </p:cNvCxnSpPr>
            <p:nvPr/>
          </p:nvCxnSpPr>
          <p:spPr>
            <a:xfrm>
              <a:off x="4314658" y="3052998"/>
              <a:ext cx="787794" cy="1790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>
              <a:endCxn id="234" idx="2"/>
            </p:cNvCxnSpPr>
            <p:nvPr/>
          </p:nvCxnSpPr>
          <p:spPr>
            <a:xfrm flipV="1">
              <a:off x="4314657" y="3232015"/>
              <a:ext cx="787795" cy="19876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/>
            <p:cNvCxnSpPr>
              <a:endCxn id="234" idx="2"/>
            </p:cNvCxnSpPr>
            <p:nvPr/>
          </p:nvCxnSpPr>
          <p:spPr>
            <a:xfrm flipV="1">
              <a:off x="4316505" y="3232015"/>
              <a:ext cx="785947" cy="54591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stCxn id="199" idx="6"/>
              <a:endCxn id="234" idx="2"/>
            </p:cNvCxnSpPr>
            <p:nvPr/>
          </p:nvCxnSpPr>
          <p:spPr>
            <a:xfrm>
              <a:off x="4314659" y="2712329"/>
              <a:ext cx="787793" cy="51968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>
              <a:stCxn id="193" idx="6"/>
              <a:endCxn id="234" idx="2"/>
            </p:cNvCxnSpPr>
            <p:nvPr/>
          </p:nvCxnSpPr>
          <p:spPr>
            <a:xfrm>
              <a:off x="4314660" y="2334551"/>
              <a:ext cx="787792" cy="89746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Oval 239"/>
            <p:cNvSpPr/>
            <p:nvPr/>
          </p:nvSpPr>
          <p:spPr>
            <a:xfrm>
              <a:off x="5102454" y="3450552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41" name="Straight Arrow Connector 240"/>
            <p:cNvCxnSpPr>
              <a:endCxn id="240" idx="2"/>
            </p:cNvCxnSpPr>
            <p:nvPr/>
          </p:nvCxnSpPr>
          <p:spPr>
            <a:xfrm>
              <a:off x="4314660" y="3415336"/>
              <a:ext cx="787794" cy="1790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Arrow Connector 241"/>
            <p:cNvCxnSpPr>
              <a:endCxn id="240" idx="2"/>
            </p:cNvCxnSpPr>
            <p:nvPr/>
          </p:nvCxnSpPr>
          <p:spPr>
            <a:xfrm flipV="1">
              <a:off x="4314659" y="3594353"/>
              <a:ext cx="787795" cy="19876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Arrow Connector 242"/>
            <p:cNvCxnSpPr>
              <a:stCxn id="205" idx="6"/>
              <a:endCxn id="240" idx="2"/>
            </p:cNvCxnSpPr>
            <p:nvPr/>
          </p:nvCxnSpPr>
          <p:spPr>
            <a:xfrm>
              <a:off x="4316507" y="3059487"/>
              <a:ext cx="785947" cy="53486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/>
            <p:cNvCxnSpPr>
              <a:stCxn id="199" idx="6"/>
              <a:endCxn id="240" idx="2"/>
            </p:cNvCxnSpPr>
            <p:nvPr/>
          </p:nvCxnSpPr>
          <p:spPr>
            <a:xfrm>
              <a:off x="4314659" y="2712329"/>
              <a:ext cx="787795" cy="88202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>
              <a:stCxn id="193" idx="6"/>
              <a:endCxn id="240" idx="2"/>
            </p:cNvCxnSpPr>
            <p:nvPr/>
          </p:nvCxnSpPr>
          <p:spPr>
            <a:xfrm>
              <a:off x="4314660" y="2334551"/>
              <a:ext cx="787794" cy="125980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8" name="Group 437"/>
          <p:cNvGrpSpPr/>
          <p:nvPr/>
        </p:nvGrpSpPr>
        <p:grpSpPr>
          <a:xfrm>
            <a:off x="7993714" y="1404237"/>
            <a:ext cx="3179095" cy="1424984"/>
            <a:chOff x="5779980" y="1200150"/>
            <a:chExt cx="2888610" cy="1294778"/>
          </a:xfrm>
        </p:grpSpPr>
        <p:sp>
          <p:nvSpPr>
            <p:cNvPr id="252" name="Oval 251"/>
            <p:cNvSpPr/>
            <p:nvPr/>
          </p:nvSpPr>
          <p:spPr>
            <a:xfrm>
              <a:off x="5779980" y="1937183"/>
              <a:ext cx="212675" cy="2135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53" name="Oval 252"/>
            <p:cNvSpPr/>
            <p:nvPr/>
          </p:nvSpPr>
          <p:spPr>
            <a:xfrm>
              <a:off x="5779980" y="1688499"/>
              <a:ext cx="212675" cy="2135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54" name="Oval 253"/>
            <p:cNvSpPr/>
            <p:nvPr/>
          </p:nvSpPr>
          <p:spPr>
            <a:xfrm>
              <a:off x="5779980" y="1439816"/>
              <a:ext cx="212675" cy="2135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55" name="Oval 254"/>
            <p:cNvSpPr/>
            <p:nvPr/>
          </p:nvSpPr>
          <p:spPr>
            <a:xfrm>
              <a:off x="6518522" y="1200151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57" name="Straight Arrow Connector 256"/>
            <p:cNvCxnSpPr>
              <a:stCxn id="254" idx="6"/>
              <a:endCxn id="255" idx="2"/>
            </p:cNvCxnSpPr>
            <p:nvPr/>
          </p:nvCxnSpPr>
          <p:spPr>
            <a:xfrm flipV="1">
              <a:off x="5992655" y="1306911"/>
              <a:ext cx="525867" cy="23966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/>
            <p:cNvCxnSpPr>
              <a:stCxn id="253" idx="6"/>
              <a:endCxn id="255" idx="2"/>
            </p:cNvCxnSpPr>
            <p:nvPr/>
          </p:nvCxnSpPr>
          <p:spPr>
            <a:xfrm flipV="1">
              <a:off x="5992655" y="1306911"/>
              <a:ext cx="525867" cy="48834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>
              <a:stCxn id="252" idx="6"/>
              <a:endCxn id="255" idx="2"/>
            </p:cNvCxnSpPr>
            <p:nvPr/>
          </p:nvCxnSpPr>
          <p:spPr>
            <a:xfrm flipV="1">
              <a:off x="5992655" y="1306911"/>
              <a:ext cx="525867" cy="73703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Oval 259"/>
            <p:cNvSpPr/>
            <p:nvPr/>
          </p:nvSpPr>
          <p:spPr>
            <a:xfrm>
              <a:off x="6518521" y="1477298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61" name="Straight Arrow Connector 260"/>
            <p:cNvCxnSpPr>
              <a:stCxn id="254" idx="6"/>
              <a:endCxn id="260" idx="2"/>
            </p:cNvCxnSpPr>
            <p:nvPr/>
          </p:nvCxnSpPr>
          <p:spPr>
            <a:xfrm>
              <a:off x="5992655" y="1546576"/>
              <a:ext cx="525866" cy="3748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261"/>
            <p:cNvCxnSpPr>
              <a:stCxn id="253" idx="6"/>
              <a:endCxn id="260" idx="2"/>
            </p:cNvCxnSpPr>
            <p:nvPr/>
          </p:nvCxnSpPr>
          <p:spPr>
            <a:xfrm flipV="1">
              <a:off x="5992655" y="1584059"/>
              <a:ext cx="525866" cy="21120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262"/>
            <p:cNvCxnSpPr>
              <a:stCxn id="252" idx="6"/>
              <a:endCxn id="260" idx="2"/>
            </p:cNvCxnSpPr>
            <p:nvPr/>
          </p:nvCxnSpPr>
          <p:spPr>
            <a:xfrm flipV="1">
              <a:off x="5992655" y="1584059"/>
              <a:ext cx="525866" cy="45988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Oval 263"/>
            <p:cNvSpPr/>
            <p:nvPr/>
          </p:nvSpPr>
          <p:spPr>
            <a:xfrm>
              <a:off x="6518520" y="1743620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65" name="Straight Arrow Connector 264"/>
            <p:cNvCxnSpPr>
              <a:stCxn id="254" idx="6"/>
              <a:endCxn id="264" idx="2"/>
            </p:cNvCxnSpPr>
            <p:nvPr/>
          </p:nvCxnSpPr>
          <p:spPr>
            <a:xfrm>
              <a:off x="5992655" y="1546576"/>
              <a:ext cx="525865" cy="30380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/>
            <p:cNvCxnSpPr>
              <a:stCxn id="253" idx="6"/>
              <a:endCxn id="264" idx="2"/>
            </p:cNvCxnSpPr>
            <p:nvPr/>
          </p:nvCxnSpPr>
          <p:spPr>
            <a:xfrm>
              <a:off x="5992655" y="1795260"/>
              <a:ext cx="525865" cy="5512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Arrow Connector 266"/>
            <p:cNvCxnSpPr>
              <a:stCxn id="252" idx="6"/>
              <a:endCxn id="264" idx="2"/>
            </p:cNvCxnSpPr>
            <p:nvPr/>
          </p:nvCxnSpPr>
          <p:spPr>
            <a:xfrm flipV="1">
              <a:off x="5992655" y="1850381"/>
              <a:ext cx="525865" cy="19356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Oval 267"/>
            <p:cNvSpPr/>
            <p:nvPr/>
          </p:nvSpPr>
          <p:spPr>
            <a:xfrm>
              <a:off x="6518520" y="2004161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69" name="Straight Arrow Connector 268"/>
            <p:cNvCxnSpPr>
              <a:stCxn id="254" idx="6"/>
              <a:endCxn id="268" idx="2"/>
            </p:cNvCxnSpPr>
            <p:nvPr/>
          </p:nvCxnSpPr>
          <p:spPr>
            <a:xfrm>
              <a:off x="5992655" y="1546576"/>
              <a:ext cx="525864" cy="56434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>
              <a:stCxn id="253" idx="6"/>
              <a:endCxn id="268" idx="2"/>
            </p:cNvCxnSpPr>
            <p:nvPr/>
          </p:nvCxnSpPr>
          <p:spPr>
            <a:xfrm>
              <a:off x="5992655" y="1795260"/>
              <a:ext cx="525864" cy="31566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>
              <a:stCxn id="252" idx="6"/>
              <a:endCxn id="268" idx="2"/>
            </p:cNvCxnSpPr>
            <p:nvPr/>
          </p:nvCxnSpPr>
          <p:spPr>
            <a:xfrm>
              <a:off x="5992655" y="2043943"/>
              <a:ext cx="525864" cy="6697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Oval 271"/>
            <p:cNvSpPr/>
            <p:nvPr/>
          </p:nvSpPr>
          <p:spPr>
            <a:xfrm>
              <a:off x="6518522" y="2275023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73" name="Straight Arrow Connector 272"/>
            <p:cNvCxnSpPr>
              <a:stCxn id="254" idx="6"/>
              <a:endCxn id="272" idx="2"/>
            </p:cNvCxnSpPr>
            <p:nvPr/>
          </p:nvCxnSpPr>
          <p:spPr>
            <a:xfrm>
              <a:off x="5992655" y="1546576"/>
              <a:ext cx="525867" cy="83520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>
              <a:stCxn id="253" idx="6"/>
              <a:endCxn id="272" idx="2"/>
            </p:cNvCxnSpPr>
            <p:nvPr/>
          </p:nvCxnSpPr>
          <p:spPr>
            <a:xfrm>
              <a:off x="5992655" y="1795260"/>
              <a:ext cx="525867" cy="58652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/>
            <p:cNvCxnSpPr>
              <a:stCxn id="252" idx="6"/>
              <a:endCxn id="272" idx="2"/>
            </p:cNvCxnSpPr>
            <p:nvPr/>
          </p:nvCxnSpPr>
          <p:spPr>
            <a:xfrm>
              <a:off x="5992655" y="2043943"/>
              <a:ext cx="525867" cy="33784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Oval 275"/>
            <p:cNvSpPr/>
            <p:nvPr/>
          </p:nvSpPr>
          <p:spPr>
            <a:xfrm>
              <a:off x="7086602" y="1200150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77" name="Straight Arrow Connector 276"/>
            <p:cNvCxnSpPr>
              <a:stCxn id="255" idx="6"/>
              <a:endCxn id="276" idx="2"/>
            </p:cNvCxnSpPr>
            <p:nvPr/>
          </p:nvCxnSpPr>
          <p:spPr>
            <a:xfrm flipV="1">
              <a:off x="6731197" y="1306910"/>
              <a:ext cx="355405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Arrow Connector 277"/>
            <p:cNvCxnSpPr>
              <a:stCxn id="260" idx="6"/>
              <a:endCxn id="276" idx="2"/>
            </p:cNvCxnSpPr>
            <p:nvPr/>
          </p:nvCxnSpPr>
          <p:spPr>
            <a:xfrm flipV="1">
              <a:off x="6731196" y="1306910"/>
              <a:ext cx="355406" cy="27714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Arrow Connector 278"/>
            <p:cNvCxnSpPr>
              <a:stCxn id="264" idx="6"/>
              <a:endCxn id="276" idx="2"/>
            </p:cNvCxnSpPr>
            <p:nvPr/>
          </p:nvCxnSpPr>
          <p:spPr>
            <a:xfrm flipV="1">
              <a:off x="6731195" y="1306910"/>
              <a:ext cx="355407" cy="54347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Arrow Connector 279"/>
            <p:cNvCxnSpPr>
              <a:stCxn id="268" idx="6"/>
              <a:endCxn id="276" idx="2"/>
            </p:cNvCxnSpPr>
            <p:nvPr/>
          </p:nvCxnSpPr>
          <p:spPr>
            <a:xfrm flipV="1">
              <a:off x="6731195" y="1306910"/>
              <a:ext cx="355407" cy="80401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Arrow Connector 280"/>
            <p:cNvCxnSpPr>
              <a:stCxn id="272" idx="6"/>
              <a:endCxn id="276" idx="2"/>
            </p:cNvCxnSpPr>
            <p:nvPr/>
          </p:nvCxnSpPr>
          <p:spPr>
            <a:xfrm flipV="1">
              <a:off x="6731197" y="1306910"/>
              <a:ext cx="355405" cy="107487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2" name="Oval 281"/>
            <p:cNvSpPr/>
            <p:nvPr/>
          </p:nvSpPr>
          <p:spPr>
            <a:xfrm>
              <a:off x="7086601" y="1480619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83" name="Straight Arrow Connector 282"/>
            <p:cNvCxnSpPr>
              <a:stCxn id="260" idx="6"/>
              <a:endCxn id="282" idx="2"/>
            </p:cNvCxnSpPr>
            <p:nvPr/>
          </p:nvCxnSpPr>
          <p:spPr>
            <a:xfrm>
              <a:off x="6731196" y="1584058"/>
              <a:ext cx="355405" cy="332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Arrow Connector 283"/>
            <p:cNvCxnSpPr>
              <a:stCxn id="264" idx="6"/>
              <a:endCxn id="282" idx="2"/>
            </p:cNvCxnSpPr>
            <p:nvPr/>
          </p:nvCxnSpPr>
          <p:spPr>
            <a:xfrm flipV="1">
              <a:off x="6731195" y="1587379"/>
              <a:ext cx="355406" cy="26300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Arrow Connector 284"/>
            <p:cNvCxnSpPr>
              <a:stCxn id="268" idx="6"/>
              <a:endCxn id="282" idx="2"/>
            </p:cNvCxnSpPr>
            <p:nvPr/>
          </p:nvCxnSpPr>
          <p:spPr>
            <a:xfrm flipV="1">
              <a:off x="6731195" y="1587379"/>
              <a:ext cx="355406" cy="52354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/>
            <p:cNvCxnSpPr>
              <a:stCxn id="272" idx="6"/>
              <a:endCxn id="288" idx="2"/>
            </p:cNvCxnSpPr>
            <p:nvPr/>
          </p:nvCxnSpPr>
          <p:spPr>
            <a:xfrm flipV="1">
              <a:off x="6731197" y="1845116"/>
              <a:ext cx="356776" cy="53666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Arrow Connector 286"/>
            <p:cNvCxnSpPr>
              <a:stCxn id="255" idx="6"/>
              <a:endCxn id="282" idx="2"/>
            </p:cNvCxnSpPr>
            <p:nvPr/>
          </p:nvCxnSpPr>
          <p:spPr>
            <a:xfrm>
              <a:off x="6731197" y="1306911"/>
              <a:ext cx="355404" cy="28046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8" name="Oval 287"/>
            <p:cNvSpPr/>
            <p:nvPr/>
          </p:nvSpPr>
          <p:spPr>
            <a:xfrm>
              <a:off x="7087973" y="1738356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89" name="Straight Arrow Connector 288"/>
            <p:cNvCxnSpPr>
              <a:stCxn id="264" idx="6"/>
              <a:endCxn id="288" idx="2"/>
            </p:cNvCxnSpPr>
            <p:nvPr/>
          </p:nvCxnSpPr>
          <p:spPr>
            <a:xfrm flipV="1">
              <a:off x="6731195" y="1845116"/>
              <a:ext cx="356778" cy="526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Arrow Connector 289"/>
            <p:cNvCxnSpPr>
              <a:stCxn id="268" idx="6"/>
              <a:endCxn id="288" idx="2"/>
            </p:cNvCxnSpPr>
            <p:nvPr/>
          </p:nvCxnSpPr>
          <p:spPr>
            <a:xfrm flipV="1">
              <a:off x="6731195" y="1845116"/>
              <a:ext cx="356778" cy="2658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Arrow Connector 290"/>
            <p:cNvCxnSpPr>
              <a:stCxn id="272" idx="6"/>
              <a:endCxn id="288" idx="2"/>
            </p:cNvCxnSpPr>
            <p:nvPr/>
          </p:nvCxnSpPr>
          <p:spPr>
            <a:xfrm flipV="1">
              <a:off x="6731197" y="1845116"/>
              <a:ext cx="356776" cy="53666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Arrow Connector 291"/>
            <p:cNvCxnSpPr>
              <a:stCxn id="260" idx="6"/>
              <a:endCxn id="288" idx="2"/>
            </p:cNvCxnSpPr>
            <p:nvPr/>
          </p:nvCxnSpPr>
          <p:spPr>
            <a:xfrm>
              <a:off x="6731196" y="1584058"/>
              <a:ext cx="356777" cy="26105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Arrow Connector 292"/>
            <p:cNvCxnSpPr>
              <a:stCxn id="255" idx="6"/>
              <a:endCxn id="288" idx="2"/>
            </p:cNvCxnSpPr>
            <p:nvPr/>
          </p:nvCxnSpPr>
          <p:spPr>
            <a:xfrm>
              <a:off x="6731197" y="1306911"/>
              <a:ext cx="356776" cy="5382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Oval 293"/>
            <p:cNvSpPr/>
            <p:nvPr/>
          </p:nvSpPr>
          <p:spPr>
            <a:xfrm>
              <a:off x="7086600" y="1996876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95" name="Straight Arrow Connector 294"/>
            <p:cNvCxnSpPr>
              <a:stCxn id="268" idx="6"/>
              <a:endCxn id="294" idx="2"/>
            </p:cNvCxnSpPr>
            <p:nvPr/>
          </p:nvCxnSpPr>
          <p:spPr>
            <a:xfrm flipV="1">
              <a:off x="6731195" y="2103636"/>
              <a:ext cx="355405" cy="728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Arrow Connector 295"/>
            <p:cNvCxnSpPr>
              <a:stCxn id="272" idx="6"/>
              <a:endCxn id="294" idx="2"/>
            </p:cNvCxnSpPr>
            <p:nvPr/>
          </p:nvCxnSpPr>
          <p:spPr>
            <a:xfrm flipV="1">
              <a:off x="6731197" y="2103636"/>
              <a:ext cx="355403" cy="27814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Arrow Connector 296"/>
            <p:cNvCxnSpPr>
              <a:stCxn id="264" idx="6"/>
              <a:endCxn id="294" idx="2"/>
            </p:cNvCxnSpPr>
            <p:nvPr/>
          </p:nvCxnSpPr>
          <p:spPr>
            <a:xfrm>
              <a:off x="6731195" y="1850380"/>
              <a:ext cx="355405" cy="25325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Arrow Connector 297"/>
            <p:cNvCxnSpPr>
              <a:stCxn id="260" idx="6"/>
              <a:endCxn id="294" idx="2"/>
            </p:cNvCxnSpPr>
            <p:nvPr/>
          </p:nvCxnSpPr>
          <p:spPr>
            <a:xfrm>
              <a:off x="6731196" y="1584058"/>
              <a:ext cx="355404" cy="51957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Arrow Connector 298"/>
            <p:cNvCxnSpPr>
              <a:stCxn id="255" idx="6"/>
              <a:endCxn id="294" idx="2"/>
            </p:cNvCxnSpPr>
            <p:nvPr/>
          </p:nvCxnSpPr>
          <p:spPr>
            <a:xfrm>
              <a:off x="6731197" y="1306911"/>
              <a:ext cx="355403" cy="79672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Oval 299"/>
            <p:cNvSpPr/>
            <p:nvPr/>
          </p:nvSpPr>
          <p:spPr>
            <a:xfrm>
              <a:off x="7086600" y="2281408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01" name="Straight Arrow Connector 300"/>
            <p:cNvCxnSpPr>
              <a:stCxn id="272" idx="6"/>
              <a:endCxn id="300" idx="2"/>
            </p:cNvCxnSpPr>
            <p:nvPr/>
          </p:nvCxnSpPr>
          <p:spPr>
            <a:xfrm>
              <a:off x="6731197" y="2381783"/>
              <a:ext cx="355403" cy="638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Arrow Connector 301"/>
            <p:cNvCxnSpPr>
              <a:stCxn id="268" idx="6"/>
              <a:endCxn id="300" idx="2"/>
            </p:cNvCxnSpPr>
            <p:nvPr/>
          </p:nvCxnSpPr>
          <p:spPr>
            <a:xfrm>
              <a:off x="6731195" y="2110921"/>
              <a:ext cx="355405" cy="27724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/>
            <p:cNvCxnSpPr>
              <a:stCxn id="264" idx="6"/>
              <a:endCxn id="300" idx="2"/>
            </p:cNvCxnSpPr>
            <p:nvPr/>
          </p:nvCxnSpPr>
          <p:spPr>
            <a:xfrm>
              <a:off x="6731195" y="1850380"/>
              <a:ext cx="355405" cy="53778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Arrow Connector 303"/>
            <p:cNvCxnSpPr>
              <a:stCxn id="260" idx="6"/>
              <a:endCxn id="300" idx="2"/>
            </p:cNvCxnSpPr>
            <p:nvPr/>
          </p:nvCxnSpPr>
          <p:spPr>
            <a:xfrm>
              <a:off x="6731196" y="1584058"/>
              <a:ext cx="355404" cy="80411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Arrow Connector 304"/>
            <p:cNvCxnSpPr>
              <a:stCxn id="255" idx="6"/>
              <a:endCxn id="300" idx="2"/>
            </p:cNvCxnSpPr>
            <p:nvPr/>
          </p:nvCxnSpPr>
          <p:spPr>
            <a:xfrm>
              <a:off x="6731197" y="1306911"/>
              <a:ext cx="355403" cy="108125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0" name="Oval 329"/>
            <p:cNvSpPr/>
            <p:nvPr/>
          </p:nvSpPr>
          <p:spPr>
            <a:xfrm>
              <a:off x="8455915" y="1333055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31" name="Straight Arrow Connector 330"/>
            <p:cNvCxnSpPr>
              <a:endCxn id="330" idx="2"/>
            </p:cNvCxnSpPr>
            <p:nvPr/>
          </p:nvCxnSpPr>
          <p:spPr>
            <a:xfrm>
              <a:off x="7871042" y="1306910"/>
              <a:ext cx="584873" cy="1329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Arrow Connector 331"/>
            <p:cNvCxnSpPr>
              <a:endCxn id="330" idx="2"/>
            </p:cNvCxnSpPr>
            <p:nvPr/>
          </p:nvCxnSpPr>
          <p:spPr>
            <a:xfrm flipV="1">
              <a:off x="7871041" y="1439816"/>
              <a:ext cx="584873" cy="14756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Arrow Connector 332"/>
            <p:cNvCxnSpPr>
              <a:endCxn id="330" idx="2"/>
            </p:cNvCxnSpPr>
            <p:nvPr/>
          </p:nvCxnSpPr>
          <p:spPr>
            <a:xfrm flipV="1">
              <a:off x="7872413" y="1439816"/>
              <a:ext cx="583501" cy="40530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Arrow Connector 333"/>
            <p:cNvCxnSpPr>
              <a:endCxn id="330" idx="2"/>
            </p:cNvCxnSpPr>
            <p:nvPr/>
          </p:nvCxnSpPr>
          <p:spPr>
            <a:xfrm flipV="1">
              <a:off x="7871041" y="1439816"/>
              <a:ext cx="584874" cy="66382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Arrow Connector 334"/>
            <p:cNvCxnSpPr>
              <a:endCxn id="330" idx="2"/>
            </p:cNvCxnSpPr>
            <p:nvPr/>
          </p:nvCxnSpPr>
          <p:spPr>
            <a:xfrm flipV="1">
              <a:off x="7871040" y="1439816"/>
              <a:ext cx="584875" cy="94835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6" name="Oval 335"/>
            <p:cNvSpPr/>
            <p:nvPr/>
          </p:nvSpPr>
          <p:spPr>
            <a:xfrm>
              <a:off x="8455914" y="1612119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37" name="Straight Arrow Connector 336"/>
            <p:cNvCxnSpPr>
              <a:endCxn id="336" idx="2"/>
            </p:cNvCxnSpPr>
            <p:nvPr/>
          </p:nvCxnSpPr>
          <p:spPr>
            <a:xfrm>
              <a:off x="7871041" y="1585974"/>
              <a:ext cx="584873" cy="1329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Arrow Connector 337"/>
            <p:cNvCxnSpPr>
              <a:endCxn id="336" idx="2"/>
            </p:cNvCxnSpPr>
            <p:nvPr/>
          </p:nvCxnSpPr>
          <p:spPr>
            <a:xfrm flipV="1">
              <a:off x="7871041" y="1718880"/>
              <a:ext cx="584873" cy="14756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Arrow Connector 338"/>
            <p:cNvCxnSpPr>
              <a:endCxn id="336" idx="2"/>
            </p:cNvCxnSpPr>
            <p:nvPr/>
          </p:nvCxnSpPr>
          <p:spPr>
            <a:xfrm flipV="1">
              <a:off x="7872413" y="1718880"/>
              <a:ext cx="583501" cy="40530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Arrow Connector 339"/>
            <p:cNvCxnSpPr>
              <a:endCxn id="336" idx="2"/>
            </p:cNvCxnSpPr>
            <p:nvPr/>
          </p:nvCxnSpPr>
          <p:spPr>
            <a:xfrm flipV="1">
              <a:off x="7871040" y="1718880"/>
              <a:ext cx="584874" cy="66382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Arrow Connector 340"/>
            <p:cNvCxnSpPr>
              <a:endCxn id="336" idx="2"/>
            </p:cNvCxnSpPr>
            <p:nvPr/>
          </p:nvCxnSpPr>
          <p:spPr>
            <a:xfrm>
              <a:off x="7871042" y="1306910"/>
              <a:ext cx="584872" cy="41196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2" name="Oval 341"/>
            <p:cNvSpPr/>
            <p:nvPr/>
          </p:nvSpPr>
          <p:spPr>
            <a:xfrm>
              <a:off x="8455913" y="1866444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43" name="Straight Arrow Connector 342"/>
            <p:cNvCxnSpPr>
              <a:endCxn id="342" idx="2"/>
            </p:cNvCxnSpPr>
            <p:nvPr/>
          </p:nvCxnSpPr>
          <p:spPr>
            <a:xfrm>
              <a:off x="7871041" y="1840299"/>
              <a:ext cx="584873" cy="1329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Arrow Connector 343"/>
            <p:cNvCxnSpPr>
              <a:endCxn id="342" idx="2"/>
            </p:cNvCxnSpPr>
            <p:nvPr/>
          </p:nvCxnSpPr>
          <p:spPr>
            <a:xfrm flipV="1">
              <a:off x="7871040" y="1973204"/>
              <a:ext cx="584873" cy="14756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Arrow Connector 344"/>
            <p:cNvCxnSpPr>
              <a:endCxn id="342" idx="2"/>
            </p:cNvCxnSpPr>
            <p:nvPr/>
          </p:nvCxnSpPr>
          <p:spPr>
            <a:xfrm flipV="1">
              <a:off x="7872412" y="1973204"/>
              <a:ext cx="583501" cy="40530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Arrow Connector 345"/>
            <p:cNvCxnSpPr>
              <a:endCxn id="342" idx="2"/>
            </p:cNvCxnSpPr>
            <p:nvPr/>
          </p:nvCxnSpPr>
          <p:spPr>
            <a:xfrm>
              <a:off x="7871041" y="1587380"/>
              <a:ext cx="584872" cy="38582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Arrow Connector 346"/>
            <p:cNvCxnSpPr>
              <a:endCxn id="342" idx="2"/>
            </p:cNvCxnSpPr>
            <p:nvPr/>
          </p:nvCxnSpPr>
          <p:spPr>
            <a:xfrm>
              <a:off x="7871042" y="1306910"/>
              <a:ext cx="584871" cy="66629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" name="Oval 347"/>
            <p:cNvSpPr/>
            <p:nvPr/>
          </p:nvSpPr>
          <p:spPr>
            <a:xfrm>
              <a:off x="8455915" y="2135450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49" name="Straight Arrow Connector 348"/>
            <p:cNvCxnSpPr>
              <a:endCxn id="348" idx="2"/>
            </p:cNvCxnSpPr>
            <p:nvPr/>
          </p:nvCxnSpPr>
          <p:spPr>
            <a:xfrm>
              <a:off x="7871042" y="2109305"/>
              <a:ext cx="584873" cy="1329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Arrow Connector 349"/>
            <p:cNvCxnSpPr>
              <a:endCxn id="348" idx="2"/>
            </p:cNvCxnSpPr>
            <p:nvPr/>
          </p:nvCxnSpPr>
          <p:spPr>
            <a:xfrm flipV="1">
              <a:off x="7871041" y="2242210"/>
              <a:ext cx="584873" cy="14756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Arrow Connector 350"/>
            <p:cNvCxnSpPr>
              <a:endCxn id="348" idx="2"/>
            </p:cNvCxnSpPr>
            <p:nvPr/>
          </p:nvCxnSpPr>
          <p:spPr>
            <a:xfrm>
              <a:off x="7872413" y="1845116"/>
              <a:ext cx="583501" cy="39709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Arrow Connector 351"/>
            <p:cNvCxnSpPr>
              <a:endCxn id="348" idx="2"/>
            </p:cNvCxnSpPr>
            <p:nvPr/>
          </p:nvCxnSpPr>
          <p:spPr>
            <a:xfrm>
              <a:off x="7871041" y="1587380"/>
              <a:ext cx="584873" cy="65483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Arrow Connector 352"/>
            <p:cNvCxnSpPr>
              <a:endCxn id="348" idx="2"/>
            </p:cNvCxnSpPr>
            <p:nvPr/>
          </p:nvCxnSpPr>
          <p:spPr>
            <a:xfrm>
              <a:off x="7871042" y="1306910"/>
              <a:ext cx="584873" cy="93530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0" name="Oval 399"/>
            <p:cNvSpPr/>
            <p:nvPr/>
          </p:nvSpPr>
          <p:spPr>
            <a:xfrm>
              <a:off x="7086602" y="1200151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01" name="Oval 400"/>
            <p:cNvSpPr/>
            <p:nvPr/>
          </p:nvSpPr>
          <p:spPr>
            <a:xfrm>
              <a:off x="7086601" y="1477298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02" name="Oval 401"/>
            <p:cNvSpPr/>
            <p:nvPr/>
          </p:nvSpPr>
          <p:spPr>
            <a:xfrm>
              <a:off x="7086600" y="1743620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03" name="Oval 402"/>
            <p:cNvSpPr/>
            <p:nvPr/>
          </p:nvSpPr>
          <p:spPr>
            <a:xfrm>
              <a:off x="7086600" y="2004161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04" name="Oval 403"/>
            <p:cNvSpPr/>
            <p:nvPr/>
          </p:nvSpPr>
          <p:spPr>
            <a:xfrm>
              <a:off x="7086602" y="2275023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05" name="Oval 404"/>
            <p:cNvSpPr/>
            <p:nvPr/>
          </p:nvSpPr>
          <p:spPr>
            <a:xfrm>
              <a:off x="7654682" y="1200150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406" name="Straight Arrow Connector 405"/>
            <p:cNvCxnSpPr>
              <a:stCxn id="400" idx="6"/>
              <a:endCxn id="405" idx="2"/>
            </p:cNvCxnSpPr>
            <p:nvPr/>
          </p:nvCxnSpPr>
          <p:spPr>
            <a:xfrm flipV="1">
              <a:off x="7299277" y="1306910"/>
              <a:ext cx="355405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Arrow Connector 406"/>
            <p:cNvCxnSpPr>
              <a:stCxn id="401" idx="6"/>
              <a:endCxn id="405" idx="2"/>
            </p:cNvCxnSpPr>
            <p:nvPr/>
          </p:nvCxnSpPr>
          <p:spPr>
            <a:xfrm flipV="1">
              <a:off x="7299276" y="1306910"/>
              <a:ext cx="355406" cy="27714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Arrow Connector 407"/>
            <p:cNvCxnSpPr>
              <a:stCxn id="402" idx="6"/>
              <a:endCxn id="405" idx="2"/>
            </p:cNvCxnSpPr>
            <p:nvPr/>
          </p:nvCxnSpPr>
          <p:spPr>
            <a:xfrm flipV="1">
              <a:off x="7299275" y="1306910"/>
              <a:ext cx="355407" cy="54347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Arrow Connector 408"/>
            <p:cNvCxnSpPr>
              <a:stCxn id="403" idx="6"/>
              <a:endCxn id="405" idx="2"/>
            </p:cNvCxnSpPr>
            <p:nvPr/>
          </p:nvCxnSpPr>
          <p:spPr>
            <a:xfrm flipV="1">
              <a:off x="7299275" y="1306910"/>
              <a:ext cx="355407" cy="80401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Arrow Connector 409"/>
            <p:cNvCxnSpPr>
              <a:stCxn id="404" idx="6"/>
              <a:endCxn id="405" idx="2"/>
            </p:cNvCxnSpPr>
            <p:nvPr/>
          </p:nvCxnSpPr>
          <p:spPr>
            <a:xfrm flipV="1">
              <a:off x="7299277" y="1306910"/>
              <a:ext cx="355405" cy="107487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1" name="Oval 410"/>
            <p:cNvSpPr/>
            <p:nvPr/>
          </p:nvSpPr>
          <p:spPr>
            <a:xfrm>
              <a:off x="7654681" y="1480619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412" name="Straight Arrow Connector 411"/>
            <p:cNvCxnSpPr>
              <a:stCxn id="401" idx="6"/>
              <a:endCxn id="411" idx="2"/>
            </p:cNvCxnSpPr>
            <p:nvPr/>
          </p:nvCxnSpPr>
          <p:spPr>
            <a:xfrm>
              <a:off x="7299276" y="1584058"/>
              <a:ext cx="355405" cy="332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Arrow Connector 412"/>
            <p:cNvCxnSpPr>
              <a:stCxn id="402" idx="6"/>
              <a:endCxn id="411" idx="2"/>
            </p:cNvCxnSpPr>
            <p:nvPr/>
          </p:nvCxnSpPr>
          <p:spPr>
            <a:xfrm flipV="1">
              <a:off x="7299275" y="1587379"/>
              <a:ext cx="355406" cy="26300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Arrow Connector 413"/>
            <p:cNvCxnSpPr>
              <a:stCxn id="403" idx="6"/>
              <a:endCxn id="411" idx="2"/>
            </p:cNvCxnSpPr>
            <p:nvPr/>
          </p:nvCxnSpPr>
          <p:spPr>
            <a:xfrm flipV="1">
              <a:off x="7299275" y="1587379"/>
              <a:ext cx="355406" cy="52354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Arrow Connector 414"/>
            <p:cNvCxnSpPr>
              <a:stCxn id="404" idx="6"/>
              <a:endCxn id="417" idx="2"/>
            </p:cNvCxnSpPr>
            <p:nvPr/>
          </p:nvCxnSpPr>
          <p:spPr>
            <a:xfrm flipV="1">
              <a:off x="7299277" y="1845116"/>
              <a:ext cx="356776" cy="53666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Arrow Connector 415"/>
            <p:cNvCxnSpPr>
              <a:stCxn id="400" idx="6"/>
              <a:endCxn id="411" idx="2"/>
            </p:cNvCxnSpPr>
            <p:nvPr/>
          </p:nvCxnSpPr>
          <p:spPr>
            <a:xfrm>
              <a:off x="7299277" y="1306911"/>
              <a:ext cx="355404" cy="28046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7" name="Oval 416"/>
            <p:cNvSpPr/>
            <p:nvPr/>
          </p:nvSpPr>
          <p:spPr>
            <a:xfrm>
              <a:off x="7656053" y="1738356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418" name="Straight Arrow Connector 417"/>
            <p:cNvCxnSpPr>
              <a:stCxn id="402" idx="6"/>
              <a:endCxn id="417" idx="2"/>
            </p:cNvCxnSpPr>
            <p:nvPr/>
          </p:nvCxnSpPr>
          <p:spPr>
            <a:xfrm flipV="1">
              <a:off x="7299275" y="1845116"/>
              <a:ext cx="356778" cy="526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Arrow Connector 418"/>
            <p:cNvCxnSpPr>
              <a:stCxn id="403" idx="6"/>
              <a:endCxn id="417" idx="2"/>
            </p:cNvCxnSpPr>
            <p:nvPr/>
          </p:nvCxnSpPr>
          <p:spPr>
            <a:xfrm flipV="1">
              <a:off x="7299275" y="1845116"/>
              <a:ext cx="356778" cy="2658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Arrow Connector 419"/>
            <p:cNvCxnSpPr>
              <a:stCxn id="404" idx="6"/>
              <a:endCxn id="417" idx="2"/>
            </p:cNvCxnSpPr>
            <p:nvPr/>
          </p:nvCxnSpPr>
          <p:spPr>
            <a:xfrm flipV="1">
              <a:off x="7299277" y="1845116"/>
              <a:ext cx="356776" cy="53666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Arrow Connector 420"/>
            <p:cNvCxnSpPr>
              <a:stCxn id="401" idx="6"/>
              <a:endCxn id="417" idx="2"/>
            </p:cNvCxnSpPr>
            <p:nvPr/>
          </p:nvCxnSpPr>
          <p:spPr>
            <a:xfrm>
              <a:off x="7299276" y="1584058"/>
              <a:ext cx="356777" cy="26105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Arrow Connector 421"/>
            <p:cNvCxnSpPr>
              <a:stCxn id="400" idx="6"/>
              <a:endCxn id="417" idx="2"/>
            </p:cNvCxnSpPr>
            <p:nvPr/>
          </p:nvCxnSpPr>
          <p:spPr>
            <a:xfrm>
              <a:off x="7299277" y="1306911"/>
              <a:ext cx="356776" cy="5382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3" name="Oval 422"/>
            <p:cNvSpPr/>
            <p:nvPr/>
          </p:nvSpPr>
          <p:spPr>
            <a:xfrm>
              <a:off x="7654680" y="1996876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424" name="Straight Arrow Connector 423"/>
            <p:cNvCxnSpPr>
              <a:stCxn id="403" idx="6"/>
              <a:endCxn id="423" idx="2"/>
            </p:cNvCxnSpPr>
            <p:nvPr/>
          </p:nvCxnSpPr>
          <p:spPr>
            <a:xfrm flipV="1">
              <a:off x="7299275" y="2103636"/>
              <a:ext cx="355405" cy="728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Arrow Connector 424"/>
            <p:cNvCxnSpPr>
              <a:stCxn id="404" idx="6"/>
              <a:endCxn id="423" idx="2"/>
            </p:cNvCxnSpPr>
            <p:nvPr/>
          </p:nvCxnSpPr>
          <p:spPr>
            <a:xfrm flipV="1">
              <a:off x="7299277" y="2103636"/>
              <a:ext cx="355403" cy="27814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Arrow Connector 425"/>
            <p:cNvCxnSpPr>
              <a:stCxn id="402" idx="6"/>
              <a:endCxn id="423" idx="2"/>
            </p:cNvCxnSpPr>
            <p:nvPr/>
          </p:nvCxnSpPr>
          <p:spPr>
            <a:xfrm>
              <a:off x="7299275" y="1850380"/>
              <a:ext cx="355405" cy="25325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Arrow Connector 426"/>
            <p:cNvCxnSpPr>
              <a:stCxn id="401" idx="6"/>
              <a:endCxn id="423" idx="2"/>
            </p:cNvCxnSpPr>
            <p:nvPr/>
          </p:nvCxnSpPr>
          <p:spPr>
            <a:xfrm>
              <a:off x="7299276" y="1584058"/>
              <a:ext cx="355404" cy="51957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Arrow Connector 427"/>
            <p:cNvCxnSpPr>
              <a:stCxn id="400" idx="6"/>
              <a:endCxn id="423" idx="2"/>
            </p:cNvCxnSpPr>
            <p:nvPr/>
          </p:nvCxnSpPr>
          <p:spPr>
            <a:xfrm>
              <a:off x="7299277" y="1306911"/>
              <a:ext cx="355403" cy="79672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9" name="Oval 428"/>
            <p:cNvSpPr/>
            <p:nvPr/>
          </p:nvSpPr>
          <p:spPr>
            <a:xfrm>
              <a:off x="7654680" y="2281408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430" name="Straight Arrow Connector 429"/>
            <p:cNvCxnSpPr>
              <a:stCxn id="404" idx="6"/>
              <a:endCxn id="429" idx="2"/>
            </p:cNvCxnSpPr>
            <p:nvPr/>
          </p:nvCxnSpPr>
          <p:spPr>
            <a:xfrm>
              <a:off x="7299277" y="2381783"/>
              <a:ext cx="355403" cy="638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Arrow Connector 430"/>
            <p:cNvCxnSpPr>
              <a:stCxn id="403" idx="6"/>
              <a:endCxn id="429" idx="2"/>
            </p:cNvCxnSpPr>
            <p:nvPr/>
          </p:nvCxnSpPr>
          <p:spPr>
            <a:xfrm>
              <a:off x="7299275" y="2110921"/>
              <a:ext cx="355405" cy="27724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Arrow Connector 431"/>
            <p:cNvCxnSpPr>
              <a:stCxn id="402" idx="6"/>
              <a:endCxn id="429" idx="2"/>
            </p:cNvCxnSpPr>
            <p:nvPr/>
          </p:nvCxnSpPr>
          <p:spPr>
            <a:xfrm>
              <a:off x="7299275" y="1850380"/>
              <a:ext cx="355405" cy="53778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Arrow Connector 432"/>
            <p:cNvCxnSpPr>
              <a:stCxn id="401" idx="6"/>
              <a:endCxn id="429" idx="2"/>
            </p:cNvCxnSpPr>
            <p:nvPr/>
          </p:nvCxnSpPr>
          <p:spPr>
            <a:xfrm>
              <a:off x="7299276" y="1584058"/>
              <a:ext cx="355404" cy="80411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Arrow Connector 433"/>
            <p:cNvCxnSpPr>
              <a:stCxn id="400" idx="6"/>
              <a:endCxn id="429" idx="2"/>
            </p:cNvCxnSpPr>
            <p:nvPr/>
          </p:nvCxnSpPr>
          <p:spPr>
            <a:xfrm>
              <a:off x="7299277" y="1306911"/>
              <a:ext cx="355403" cy="108125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6" name="TextBox 435"/>
          <p:cNvSpPr txBox="1"/>
          <p:nvPr/>
        </p:nvSpPr>
        <p:spPr>
          <a:xfrm>
            <a:off x="406400" y="3086815"/>
            <a:ext cx="11444504" cy="173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solidFill>
                  <a:prstClr val="black"/>
                </a:solidFill>
                <a:latin typeface="Calibri"/>
              </a:rPr>
              <a:t>No. of input units: Dimension of features</a:t>
            </a:r>
          </a:p>
          <a:p>
            <a:r>
              <a:rPr lang="en-US" sz="2667" dirty="0">
                <a:solidFill>
                  <a:prstClr val="black"/>
                </a:solidFill>
                <a:latin typeface="Calibri"/>
              </a:rPr>
              <a:t>No. output units: Number of classes</a:t>
            </a:r>
          </a:p>
          <a:p>
            <a:r>
              <a:rPr lang="en-US" sz="2667" dirty="0">
                <a:solidFill>
                  <a:prstClr val="black"/>
                </a:solidFill>
                <a:latin typeface="Calibri"/>
              </a:rPr>
              <a:t>Reasonable default: 1 hidden layer, or if &gt;1 hidden layer, have same no. of hidden units in every layer (usually the more the better)</a:t>
            </a:r>
          </a:p>
        </p:txBody>
      </p:sp>
      <p:pic>
        <p:nvPicPr>
          <p:cNvPr id="437" name="Picture 43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0" y="3157029"/>
            <a:ext cx="467360" cy="30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739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400" y="381001"/>
            <a:ext cx="97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prstClr val="black"/>
                </a:solidFill>
                <a:latin typeface="Calibri"/>
              </a:rPr>
              <a:t>Training a neural network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6400" y="883047"/>
            <a:ext cx="114445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585" indent="-609585">
              <a:buFontTx/>
              <a:buAutoNum type="arabicPeriod"/>
            </a:pPr>
            <a:r>
              <a:rPr lang="en-US" sz="3200">
                <a:solidFill>
                  <a:prstClr val="black"/>
                </a:solidFill>
                <a:latin typeface="Calibri"/>
              </a:rPr>
              <a:t>Randomly initialize weights</a:t>
            </a:r>
            <a:endParaRPr lang="en-US" sz="3200" dirty="0">
              <a:solidFill>
                <a:prstClr val="black"/>
              </a:solidFill>
              <a:latin typeface="Calibri"/>
            </a:endParaRPr>
          </a:p>
          <a:p>
            <a:pPr marL="609585" indent="-609585">
              <a:buFontTx/>
              <a:buAutoNum type="arabicPeriod"/>
            </a:pPr>
            <a:r>
              <a:rPr lang="en-US" sz="3200" dirty="0">
                <a:solidFill>
                  <a:prstClr val="black"/>
                </a:solidFill>
                <a:latin typeface="Calibri"/>
              </a:rPr>
              <a:t>Implement forward propagation to get               for any  </a:t>
            </a:r>
          </a:p>
          <a:p>
            <a:pPr marL="609585" indent="-609585">
              <a:buFontTx/>
              <a:buAutoNum type="arabicPeriod"/>
            </a:pPr>
            <a:r>
              <a:rPr lang="en-US" sz="3200" dirty="0">
                <a:solidFill>
                  <a:prstClr val="black"/>
                </a:solidFill>
                <a:latin typeface="Calibri"/>
              </a:rPr>
              <a:t>Implement code to compute cost function</a:t>
            </a:r>
          </a:p>
          <a:p>
            <a:pPr marL="609585" indent="-609585">
              <a:buFontTx/>
              <a:buAutoNum type="arabicPeriod"/>
            </a:pPr>
            <a:r>
              <a:rPr lang="en-US" sz="3200" dirty="0">
                <a:solidFill>
                  <a:prstClr val="black"/>
                </a:solidFill>
                <a:latin typeface="Calibri"/>
              </a:rPr>
              <a:t>Implement </a:t>
            </a:r>
            <a:r>
              <a:rPr lang="en-US" sz="3200" dirty="0" err="1">
                <a:solidFill>
                  <a:prstClr val="black"/>
                </a:solidFill>
                <a:latin typeface="Calibri"/>
              </a:rPr>
              <a:t>backprop</a:t>
            </a:r>
            <a:r>
              <a:rPr lang="en-US" sz="3200" dirty="0">
                <a:solidFill>
                  <a:prstClr val="black"/>
                </a:solidFill>
                <a:latin typeface="Calibri"/>
              </a:rPr>
              <a:t> to compute partial derivatives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173" y="1502661"/>
            <a:ext cx="467360" cy="30734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516381"/>
            <a:ext cx="1148080" cy="3886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480" y="2029033"/>
            <a:ext cx="690880" cy="3403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34" y="2369393"/>
            <a:ext cx="1399540" cy="604520"/>
          </a:xfrm>
          <a:prstGeom prst="rect">
            <a:avLst/>
          </a:prstGeom>
        </p:spPr>
      </p:pic>
      <p:sp>
        <p:nvSpPr>
          <p:cNvPr id="306" name="TextBox 305"/>
          <p:cNvSpPr txBox="1"/>
          <p:nvPr/>
        </p:nvSpPr>
        <p:spPr>
          <a:xfrm>
            <a:off x="528547" y="3022600"/>
            <a:ext cx="11663453" cy="99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667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667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1:m</a:t>
            </a:r>
          </a:p>
          <a:p>
            <a:pPr lvl="1"/>
            <a:r>
              <a:rPr lang="en-US" sz="3200" dirty="0">
                <a:solidFill>
                  <a:prstClr val="black"/>
                </a:solidFill>
                <a:latin typeface="Calibri"/>
                <a:cs typeface="Courier New" pitchFamily="49" charset="0"/>
                <a:sym typeface="Wingdings" pitchFamily="2" charset="2"/>
              </a:rPr>
              <a:t>Perform forward propagation and backpropagation using example</a:t>
            </a:r>
          </a:p>
        </p:txBody>
      </p:sp>
      <p:grpSp>
        <p:nvGrpSpPr>
          <p:cNvPr id="308" name="Group 307"/>
          <p:cNvGrpSpPr/>
          <p:nvPr/>
        </p:nvGrpSpPr>
        <p:grpSpPr>
          <a:xfrm>
            <a:off x="7265729" y="5126286"/>
            <a:ext cx="2654235" cy="1338837"/>
            <a:chOff x="1905000" y="2190750"/>
            <a:chExt cx="3483917" cy="1744001"/>
          </a:xfrm>
        </p:grpSpPr>
        <p:sp>
          <p:nvSpPr>
            <p:cNvPr id="313" name="Oval 312"/>
            <p:cNvSpPr/>
            <p:nvPr/>
          </p:nvSpPr>
          <p:spPr>
            <a:xfrm>
              <a:off x="1905000" y="3183496"/>
              <a:ext cx="286463" cy="28760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14" name="Oval 313"/>
            <p:cNvSpPr/>
            <p:nvPr/>
          </p:nvSpPr>
          <p:spPr>
            <a:xfrm>
              <a:off x="1905000" y="2848532"/>
              <a:ext cx="286463" cy="28760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15" name="Oval 314"/>
            <p:cNvSpPr/>
            <p:nvPr/>
          </p:nvSpPr>
          <p:spPr>
            <a:xfrm>
              <a:off x="1905000" y="2513568"/>
              <a:ext cx="286463" cy="28760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16" name="Oval 315"/>
            <p:cNvSpPr/>
            <p:nvPr/>
          </p:nvSpPr>
          <p:spPr>
            <a:xfrm>
              <a:off x="2899779" y="2190751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17" name="Oval 316"/>
            <p:cNvSpPr/>
            <p:nvPr/>
          </p:nvSpPr>
          <p:spPr>
            <a:xfrm>
              <a:off x="5102454" y="2369767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18" name="Straight Arrow Connector 317"/>
            <p:cNvCxnSpPr>
              <a:stCxn id="315" idx="6"/>
              <a:endCxn id="316" idx="2"/>
            </p:cNvCxnSpPr>
            <p:nvPr/>
          </p:nvCxnSpPr>
          <p:spPr>
            <a:xfrm flipV="1">
              <a:off x="2191463" y="2334552"/>
              <a:ext cx="708316" cy="3228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Arrow Connector 318"/>
            <p:cNvCxnSpPr>
              <a:stCxn id="314" idx="6"/>
              <a:endCxn id="316" idx="2"/>
            </p:cNvCxnSpPr>
            <p:nvPr/>
          </p:nvCxnSpPr>
          <p:spPr>
            <a:xfrm flipV="1">
              <a:off x="2191463" y="2334552"/>
              <a:ext cx="708316" cy="65778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Arrow Connector 319"/>
            <p:cNvCxnSpPr>
              <a:stCxn id="313" idx="6"/>
              <a:endCxn id="316" idx="2"/>
            </p:cNvCxnSpPr>
            <p:nvPr/>
          </p:nvCxnSpPr>
          <p:spPr>
            <a:xfrm flipV="1">
              <a:off x="2191463" y="2334552"/>
              <a:ext cx="708316" cy="99274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1" name="Oval 320"/>
            <p:cNvSpPr/>
            <p:nvPr/>
          </p:nvSpPr>
          <p:spPr>
            <a:xfrm>
              <a:off x="2899778" y="2564055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22" name="Straight Arrow Connector 321"/>
            <p:cNvCxnSpPr>
              <a:stCxn id="315" idx="6"/>
              <a:endCxn id="321" idx="2"/>
            </p:cNvCxnSpPr>
            <p:nvPr/>
          </p:nvCxnSpPr>
          <p:spPr>
            <a:xfrm>
              <a:off x="2191463" y="2657369"/>
              <a:ext cx="708315" cy="504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Arrow Connector 322"/>
            <p:cNvCxnSpPr>
              <a:stCxn id="314" idx="6"/>
              <a:endCxn id="321" idx="2"/>
            </p:cNvCxnSpPr>
            <p:nvPr/>
          </p:nvCxnSpPr>
          <p:spPr>
            <a:xfrm flipV="1">
              <a:off x="2191463" y="2707856"/>
              <a:ext cx="708315" cy="28447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Arrow Connector 323"/>
            <p:cNvCxnSpPr>
              <a:stCxn id="313" idx="6"/>
              <a:endCxn id="321" idx="2"/>
            </p:cNvCxnSpPr>
            <p:nvPr/>
          </p:nvCxnSpPr>
          <p:spPr>
            <a:xfrm flipV="1">
              <a:off x="2191463" y="2707856"/>
              <a:ext cx="708315" cy="61944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5" name="Oval 324"/>
            <p:cNvSpPr/>
            <p:nvPr/>
          </p:nvSpPr>
          <p:spPr>
            <a:xfrm>
              <a:off x="2899777" y="2922777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26" name="Straight Arrow Connector 325"/>
            <p:cNvCxnSpPr>
              <a:stCxn id="315" idx="6"/>
              <a:endCxn id="325" idx="2"/>
            </p:cNvCxnSpPr>
            <p:nvPr/>
          </p:nvCxnSpPr>
          <p:spPr>
            <a:xfrm>
              <a:off x="2191463" y="2657369"/>
              <a:ext cx="708314" cy="40920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Arrow Connector 326"/>
            <p:cNvCxnSpPr>
              <a:stCxn id="314" idx="6"/>
              <a:endCxn id="325" idx="2"/>
            </p:cNvCxnSpPr>
            <p:nvPr/>
          </p:nvCxnSpPr>
          <p:spPr>
            <a:xfrm>
              <a:off x="2191463" y="2992333"/>
              <a:ext cx="708314" cy="7424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Arrow Connector 327"/>
            <p:cNvCxnSpPr>
              <a:stCxn id="313" idx="6"/>
              <a:endCxn id="325" idx="2"/>
            </p:cNvCxnSpPr>
            <p:nvPr/>
          </p:nvCxnSpPr>
          <p:spPr>
            <a:xfrm flipV="1">
              <a:off x="2191463" y="3066578"/>
              <a:ext cx="708314" cy="26071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5" name="Oval 354"/>
            <p:cNvSpPr/>
            <p:nvPr/>
          </p:nvSpPr>
          <p:spPr>
            <a:xfrm>
              <a:off x="2899776" y="3273713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56" name="Straight Arrow Connector 355"/>
            <p:cNvCxnSpPr>
              <a:stCxn id="315" idx="6"/>
              <a:endCxn id="355" idx="2"/>
            </p:cNvCxnSpPr>
            <p:nvPr/>
          </p:nvCxnSpPr>
          <p:spPr>
            <a:xfrm>
              <a:off x="2191463" y="2657369"/>
              <a:ext cx="708313" cy="76014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Arrow Connector 356"/>
            <p:cNvCxnSpPr>
              <a:stCxn id="314" idx="6"/>
              <a:endCxn id="355" idx="2"/>
            </p:cNvCxnSpPr>
            <p:nvPr/>
          </p:nvCxnSpPr>
          <p:spPr>
            <a:xfrm>
              <a:off x="2191463" y="2992333"/>
              <a:ext cx="708313" cy="42518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Arrow Connector 357"/>
            <p:cNvCxnSpPr>
              <a:stCxn id="313" idx="6"/>
              <a:endCxn id="355" idx="2"/>
            </p:cNvCxnSpPr>
            <p:nvPr/>
          </p:nvCxnSpPr>
          <p:spPr>
            <a:xfrm>
              <a:off x="2191463" y="3327297"/>
              <a:ext cx="708313" cy="902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9" name="Oval 358"/>
            <p:cNvSpPr/>
            <p:nvPr/>
          </p:nvSpPr>
          <p:spPr>
            <a:xfrm>
              <a:off x="2899779" y="3638550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60" name="Straight Arrow Connector 359"/>
            <p:cNvCxnSpPr>
              <a:stCxn id="315" idx="6"/>
              <a:endCxn id="359" idx="2"/>
            </p:cNvCxnSpPr>
            <p:nvPr/>
          </p:nvCxnSpPr>
          <p:spPr>
            <a:xfrm>
              <a:off x="2191463" y="2657369"/>
              <a:ext cx="708316" cy="112498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Arrow Connector 360"/>
            <p:cNvCxnSpPr>
              <a:stCxn id="314" idx="6"/>
              <a:endCxn id="359" idx="2"/>
            </p:cNvCxnSpPr>
            <p:nvPr/>
          </p:nvCxnSpPr>
          <p:spPr>
            <a:xfrm>
              <a:off x="2191463" y="2992333"/>
              <a:ext cx="708316" cy="79001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Arrow Connector 361"/>
            <p:cNvCxnSpPr>
              <a:stCxn id="313" idx="6"/>
              <a:endCxn id="359" idx="2"/>
            </p:cNvCxnSpPr>
            <p:nvPr/>
          </p:nvCxnSpPr>
          <p:spPr>
            <a:xfrm>
              <a:off x="2191463" y="3327297"/>
              <a:ext cx="708316" cy="45505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3" name="Oval 362"/>
            <p:cNvSpPr/>
            <p:nvPr/>
          </p:nvSpPr>
          <p:spPr>
            <a:xfrm>
              <a:off x="4028197" y="2190750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64" name="Straight Arrow Connector 363"/>
            <p:cNvCxnSpPr>
              <a:stCxn id="316" idx="6"/>
              <a:endCxn id="363" idx="2"/>
            </p:cNvCxnSpPr>
            <p:nvPr/>
          </p:nvCxnSpPr>
          <p:spPr>
            <a:xfrm flipV="1">
              <a:off x="3186242" y="2334551"/>
              <a:ext cx="841955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Arrow Connector 364"/>
            <p:cNvCxnSpPr>
              <a:stCxn id="321" idx="6"/>
              <a:endCxn id="363" idx="2"/>
            </p:cNvCxnSpPr>
            <p:nvPr/>
          </p:nvCxnSpPr>
          <p:spPr>
            <a:xfrm flipV="1">
              <a:off x="3186241" y="2334551"/>
              <a:ext cx="841956" cy="3733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Arrow Connector 365"/>
            <p:cNvCxnSpPr>
              <a:stCxn id="325" idx="6"/>
              <a:endCxn id="363" idx="2"/>
            </p:cNvCxnSpPr>
            <p:nvPr/>
          </p:nvCxnSpPr>
          <p:spPr>
            <a:xfrm flipV="1">
              <a:off x="3186240" y="2334551"/>
              <a:ext cx="841957" cy="73202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Arrow Connector 366"/>
            <p:cNvCxnSpPr>
              <a:stCxn id="355" idx="6"/>
              <a:endCxn id="363" idx="2"/>
            </p:cNvCxnSpPr>
            <p:nvPr/>
          </p:nvCxnSpPr>
          <p:spPr>
            <a:xfrm flipV="1">
              <a:off x="3186239" y="2334551"/>
              <a:ext cx="841958" cy="108296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Arrow Connector 367"/>
            <p:cNvCxnSpPr>
              <a:stCxn id="359" idx="6"/>
              <a:endCxn id="363" idx="2"/>
            </p:cNvCxnSpPr>
            <p:nvPr/>
          </p:nvCxnSpPr>
          <p:spPr>
            <a:xfrm flipV="1">
              <a:off x="3186242" y="2334551"/>
              <a:ext cx="841955" cy="144780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9" name="Oval 368"/>
            <p:cNvSpPr/>
            <p:nvPr/>
          </p:nvSpPr>
          <p:spPr>
            <a:xfrm>
              <a:off x="4028196" y="2568528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70" name="Straight Arrow Connector 369"/>
            <p:cNvCxnSpPr>
              <a:endCxn id="369" idx="2"/>
            </p:cNvCxnSpPr>
            <p:nvPr/>
          </p:nvCxnSpPr>
          <p:spPr>
            <a:xfrm flipV="1">
              <a:off x="3186241" y="2712329"/>
              <a:ext cx="841955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Arrow Connector 370"/>
            <p:cNvCxnSpPr>
              <a:stCxn id="325" idx="6"/>
              <a:endCxn id="369" idx="2"/>
            </p:cNvCxnSpPr>
            <p:nvPr/>
          </p:nvCxnSpPr>
          <p:spPr>
            <a:xfrm flipV="1">
              <a:off x="3186240" y="2712329"/>
              <a:ext cx="841956" cy="35424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Arrow Connector 371"/>
            <p:cNvCxnSpPr>
              <a:endCxn id="369" idx="2"/>
            </p:cNvCxnSpPr>
            <p:nvPr/>
          </p:nvCxnSpPr>
          <p:spPr>
            <a:xfrm flipV="1">
              <a:off x="3186239" y="2712329"/>
              <a:ext cx="841957" cy="73202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Arrow Connector 372"/>
            <p:cNvCxnSpPr>
              <a:endCxn id="369" idx="2"/>
            </p:cNvCxnSpPr>
            <p:nvPr/>
          </p:nvCxnSpPr>
          <p:spPr>
            <a:xfrm flipV="1">
              <a:off x="3186238" y="2712329"/>
              <a:ext cx="841958" cy="108296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Arrow Connector 373"/>
            <p:cNvCxnSpPr>
              <a:stCxn id="316" idx="6"/>
              <a:endCxn id="369" idx="2"/>
            </p:cNvCxnSpPr>
            <p:nvPr/>
          </p:nvCxnSpPr>
          <p:spPr>
            <a:xfrm>
              <a:off x="3186242" y="2334552"/>
              <a:ext cx="841954" cy="37777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5" name="Oval 374"/>
            <p:cNvSpPr/>
            <p:nvPr/>
          </p:nvSpPr>
          <p:spPr>
            <a:xfrm>
              <a:off x="4030044" y="2915686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76" name="Straight Arrow Connector 375"/>
            <p:cNvCxnSpPr>
              <a:endCxn id="375" idx="2"/>
            </p:cNvCxnSpPr>
            <p:nvPr/>
          </p:nvCxnSpPr>
          <p:spPr>
            <a:xfrm flipV="1">
              <a:off x="3188089" y="3059487"/>
              <a:ext cx="841955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Arrow Connector 376"/>
            <p:cNvCxnSpPr>
              <a:endCxn id="375" idx="2"/>
            </p:cNvCxnSpPr>
            <p:nvPr/>
          </p:nvCxnSpPr>
          <p:spPr>
            <a:xfrm flipV="1">
              <a:off x="3188088" y="3059487"/>
              <a:ext cx="841956" cy="3733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Arrow Connector 377"/>
            <p:cNvCxnSpPr>
              <a:endCxn id="375" idx="2"/>
            </p:cNvCxnSpPr>
            <p:nvPr/>
          </p:nvCxnSpPr>
          <p:spPr>
            <a:xfrm flipV="1">
              <a:off x="3188087" y="3059487"/>
              <a:ext cx="841957" cy="73202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Arrow Connector 378"/>
            <p:cNvCxnSpPr>
              <a:stCxn id="321" idx="6"/>
              <a:endCxn id="375" idx="2"/>
            </p:cNvCxnSpPr>
            <p:nvPr/>
          </p:nvCxnSpPr>
          <p:spPr>
            <a:xfrm>
              <a:off x="3186241" y="2707856"/>
              <a:ext cx="843803" cy="35163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Arrow Connector 379"/>
            <p:cNvCxnSpPr>
              <a:stCxn id="316" idx="6"/>
              <a:endCxn id="375" idx="2"/>
            </p:cNvCxnSpPr>
            <p:nvPr/>
          </p:nvCxnSpPr>
          <p:spPr>
            <a:xfrm>
              <a:off x="3186242" y="2334552"/>
              <a:ext cx="843802" cy="72493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1" name="Oval 380"/>
            <p:cNvSpPr/>
            <p:nvPr/>
          </p:nvSpPr>
          <p:spPr>
            <a:xfrm>
              <a:off x="4028195" y="3263900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82" name="Straight Arrow Connector 381"/>
            <p:cNvCxnSpPr>
              <a:stCxn id="355" idx="6"/>
              <a:endCxn id="381" idx="2"/>
            </p:cNvCxnSpPr>
            <p:nvPr/>
          </p:nvCxnSpPr>
          <p:spPr>
            <a:xfrm flipV="1">
              <a:off x="3186239" y="3407701"/>
              <a:ext cx="841956" cy="981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Arrow Connector 382"/>
            <p:cNvCxnSpPr>
              <a:endCxn id="381" idx="2"/>
            </p:cNvCxnSpPr>
            <p:nvPr/>
          </p:nvCxnSpPr>
          <p:spPr>
            <a:xfrm flipV="1">
              <a:off x="3186239" y="3407701"/>
              <a:ext cx="841956" cy="3733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Arrow Connector 383"/>
            <p:cNvCxnSpPr>
              <a:stCxn id="325" idx="6"/>
              <a:endCxn id="381" idx="2"/>
            </p:cNvCxnSpPr>
            <p:nvPr/>
          </p:nvCxnSpPr>
          <p:spPr>
            <a:xfrm>
              <a:off x="3186240" y="3066578"/>
              <a:ext cx="841955" cy="34112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Arrow Connector 384"/>
            <p:cNvCxnSpPr>
              <a:stCxn id="321" idx="6"/>
              <a:endCxn id="381" idx="2"/>
            </p:cNvCxnSpPr>
            <p:nvPr/>
          </p:nvCxnSpPr>
          <p:spPr>
            <a:xfrm>
              <a:off x="3186241" y="2707856"/>
              <a:ext cx="841954" cy="69984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Arrow Connector 385"/>
            <p:cNvCxnSpPr>
              <a:stCxn id="316" idx="6"/>
              <a:endCxn id="381" idx="2"/>
            </p:cNvCxnSpPr>
            <p:nvPr/>
          </p:nvCxnSpPr>
          <p:spPr>
            <a:xfrm>
              <a:off x="3186242" y="2334552"/>
              <a:ext cx="841953" cy="107314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7" name="Oval 386"/>
            <p:cNvSpPr/>
            <p:nvPr/>
          </p:nvSpPr>
          <p:spPr>
            <a:xfrm>
              <a:off x="4028194" y="3647150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88" name="Straight Arrow Connector 387"/>
            <p:cNvCxnSpPr>
              <a:endCxn id="387" idx="2"/>
            </p:cNvCxnSpPr>
            <p:nvPr/>
          </p:nvCxnSpPr>
          <p:spPr>
            <a:xfrm flipV="1">
              <a:off x="3186239" y="3790951"/>
              <a:ext cx="841955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Arrow Connector 388"/>
            <p:cNvCxnSpPr>
              <a:stCxn id="355" idx="6"/>
              <a:endCxn id="387" idx="2"/>
            </p:cNvCxnSpPr>
            <p:nvPr/>
          </p:nvCxnSpPr>
          <p:spPr>
            <a:xfrm>
              <a:off x="3186239" y="3417514"/>
              <a:ext cx="841955" cy="37343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Arrow Connector 389"/>
            <p:cNvCxnSpPr>
              <a:stCxn id="325" idx="6"/>
              <a:endCxn id="387" idx="2"/>
            </p:cNvCxnSpPr>
            <p:nvPr/>
          </p:nvCxnSpPr>
          <p:spPr>
            <a:xfrm>
              <a:off x="3186240" y="3066578"/>
              <a:ext cx="841954" cy="72437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Arrow Connector 390"/>
            <p:cNvCxnSpPr>
              <a:stCxn id="321" idx="6"/>
              <a:endCxn id="387" idx="2"/>
            </p:cNvCxnSpPr>
            <p:nvPr/>
          </p:nvCxnSpPr>
          <p:spPr>
            <a:xfrm>
              <a:off x="3186241" y="2707856"/>
              <a:ext cx="841953" cy="108309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Arrow Connector 391"/>
            <p:cNvCxnSpPr>
              <a:stCxn id="316" idx="6"/>
              <a:endCxn id="387" idx="2"/>
            </p:cNvCxnSpPr>
            <p:nvPr/>
          </p:nvCxnSpPr>
          <p:spPr>
            <a:xfrm>
              <a:off x="3186242" y="2334552"/>
              <a:ext cx="841952" cy="145639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Arrow Connector 392"/>
            <p:cNvCxnSpPr>
              <a:stCxn id="363" idx="6"/>
              <a:endCxn id="317" idx="2"/>
            </p:cNvCxnSpPr>
            <p:nvPr/>
          </p:nvCxnSpPr>
          <p:spPr>
            <a:xfrm>
              <a:off x="4314660" y="2334551"/>
              <a:ext cx="787794" cy="1790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Arrow Connector 393"/>
            <p:cNvCxnSpPr>
              <a:stCxn id="369" idx="6"/>
              <a:endCxn id="317" idx="2"/>
            </p:cNvCxnSpPr>
            <p:nvPr/>
          </p:nvCxnSpPr>
          <p:spPr>
            <a:xfrm flipV="1">
              <a:off x="4314659" y="2513568"/>
              <a:ext cx="787795" cy="19876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Arrow Connector 394"/>
            <p:cNvCxnSpPr>
              <a:stCxn id="375" idx="6"/>
              <a:endCxn id="317" idx="2"/>
            </p:cNvCxnSpPr>
            <p:nvPr/>
          </p:nvCxnSpPr>
          <p:spPr>
            <a:xfrm flipV="1">
              <a:off x="4316507" y="2513568"/>
              <a:ext cx="785947" cy="54591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Arrow Connector 395"/>
            <p:cNvCxnSpPr>
              <a:stCxn id="381" idx="6"/>
              <a:endCxn id="317" idx="2"/>
            </p:cNvCxnSpPr>
            <p:nvPr/>
          </p:nvCxnSpPr>
          <p:spPr>
            <a:xfrm flipV="1">
              <a:off x="4314658" y="2513568"/>
              <a:ext cx="787796" cy="89413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Arrow Connector 396"/>
            <p:cNvCxnSpPr>
              <a:stCxn id="387" idx="6"/>
              <a:endCxn id="317" idx="2"/>
            </p:cNvCxnSpPr>
            <p:nvPr/>
          </p:nvCxnSpPr>
          <p:spPr>
            <a:xfrm flipV="1">
              <a:off x="4314657" y="2513568"/>
              <a:ext cx="787797" cy="127738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8" name="Oval 397"/>
            <p:cNvSpPr/>
            <p:nvPr/>
          </p:nvSpPr>
          <p:spPr>
            <a:xfrm>
              <a:off x="5102453" y="2745652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99" name="Straight Arrow Connector 398"/>
            <p:cNvCxnSpPr>
              <a:endCxn id="398" idx="2"/>
            </p:cNvCxnSpPr>
            <p:nvPr/>
          </p:nvCxnSpPr>
          <p:spPr>
            <a:xfrm>
              <a:off x="4314659" y="2710436"/>
              <a:ext cx="787794" cy="1790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Arrow Connector 438"/>
            <p:cNvCxnSpPr>
              <a:endCxn id="398" idx="2"/>
            </p:cNvCxnSpPr>
            <p:nvPr/>
          </p:nvCxnSpPr>
          <p:spPr>
            <a:xfrm flipV="1">
              <a:off x="4314658" y="2889453"/>
              <a:ext cx="787795" cy="19876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Arrow Connector 439"/>
            <p:cNvCxnSpPr>
              <a:endCxn id="398" idx="2"/>
            </p:cNvCxnSpPr>
            <p:nvPr/>
          </p:nvCxnSpPr>
          <p:spPr>
            <a:xfrm flipV="1">
              <a:off x="4316506" y="2889453"/>
              <a:ext cx="785947" cy="54591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Arrow Connector 440"/>
            <p:cNvCxnSpPr>
              <a:endCxn id="398" idx="2"/>
            </p:cNvCxnSpPr>
            <p:nvPr/>
          </p:nvCxnSpPr>
          <p:spPr>
            <a:xfrm flipV="1">
              <a:off x="4314657" y="2889453"/>
              <a:ext cx="787796" cy="89413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Arrow Connector 441"/>
            <p:cNvCxnSpPr>
              <a:stCxn id="363" idx="6"/>
              <a:endCxn id="398" idx="2"/>
            </p:cNvCxnSpPr>
            <p:nvPr/>
          </p:nvCxnSpPr>
          <p:spPr>
            <a:xfrm>
              <a:off x="4314660" y="2334551"/>
              <a:ext cx="787793" cy="55490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3" name="Oval 442"/>
            <p:cNvSpPr/>
            <p:nvPr/>
          </p:nvSpPr>
          <p:spPr>
            <a:xfrm>
              <a:off x="5102452" y="3088214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444" name="Straight Arrow Connector 443"/>
            <p:cNvCxnSpPr>
              <a:endCxn id="443" idx="2"/>
            </p:cNvCxnSpPr>
            <p:nvPr/>
          </p:nvCxnSpPr>
          <p:spPr>
            <a:xfrm>
              <a:off x="4314658" y="3052998"/>
              <a:ext cx="787794" cy="1790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Arrow Connector 444"/>
            <p:cNvCxnSpPr>
              <a:endCxn id="443" idx="2"/>
            </p:cNvCxnSpPr>
            <p:nvPr/>
          </p:nvCxnSpPr>
          <p:spPr>
            <a:xfrm flipV="1">
              <a:off x="4314657" y="3232015"/>
              <a:ext cx="787795" cy="19876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Arrow Connector 445"/>
            <p:cNvCxnSpPr>
              <a:endCxn id="443" idx="2"/>
            </p:cNvCxnSpPr>
            <p:nvPr/>
          </p:nvCxnSpPr>
          <p:spPr>
            <a:xfrm flipV="1">
              <a:off x="4316505" y="3232015"/>
              <a:ext cx="785947" cy="54591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Arrow Connector 446"/>
            <p:cNvCxnSpPr>
              <a:stCxn id="369" idx="6"/>
              <a:endCxn id="443" idx="2"/>
            </p:cNvCxnSpPr>
            <p:nvPr/>
          </p:nvCxnSpPr>
          <p:spPr>
            <a:xfrm>
              <a:off x="4314659" y="2712329"/>
              <a:ext cx="787793" cy="51968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Arrow Connector 447"/>
            <p:cNvCxnSpPr>
              <a:stCxn id="363" idx="6"/>
              <a:endCxn id="443" idx="2"/>
            </p:cNvCxnSpPr>
            <p:nvPr/>
          </p:nvCxnSpPr>
          <p:spPr>
            <a:xfrm>
              <a:off x="4314660" y="2334551"/>
              <a:ext cx="787792" cy="89746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9" name="Oval 448"/>
            <p:cNvSpPr/>
            <p:nvPr/>
          </p:nvSpPr>
          <p:spPr>
            <a:xfrm>
              <a:off x="5102454" y="3450552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450" name="Straight Arrow Connector 449"/>
            <p:cNvCxnSpPr>
              <a:endCxn id="449" idx="2"/>
            </p:cNvCxnSpPr>
            <p:nvPr/>
          </p:nvCxnSpPr>
          <p:spPr>
            <a:xfrm>
              <a:off x="4314660" y="3415336"/>
              <a:ext cx="787794" cy="1790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Arrow Connector 450"/>
            <p:cNvCxnSpPr>
              <a:endCxn id="449" idx="2"/>
            </p:cNvCxnSpPr>
            <p:nvPr/>
          </p:nvCxnSpPr>
          <p:spPr>
            <a:xfrm flipV="1">
              <a:off x="4314659" y="3594353"/>
              <a:ext cx="787795" cy="19876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Arrow Connector 451"/>
            <p:cNvCxnSpPr>
              <a:stCxn id="375" idx="6"/>
              <a:endCxn id="449" idx="2"/>
            </p:cNvCxnSpPr>
            <p:nvPr/>
          </p:nvCxnSpPr>
          <p:spPr>
            <a:xfrm>
              <a:off x="4316507" y="3059487"/>
              <a:ext cx="785947" cy="53486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Arrow Connector 452"/>
            <p:cNvCxnSpPr>
              <a:stCxn id="369" idx="6"/>
              <a:endCxn id="449" idx="2"/>
            </p:cNvCxnSpPr>
            <p:nvPr/>
          </p:nvCxnSpPr>
          <p:spPr>
            <a:xfrm>
              <a:off x="4314659" y="2712329"/>
              <a:ext cx="787795" cy="88202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Arrow Connector 453"/>
            <p:cNvCxnSpPr>
              <a:stCxn id="363" idx="6"/>
              <a:endCxn id="449" idx="2"/>
            </p:cNvCxnSpPr>
            <p:nvPr/>
          </p:nvCxnSpPr>
          <p:spPr>
            <a:xfrm>
              <a:off x="4314660" y="2334551"/>
              <a:ext cx="787794" cy="125980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46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400" y="381001"/>
            <a:ext cx="97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prstClr val="black"/>
                </a:solidFill>
                <a:latin typeface="Calibri"/>
              </a:rPr>
              <a:t>Training a neural network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6400" y="883047"/>
            <a:ext cx="114445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585" indent="-609585">
              <a:buFontTx/>
              <a:buAutoNum type="arabicPeriod" startAt="5"/>
            </a:pPr>
            <a:r>
              <a:rPr lang="en-US" sz="3200" dirty="0">
                <a:solidFill>
                  <a:prstClr val="black"/>
                </a:solidFill>
                <a:latin typeface="Calibri"/>
              </a:rPr>
              <a:t>Use gradient descent or advanced optimization method with backpropagation to try to  minimize          as a function of parameters</a:t>
            </a:r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947" y="1588911"/>
            <a:ext cx="690880" cy="3403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264" y="2055304"/>
            <a:ext cx="226060" cy="24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7333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2800" y="693738"/>
            <a:ext cx="10236200" cy="537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7191" name="AutoShape 7"/>
          <p:cNvSpPr>
            <a:spLocks noChangeArrowheads="1"/>
          </p:cNvSpPr>
          <p:nvPr/>
        </p:nvSpPr>
        <p:spPr bwMode="auto">
          <a:xfrm>
            <a:off x="5054600" y="2698749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7192" name="AutoShape 8"/>
          <p:cNvSpPr>
            <a:spLocks noChangeArrowheads="1"/>
          </p:cNvSpPr>
          <p:nvPr/>
        </p:nvSpPr>
        <p:spPr bwMode="auto">
          <a:xfrm>
            <a:off x="5105400" y="2989261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7193" name="AutoShape 9"/>
          <p:cNvSpPr>
            <a:spLocks noChangeArrowheads="1"/>
          </p:cNvSpPr>
          <p:nvPr/>
        </p:nvSpPr>
        <p:spPr bwMode="auto">
          <a:xfrm>
            <a:off x="5080000" y="3284536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7194" name="AutoShape 10"/>
          <p:cNvSpPr>
            <a:spLocks noChangeArrowheads="1"/>
          </p:cNvSpPr>
          <p:nvPr/>
        </p:nvSpPr>
        <p:spPr bwMode="auto">
          <a:xfrm>
            <a:off x="4775200" y="3589336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7195" name="AutoShape 11"/>
          <p:cNvSpPr>
            <a:spLocks noChangeArrowheads="1"/>
          </p:cNvSpPr>
          <p:nvPr/>
        </p:nvSpPr>
        <p:spPr bwMode="auto">
          <a:xfrm>
            <a:off x="4876800" y="3894136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7196" name="AutoShape 12"/>
          <p:cNvSpPr>
            <a:spLocks noChangeArrowheads="1"/>
          </p:cNvSpPr>
          <p:nvPr/>
        </p:nvSpPr>
        <p:spPr bwMode="auto">
          <a:xfrm>
            <a:off x="5283200" y="3970336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7197" name="AutoShape 13"/>
          <p:cNvSpPr>
            <a:spLocks noChangeArrowheads="1"/>
          </p:cNvSpPr>
          <p:nvPr/>
        </p:nvSpPr>
        <p:spPr bwMode="auto">
          <a:xfrm>
            <a:off x="5486400" y="4198936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7198" name="AutoShape 14"/>
          <p:cNvSpPr>
            <a:spLocks noChangeArrowheads="1"/>
          </p:cNvSpPr>
          <p:nvPr/>
        </p:nvSpPr>
        <p:spPr bwMode="auto">
          <a:xfrm>
            <a:off x="5384800" y="4503736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77199" name="AutoShape 15"/>
          <p:cNvCxnSpPr>
            <a:cxnSpLocks noChangeShapeType="1"/>
          </p:cNvCxnSpPr>
          <p:nvPr/>
        </p:nvCxnSpPr>
        <p:spPr bwMode="auto">
          <a:xfrm>
            <a:off x="4923367" y="3703636"/>
            <a:ext cx="101600" cy="3048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0" name="AutoShape 16"/>
          <p:cNvCxnSpPr>
            <a:cxnSpLocks noChangeShapeType="1"/>
          </p:cNvCxnSpPr>
          <p:nvPr/>
        </p:nvCxnSpPr>
        <p:spPr bwMode="auto">
          <a:xfrm flipH="1">
            <a:off x="4923367" y="3398836"/>
            <a:ext cx="304800" cy="3048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1" name="AutoShape 17"/>
          <p:cNvCxnSpPr>
            <a:cxnSpLocks noChangeShapeType="1"/>
          </p:cNvCxnSpPr>
          <p:nvPr/>
        </p:nvCxnSpPr>
        <p:spPr bwMode="auto">
          <a:xfrm>
            <a:off x="5033433" y="4008436"/>
            <a:ext cx="406400" cy="76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2" name="AutoShape 18"/>
          <p:cNvCxnSpPr>
            <a:cxnSpLocks noChangeShapeType="1"/>
          </p:cNvCxnSpPr>
          <p:nvPr/>
        </p:nvCxnSpPr>
        <p:spPr bwMode="auto">
          <a:xfrm>
            <a:off x="5425017" y="4084636"/>
            <a:ext cx="2032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3" name="AutoShape 19"/>
          <p:cNvCxnSpPr>
            <a:cxnSpLocks noChangeShapeType="1"/>
          </p:cNvCxnSpPr>
          <p:nvPr/>
        </p:nvCxnSpPr>
        <p:spPr bwMode="auto">
          <a:xfrm flipH="1">
            <a:off x="5526617" y="4313236"/>
            <a:ext cx="101600" cy="3048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477204" name="Line 20"/>
          <p:cNvSpPr>
            <a:spLocks noChangeShapeType="1"/>
          </p:cNvSpPr>
          <p:nvPr/>
        </p:nvSpPr>
        <p:spPr bwMode="auto">
          <a:xfrm>
            <a:off x="5207002" y="2813049"/>
            <a:ext cx="57151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7205" name="Line 21"/>
          <p:cNvSpPr>
            <a:spLocks noChangeShapeType="1"/>
          </p:cNvSpPr>
          <p:nvPr/>
        </p:nvSpPr>
        <p:spPr bwMode="auto">
          <a:xfrm flipH="1">
            <a:off x="5232402" y="3113087"/>
            <a:ext cx="31751" cy="2809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22" name="Picture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75" y="3355339"/>
            <a:ext cx="690880" cy="34036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120" y="4993640"/>
            <a:ext cx="563880" cy="44704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200" y="5440680"/>
            <a:ext cx="563880" cy="44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301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91" grpId="0" animBg="1"/>
      <p:bldP spid="477192" grpId="0" animBg="1"/>
      <p:bldP spid="477193" grpId="0" animBg="1"/>
      <p:bldP spid="477194" grpId="0" animBg="1"/>
      <p:bldP spid="477195" grpId="0" animBg="1"/>
      <p:bldP spid="477196" grpId="0" animBg="1"/>
      <p:bldP spid="477197" grpId="0" animBg="1"/>
      <p:bldP spid="477198" grpId="0" animBg="1"/>
      <p:bldP spid="477204" grpId="0" animBg="1"/>
      <p:bldP spid="47720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4C094-04B9-624E-B524-FBC5EED60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deep learning - How to reduce the difference between ...">
            <a:extLst>
              <a:ext uri="{FF2B5EF4-FFF2-40B4-BE49-F238E27FC236}">
                <a16:creationId xmlns:a16="http://schemas.microsoft.com/office/drawing/2014/main" id="{33C2DF04-2895-DA44-84A8-A854ADDDE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0" y="0"/>
            <a:ext cx="85836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309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ntroduction to Different Activation Functions for Deep Learning | by  Shruti Jadon | Medium">
            <a:extLst>
              <a:ext uri="{FF2B5EF4-FFF2-40B4-BE49-F238E27FC236}">
                <a16:creationId xmlns:a16="http://schemas.microsoft.com/office/drawing/2014/main" id="{44EDFA0F-74A1-104E-9312-D3566849A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5125"/>
            <a:ext cx="12192000" cy="612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462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2052321" y="2055948"/>
            <a:ext cx="7553233" cy="2235200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Classification peformance metrics</a:t>
            </a:r>
          </a:p>
        </p:txBody>
      </p:sp>
    </p:spTree>
    <p:extLst>
      <p:ext uri="{BB962C8B-B14F-4D97-AF65-F5344CB8AC3E}">
        <p14:creationId xmlns:p14="http://schemas.microsoft.com/office/powerpoint/2010/main" val="347063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A888DA-DF80-F94E-AE4A-B7216DC91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170" y="2562557"/>
            <a:ext cx="7610473" cy="151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895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8000" y="381001"/>
            <a:ext cx="97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Cancer classification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8000" y="924084"/>
            <a:ext cx="11277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Train logistic regression model          . (          if cancer,         otherwise)</a:t>
            </a:r>
            <a:br>
              <a:rPr lang="en-US" sz="3200" dirty="0"/>
            </a:br>
            <a:r>
              <a:rPr lang="en-US" sz="3200" dirty="0"/>
              <a:t>Find that you got 1% error on test set.</a:t>
            </a:r>
          </a:p>
          <a:p>
            <a:r>
              <a:rPr lang="en-US" sz="3200" dirty="0"/>
              <a:t>(99% correct diagnoses / </a:t>
            </a:r>
            <a:r>
              <a:rPr lang="en-US" sz="3200" b="1" dirty="0"/>
              <a:t>accuracy</a:t>
            </a:r>
            <a:r>
              <a:rPr lang="en-US" sz="3200" dirty="0"/>
              <a:t> = 0.99)</a:t>
            </a:r>
          </a:p>
          <a:p>
            <a:endParaRPr lang="en-US" sz="3200" dirty="0"/>
          </a:p>
          <a:p>
            <a:r>
              <a:rPr lang="en-US" sz="3200" dirty="0"/>
              <a:t>But only 0.50% of patients have cancer.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810" y="1092200"/>
            <a:ext cx="754380" cy="3403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390" y="1092200"/>
            <a:ext cx="762000" cy="2946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375" y="1074420"/>
            <a:ext cx="777240" cy="29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26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2F0438-55A8-9D47-A014-62132A5BC75C}"/>
              </a:ext>
            </a:extLst>
          </p:cNvPr>
          <p:cNvSpPr txBox="1"/>
          <p:nvPr/>
        </p:nvSpPr>
        <p:spPr>
          <a:xfrm>
            <a:off x="508000" y="381001"/>
            <a:ext cx="97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The confusion matrix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5B1A06-A93D-BD47-9738-13BC05BE5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213" y="1327719"/>
            <a:ext cx="6426200" cy="4584700"/>
          </a:xfrm>
          <a:prstGeom prst="rect">
            <a:avLst/>
          </a:prstGeom>
        </p:spPr>
      </p:pic>
      <p:pic>
        <p:nvPicPr>
          <p:cNvPr id="4" name="Picture 6" descr="undefined">
            <a:extLst>
              <a:ext uri="{FF2B5EF4-FFF2-40B4-BE49-F238E27FC236}">
                <a16:creationId xmlns:a16="http://schemas.microsoft.com/office/drawing/2014/main" id="{FBDF60AF-E37F-164B-96DE-74670EA8F6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406"/>
          <a:stretch/>
        </p:blipFill>
        <p:spPr bwMode="auto">
          <a:xfrm>
            <a:off x="8140104" y="1327719"/>
            <a:ext cx="3869925" cy="4826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122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3408" y="326409"/>
            <a:ext cx="9753600" cy="543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33" b="1" dirty="0"/>
              <a:t>Precision/Recall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8000" y="924084"/>
            <a:ext cx="112776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           in presence of rare class that we want to detect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45" y="1052268"/>
            <a:ext cx="762000" cy="2946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76800" y="1436123"/>
            <a:ext cx="680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Precision </a:t>
            </a:r>
          </a:p>
          <a:p>
            <a:r>
              <a:rPr lang="en-US" sz="2400" dirty="0"/>
              <a:t>(Of all patients where we predicted           , what fraction actually has cancer?)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761" y="1956978"/>
            <a:ext cx="646176" cy="24985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876800" y="4038600"/>
            <a:ext cx="731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Recall</a:t>
            </a:r>
          </a:p>
          <a:p>
            <a:r>
              <a:rPr lang="en-US" sz="2400" dirty="0"/>
              <a:t>(Of all patients that actually have cancer, what fraction did we correctly detect as having cancer?)</a:t>
            </a:r>
          </a:p>
        </p:txBody>
      </p:sp>
      <p:pic>
        <p:nvPicPr>
          <p:cNvPr id="1030" name="Picture 6" descr="undefined">
            <a:extLst>
              <a:ext uri="{FF2B5EF4-FFF2-40B4-BE49-F238E27FC236}">
                <a16:creationId xmlns:a16="http://schemas.microsoft.com/office/drawing/2014/main" id="{3DF53FE7-15B8-2E42-B1CC-D73772CE2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545" y="1554442"/>
            <a:ext cx="2492828" cy="4532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861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y = 1&#10;$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y = 0&#10;$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y = 1&#10;$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y = 1&#10;$&#10;&#10;\end{document}"/>
  <p:tag name="IGUANATEXSIZE" val="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0 \leq h_\theta(x) \leq 1&#10;$&#10;&#10;\end{document}"/>
  <p:tag name="IGUANATEXSIZE" val="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h_\theta (x) \geq 0.5&#10;$&#10;&#10;\end{document}"/>
  <p:tag name="IGUANATEXSIZE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h_\theta (x) &lt; 0.5&#10;$&#10;&#10;\end{document}"/>
  <p:tag name="IGUANATEXSIZE" val="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h_\theta (x) \geq&#10;$&#10;&#10;\end{document}"/>
  <p:tag name="IGUANATEXSIZE" val="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y = 1&#10;$&#10;&#10;\end{document}"/>
  <p:tag name="IGUANATEXSIZE" val="2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frac{P+R}{2}&#10;$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&#10;$&#10;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2\frac{PR}{P+R} &#10;$&#10;&#10;\end{document}"/>
  <p:tag name="IGUANATEXSIZE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\sum\limits^{m}_{i=1} (h_\theta(x^{(i)})-y^{(i)})^2 \approx 0&#10;$&#10;&#10;\end{document}"/>
  <p:tag name="IGUANATEXSIZE" val="1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&#10;$&#10;&#10;\end{document}"/>
  <p:tag name="IGUANATEXSIZE" val="2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 + \theta_2 x^2&#10;$&#10;&#10;\end{document}"/>
  <p:tag name="IGUANATEXSIZE" val="2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 + \theta_2 x^2 + \theta_3 x^3 + \theta_4 x^4&#10;$&#10;&#10;\end{document}"/>
  <p:tag name="IGUANATEXSIZE" val="2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g(\theta_0 + \theta_1 x_1 + \theta_2 x_2)&#10;$&#10;&#10;\end{document}"/>
  <p:tag name="IGUANATEXSIZE" val="2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g$&#10;&#10;\end{document}"/>
  <p:tag name="IGUANATEXSIZE" val="2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\theta_0 + \theta_1 x_1 + \theta_2 x_2$&#10;&#10;$+ \theta_3 x_1^2 + \theta_4 x_2^2$&#10;&#10;$+ \theta_5 x_1 x_2)&#10;$&#10;&#10;\end{document}"/>
  <p:tag name="IGUANATEXSIZE" val="2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\theta_0 + \theta_1 x_1 + \theta_2 x_1^2$&#10;&#10;$+ \theta_3 x_1^2 x_2 + \theta_4 x_1^2 x_2^2 $&#10;&#10;$+ \theta_5 x_1^2 x_2^3 + \theta_6 x_1^3 x_2 + \dots)&#10;$&#10;&#10;\end{document}"/>
  <p:tag name="IGUANATEXSIZE" val="2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 =&#10;$&#10;&#10;\end{document}"/>
  <p:tag name="IGUANATEXSIZE" val="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&#10;$&#10;&#10;\end{document}"/>
  <p:tag name="IGUANATEXSIZE" val="2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 =&#10;$&#10;&#10;\end{document}"/>
  <p:tag name="IGUANATEXSIZE" val="2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3 =&#10;$&#10;&#10;\end{document}"/>
  <p:tag name="IGUANATEXSIZE" val="2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4 =&#10;$&#10;&#10;\end{document}"/>
  <p:tag name="IGUANATEXSIZE" val="2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5 =&#10;$&#10;&#10;\end{document}"/>
  <p:tag name="IGUANATEXSIZE" val="2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6 =&#10;$&#10;&#10;\end{document}"/>
  <p:tag name="IGUANATEXSIZE" val="2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vdots&#10;$&#10;&#10;$&#10;x_{100}&#10;$&#10;\end{document}"/>
  <p:tag name="IGUANATEXSIZE" val="2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j&#10;$&#10;&#10;\end{document}"/>
  <p:tag name="IGUANATEXSIZE" val="2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&#10;$&#10;&#10;\end{document}"/>
  <p:tag name="IGUANATEXSIZE" val="2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 + \theta_2 x^2&#10;$&#10;&#10;\end{document}"/>
  <p:tag name="IGUANATEXSIZE" val="2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 + \theta_2 x^2 + \theta_3 x^3 + \theta_4 x^4&#10;$&#10;&#10;\end{document}"/>
  <p:tag name="IGUANATEXSIZE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3&#10;$&#10;&#10;\end{document}"/>
  <p:tag name="IGUANATEXSIZE" val="2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3&#10;$&#10;&#10;\end{document}"/>
  <p:tag name="IGUANATEXSIZE" val="2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4&#10;$&#10;&#10;\end{document}"/>
  <p:tag name="IGUANATEXSIZE" val="2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 \displaystyle&#10;\min_\theta \frac{1}{2m} \sum_{i=1}^m (h_\theta (x^{(i)}) - y^{(i)})^2 &#10;$&#10;&#10;\end{document}"/>
  <p:tag name="IGUANATEXSIZE" val="2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, \dots, \theta_n&#10;$&#10;&#10;\end{document}"/>
  <p:tag name="IGUANATEXSIZE" val="2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, \theta_2, \dots, \theta_{100}&#10;$&#10;&#10;\end{document}"/>
  <p:tag name="IGUANATEXSIZE" val="2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, x_2, \dots, x_{100}&#10;$&#10;&#10;\end{document}"/>
  <p:tag name="IGUANATEXSIZE" val="2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&#10;$&#10;&#10;\end{document}"/>
  <p:tag name="IGUANATEXSIZE" val="3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sum\limits^{m}_{i=1} (h_\theta(x^{(i)})-y^{(i)})^2 &#10;$&#10;&#10;\end{document}"/>
  <p:tag name="IGUANATEXSIZE" val="3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displaystyle&#10;\min_\theta J(\theta)&#10;$&#10;&#10;\end{document}"/>
  <p:tag name="IGUANATEXSIZE" val="3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\left[ \sum\limits^{m}_{i=1} (h_\theta(x^{(i)})-y^{(i)})^2  + \lambda \sum\limits^n_{j=1} \theta_j^2 \right]&#10;$&#10;&#10;\end{document}"/>
  <p:tag name="IGUANATEXSIZE" val="2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h_\Theta(x) \approx \left[ \begin{smallmatrix}&#10;1\\0\\0\\0&#10;\end{smallmatrix} \right]&#10;$&#10;&#10;\end{document}"/>
  <p:tag name="IGUANATEXSIZE" val="2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theta&#10;$&#10;&#10;\end{document}"/>
  <p:tag name="IGUANATEXSIZE" val="2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\left[ \sum\limits^{m}_{i=1} (h_\theta(x^{(i)})-y^{(i)})^2  + \lambda \sum\limits^n_{j=1} \theta_j^2 \right]&#10;$&#10;&#10;\end{document}"/>
  <p:tag name="IGUANATEXSIZE" val="2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lambda&#10;$&#10;&#10;\end{document}"/>
  <p:tag name="IGUANATEXSIZE" val="2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lambda = 10^{10}&#10;$&#10;&#10;\end{document}"/>
  <p:tag name="IGUANATEXSIZE" val="2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theta_0 + \theta_1 x + \theta_2 x^2 + \theta_3 x^3 + \theta_4 x^4&#10;$&#10;&#10;\end{document}"/>
  <p:tag name="IGUANATEXSIZE" val="2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theta&#10;$&#10;&#10;\end{document}"/>
  <p:tag name="IGUANATEXSIZE" val="2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\left[ \sum\limits^{m}_{i=1} (h_\theta(x^{(i)})-y^{(i)})^2  + \lambda \sum\limits^n_{j=1} \theta_j^2 \right]&#10;$&#10;&#10;\end{document}"/>
  <p:tag name="IGUANATEXSIZE" val="2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lambda&#10;$&#10;&#10;\end{document}"/>
  <p:tag name="IGUANATEXSIZE" val="2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theta_0 + \theta_1 x + \theta_2 x^2 + \theta_3 x^3 + \theta_4 x^4&#10;$&#10;&#10;\end{document}"/>
  <p:tag name="IGUANATEXSIZE" val="2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\displaystyle&#10;J(\Theta) = -\frac{1}{m} \left[ \sum^m_{i=1} \sum^K_{k=1} y^{(i)}_k \log h_\theta (x^{(i)})_k + (1 - y^{(i)}_k) \log(1-h_\theta(x^{(i)})_k) \right] &#10;$&#10;&#10;\end{document}"/>
  <p:tag name="IGUANATEXSIZE" val="1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h_\Theta(x) \approx \left[ \begin{smallmatrix}&#10;0\\1\\0\\0&#10;\end{smallmatrix} \right]&#10;$&#10;&#10;\end{document}"/>
  <p:tag name="IGUANATEXSIZE" val="2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\displaystyle&#10;+ \frac{\lambda}{2m} \sum^{L-1}_{l=1} \sum^{s_l}_{i=1} \sum^{s_{l+1}}_{j=1} (\Theta_j^{(l)})^2&#10;$&#10;&#10;\end{document}"/>
  <p:tag name="IGUANATEXSIZE" val="18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\displaystyle&#10;\min_\Theta J(\Theta)$&#10;&#10;\end{document}"/>
  <p:tag name="IGUANATEXSIZE" val="2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\displaystyle&#10;J(\Theta)$&#10;&#10;\end{document}"/>
  <p:tag name="IGUANATEXSIZE" val="2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frac{\partial}{\partial \Theta_{ij}^{(l)}} J(\Theta)&#10;$&#10;&#10;\end{document}"/>
  <p:tag name="IGUANATEXSIZE" val="2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^{(i)}&#10;$&#10;&#10;\end{document}"/>
  <p:tag name="IGUANATEXSIZE" val="2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^{(i)}&#10;$&#10;&#10;\end{document}"/>
  <p:tag name="IGUANATEXSIZE" val="2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h_\Theta(x^{(i)})&#10;$&#10;&#10;\end{document}"/>
  <p:tag name="IGUANATEXSIZE" val="2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J(\Theta)&#10;$&#10;&#10;\end{document}"/>
  <p:tag name="IGUANATEXSIZE" val="2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frac{\partial}{\partial \Theta_{jk}^{(l)}} J(\Theta)&#10;$&#10;&#10;\end{document}"/>
  <p:tag name="IGUANATEXSIZE" val="2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J(\Theta)&#10;$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h_\Theta(x) \approx \left[ \begin{smallmatrix}&#10;0\\0\\1\\0&#10;\end{smallmatrix} \right]&#10;$&#10;&#10;\end{document}"/>
  <p:tag name="IGUANATEXSIZE" val="2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Theta&#10;$&#10;&#10;\end{document}"/>
  <p:tag name="IGUANATEXSIZE" val="2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J(\Theta)&#10;$&#10;&#10;\end{document}"/>
  <p:tag name="IGUANATEXSIZE" val="2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Theta_{11}^{(1)}&#10;$&#10;&#10;\end{document}"/>
  <p:tag name="IGUANATEXSIZE" val="2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Theta_{12}^{(1)}&#10;$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h_\Theta(x) \in \mathbb{R}^4&#10;$&#10;&#10;\end{document}"/>
  <p:tag name="IGUANATEXSIZE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h_\theta(x)&#10;$&#10;&#10;\end{document}"/>
  <p:tag name="IGUANATEXSIZE" val="2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1370</TotalTime>
  <Words>713</Words>
  <Application>Microsoft Macintosh PowerPoint</Application>
  <PresentationFormat>Widescreen</PresentationFormat>
  <Paragraphs>167</Paragraphs>
  <Slides>35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Courier New</vt:lpstr>
      <vt:lpstr>Office Theme</vt:lpstr>
      <vt:lpstr>Lecture 5. Model training</vt:lpstr>
      <vt:lpstr>PowerPoint Presentation</vt:lpstr>
      <vt:lpstr>PowerPoint Presentation</vt:lpstr>
      <vt:lpstr>PowerPoint Presentation</vt:lpstr>
      <vt:lpstr>Classification peformance metrics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problem of overfitting</vt:lpstr>
      <vt:lpstr>PowerPoint Presentation</vt:lpstr>
      <vt:lpstr>PowerPoint Presentation</vt:lpstr>
      <vt:lpstr>PowerPoint Presentation</vt:lpstr>
      <vt:lpstr>PowerPoint Presentation</vt:lpstr>
      <vt:lpstr>Cost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Backpropagation algorithm</vt:lpstr>
      <vt:lpstr>PowerPoint Presentation</vt:lpstr>
      <vt:lpstr>PowerPoint Presentation</vt:lpstr>
      <vt:lpstr>PowerPoint Presentation</vt:lpstr>
      <vt:lpstr>Putting it together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Zhou, Juannan</dc:creator>
  <cp:lastModifiedBy>Zhou, Juannan</cp:lastModifiedBy>
  <cp:revision>5</cp:revision>
  <dcterms:created xsi:type="dcterms:W3CDTF">2024-09-09T19:33:28Z</dcterms:created>
  <dcterms:modified xsi:type="dcterms:W3CDTF">2024-09-10T18:24:15Z</dcterms:modified>
</cp:coreProperties>
</file>