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507" r:id="rId2"/>
    <p:sldId id="256" r:id="rId3"/>
    <p:sldId id="504" r:id="rId4"/>
    <p:sldId id="461" r:id="rId5"/>
    <p:sldId id="501" r:id="rId6"/>
    <p:sldId id="503" r:id="rId7"/>
    <p:sldId id="502" r:id="rId8"/>
    <p:sldId id="506" r:id="rId9"/>
    <p:sldId id="505" r:id="rId10"/>
    <p:sldId id="463" r:id="rId11"/>
    <p:sldId id="475" r:id="rId12"/>
    <p:sldId id="477" r:id="rId13"/>
    <p:sldId id="478" r:id="rId14"/>
    <p:sldId id="438" r:id="rId15"/>
    <p:sldId id="483" r:id="rId16"/>
    <p:sldId id="482" r:id="rId17"/>
    <p:sldId id="484" r:id="rId18"/>
    <p:sldId id="499" r:id="rId19"/>
    <p:sldId id="50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69"/>
    <p:restoredTop sz="96327"/>
  </p:normalViewPr>
  <p:slideViewPr>
    <p:cSldViewPr snapToGrid="0" snapToObjects="1">
      <p:cViewPr varScale="1">
        <p:scale>
          <a:sx n="145" d="100"/>
          <a:sy n="145" d="100"/>
        </p:scale>
        <p:origin x="208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BB2679-C44E-074B-AFB7-65850450D6D8}" type="datetimeFigureOut">
              <a:t>9/4/24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4D18B9-4040-9E49-A810-B029C736D88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847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09BCA-E120-2949-A6C6-C5C8CDE5E1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E8569A-692A-F448-8DA3-8DCEF26758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CF688E-AFE6-7446-BD4A-F0D55ECA0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1BAD9-C880-9E48-8699-C8B63B563F47}" type="datetimeFigureOut">
              <a:t>9/4/24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129027-D46F-EE4E-B739-DA5D7CB97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C93A10-DA0F-A047-8B21-06EADE7AD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D9131-3907-CF48-8B3C-FCB81B00A26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031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32D89-BF41-6E46-907A-2F86735C2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EC3EFA-9000-464D-9BD0-96D0D40F18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05F309-7479-664B-A8E9-FBF8F2336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1BAD9-C880-9E48-8699-C8B63B563F47}" type="datetimeFigureOut">
              <a:t>9/4/24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5BD745-DE81-FA41-9C81-4E0217199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C32D9-8755-0847-80E3-9EA3746B7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D9131-3907-CF48-8B3C-FCB81B00A26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848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4A7EB0-952A-854E-94B5-40C6093E47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0F8F14-A83F-654D-AA4C-713FC7D9A1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0C538E-1B8E-A240-8674-11AB28707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1BAD9-C880-9E48-8699-C8B63B563F47}" type="datetimeFigureOut">
              <a:t>9/4/24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97C97E-D12D-7143-B6E7-25152AC7E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F817CE-57A3-6F42-93F9-30AB7BDC5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D9131-3907-CF48-8B3C-FCB81B00A26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4172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677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4FB90-CCF5-B34C-9456-18E4823E8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C4423-200F-254D-85E8-65579E98D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5655BF-B4F7-8D43-B06D-5425B736B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1BAD9-C880-9E48-8699-C8B63B563F47}" type="datetimeFigureOut">
              <a:t>9/4/24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D2ADFA-6AC0-734A-94A8-90C658609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EC17D2-42E1-134E-ACDB-871E59A4D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D9131-3907-CF48-8B3C-FCB81B00A26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760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6605F-D074-4345-A7F4-9AE216405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C43E76-BDA6-5943-9EA6-F31762B84F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CA2F20-3121-3541-B013-1E3D5A1E4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1BAD9-C880-9E48-8699-C8B63B563F47}" type="datetimeFigureOut">
              <a:t>9/4/24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C8E71C-DDD8-C44D-9D62-AC0025D46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70A97A-1B25-0140-BD7A-7DC7FFEE7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D9131-3907-CF48-8B3C-FCB81B00A26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752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47018-73FF-0942-9CC8-1A2320873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9B91C-E2E8-A348-BC8B-2D10E22ADD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480BF4-C908-DA4B-A437-3DBEBFA835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D9A0E4-7B76-E247-BE80-FEBFF4EAE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1BAD9-C880-9E48-8699-C8B63B563F47}" type="datetimeFigureOut">
              <a:t>9/4/24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503D61-19C1-F140-961A-F877B888F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EE999E-812B-AC48-B392-ED5AD7283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D9131-3907-CF48-8B3C-FCB81B00A26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062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DB9A1-CD53-3048-B10D-72ED46987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632700-BE5B-6547-8CF5-ECD12D7AA7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9EA0FA-4A09-BA42-8958-31CCFF40A9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28541A-1290-9448-850F-C9BEA8CC80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71A3A3-74C5-ED42-B6F9-8028DC6359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FEDC3B-9178-1048-AFE9-34F67C318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1BAD9-C880-9E48-8699-C8B63B563F47}" type="datetimeFigureOut">
              <a:t>9/4/24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337EA7-7C40-D44E-806F-20B31516B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04CA27-F8F3-E744-A080-C949EF058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D9131-3907-CF48-8B3C-FCB81B00A26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517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0814E-BC39-5A45-B21E-30320DA2A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8B716A-973B-4D4C-9FD8-647A60710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1BAD9-C880-9E48-8699-C8B63B563F47}" type="datetimeFigureOut">
              <a:t>9/4/24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C3068A-45A8-3A4F-8343-C6FD1AEED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AA338-62AA-504E-A4D7-8489DA985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D9131-3907-CF48-8B3C-FCB81B00A26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492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EFAFFC-9115-A042-80EE-084CD3AFD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1BAD9-C880-9E48-8699-C8B63B563F47}" type="datetimeFigureOut">
              <a:t>9/4/24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56DAB2-EEE3-7E43-B953-C5EF5451C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F9226C-58FF-EB4F-920D-86227BD66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D9131-3907-CF48-8B3C-FCB81B00A26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635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BDBB1-351A-2A47-AFF9-47779E8B2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36087-3A52-434B-B702-9468FDF5C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376594-6F00-8E4F-9C0E-D3E25D5D25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6C57E9-DF70-7B47-AC23-C085488A1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1BAD9-C880-9E48-8699-C8B63B563F47}" type="datetimeFigureOut">
              <a:t>9/4/24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C9738A-E5AF-9F41-BC9F-5A9FFBE92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AF77A6-62A2-D74C-BA5A-8A00854B8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D9131-3907-CF48-8B3C-FCB81B00A26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334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0418C-2DEE-2E48-8EDD-D409A990F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3BDEEF-C56D-7C4B-A020-67C3D40772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0C749E-5F82-8D44-AE9E-979E0ABC63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46AC25-A001-534D-AE86-7E91A7AE7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1BAD9-C880-9E48-8699-C8B63B563F47}" type="datetimeFigureOut">
              <a:t>9/4/24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91EE81-AE08-5E4A-B08C-B8E2D444C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2A9304-DE3B-8041-BEC5-21A6E2DE7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D9131-3907-CF48-8B3C-FCB81B00A26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255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4F96E6-0ED8-F244-8354-2DA87793A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EAA4A0-5F5E-6E4D-859F-3F231B211A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FBEC65-AEF1-194D-9BC9-4317C3CD23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1BAD9-C880-9E48-8699-C8B63B563F47}" type="datetimeFigureOut">
              <a:t>9/4/24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CA1723-DD5E-3A41-9657-48E7E04F91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CCF1AC-851A-5E4D-A8DA-1470F9C02C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D9131-3907-CF48-8B3C-FCB81B00A26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138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tags" Target="../tags/tag16.xml"/><Relationship Id="rId7" Type="http://schemas.openxmlformats.org/officeDocument/2006/relationships/slideLayout" Target="../slideLayouts/slideLayout12.xml"/><Relationship Id="rId12" Type="http://schemas.openxmlformats.org/officeDocument/2006/relationships/image" Target="../media/image22.png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tags" Target="../tags/tag19.xml"/><Relationship Id="rId11" Type="http://schemas.openxmlformats.org/officeDocument/2006/relationships/image" Target="../media/image21.png"/><Relationship Id="rId5" Type="http://schemas.openxmlformats.org/officeDocument/2006/relationships/tags" Target="../tags/tag18.xml"/><Relationship Id="rId10" Type="http://schemas.openxmlformats.org/officeDocument/2006/relationships/image" Target="../media/image20.png"/><Relationship Id="rId4" Type="http://schemas.openxmlformats.org/officeDocument/2006/relationships/tags" Target="../tags/tag17.xml"/><Relationship Id="rId9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image" Target="../media/image28.png"/><Relationship Id="rId3" Type="http://schemas.openxmlformats.org/officeDocument/2006/relationships/tags" Target="../tags/tag22.xml"/><Relationship Id="rId7" Type="http://schemas.openxmlformats.org/officeDocument/2006/relationships/tags" Target="../tags/tag26.xml"/><Relationship Id="rId12" Type="http://schemas.openxmlformats.org/officeDocument/2006/relationships/image" Target="../media/image27.png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tags" Target="../tags/tag25.xml"/><Relationship Id="rId11" Type="http://schemas.openxmlformats.org/officeDocument/2006/relationships/image" Target="../media/image26.png"/><Relationship Id="rId5" Type="http://schemas.openxmlformats.org/officeDocument/2006/relationships/tags" Target="../tags/tag24.xml"/><Relationship Id="rId15" Type="http://schemas.openxmlformats.org/officeDocument/2006/relationships/image" Target="../media/image30.png"/><Relationship Id="rId10" Type="http://schemas.openxmlformats.org/officeDocument/2006/relationships/image" Target="../media/image25.png"/><Relationship Id="rId4" Type="http://schemas.openxmlformats.org/officeDocument/2006/relationships/tags" Target="../tags/tag23.xml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tags" Target="../tags/tag39.xml"/><Relationship Id="rId18" Type="http://schemas.openxmlformats.org/officeDocument/2006/relationships/tags" Target="../tags/tag44.xml"/><Relationship Id="rId26" Type="http://schemas.openxmlformats.org/officeDocument/2006/relationships/image" Target="../media/image32.png"/><Relationship Id="rId39" Type="http://schemas.openxmlformats.org/officeDocument/2006/relationships/image" Target="../media/image45.png"/><Relationship Id="rId21" Type="http://schemas.openxmlformats.org/officeDocument/2006/relationships/tags" Target="../tags/tag47.xml"/><Relationship Id="rId34" Type="http://schemas.openxmlformats.org/officeDocument/2006/relationships/image" Target="../media/image40.png"/><Relationship Id="rId42" Type="http://schemas.openxmlformats.org/officeDocument/2006/relationships/image" Target="../media/image48.png"/><Relationship Id="rId7" Type="http://schemas.openxmlformats.org/officeDocument/2006/relationships/tags" Target="../tags/tag33.xml"/><Relationship Id="rId2" Type="http://schemas.openxmlformats.org/officeDocument/2006/relationships/tags" Target="../tags/tag28.xml"/><Relationship Id="rId16" Type="http://schemas.openxmlformats.org/officeDocument/2006/relationships/tags" Target="../tags/tag42.xml"/><Relationship Id="rId20" Type="http://schemas.openxmlformats.org/officeDocument/2006/relationships/tags" Target="../tags/tag46.xml"/><Relationship Id="rId29" Type="http://schemas.openxmlformats.org/officeDocument/2006/relationships/image" Target="../media/image35.png"/><Relationship Id="rId41" Type="http://schemas.openxmlformats.org/officeDocument/2006/relationships/image" Target="../media/image47.png"/><Relationship Id="rId1" Type="http://schemas.openxmlformats.org/officeDocument/2006/relationships/tags" Target="../tags/tag27.xml"/><Relationship Id="rId6" Type="http://schemas.openxmlformats.org/officeDocument/2006/relationships/tags" Target="../tags/tag32.xml"/><Relationship Id="rId11" Type="http://schemas.openxmlformats.org/officeDocument/2006/relationships/tags" Target="../tags/tag37.xml"/><Relationship Id="rId24" Type="http://schemas.openxmlformats.org/officeDocument/2006/relationships/slideLayout" Target="../slideLayouts/slideLayout12.xml"/><Relationship Id="rId32" Type="http://schemas.openxmlformats.org/officeDocument/2006/relationships/image" Target="../media/image38.png"/><Relationship Id="rId37" Type="http://schemas.openxmlformats.org/officeDocument/2006/relationships/image" Target="../media/image43.png"/><Relationship Id="rId40" Type="http://schemas.openxmlformats.org/officeDocument/2006/relationships/image" Target="../media/image46.png"/><Relationship Id="rId5" Type="http://schemas.openxmlformats.org/officeDocument/2006/relationships/tags" Target="../tags/tag31.xml"/><Relationship Id="rId15" Type="http://schemas.openxmlformats.org/officeDocument/2006/relationships/tags" Target="../tags/tag41.xml"/><Relationship Id="rId23" Type="http://schemas.openxmlformats.org/officeDocument/2006/relationships/tags" Target="../tags/tag49.xml"/><Relationship Id="rId28" Type="http://schemas.openxmlformats.org/officeDocument/2006/relationships/image" Target="../media/image34.png"/><Relationship Id="rId36" Type="http://schemas.openxmlformats.org/officeDocument/2006/relationships/image" Target="../media/image42.png"/><Relationship Id="rId10" Type="http://schemas.openxmlformats.org/officeDocument/2006/relationships/tags" Target="../tags/tag36.xml"/><Relationship Id="rId19" Type="http://schemas.openxmlformats.org/officeDocument/2006/relationships/tags" Target="../tags/tag45.xml"/><Relationship Id="rId31" Type="http://schemas.openxmlformats.org/officeDocument/2006/relationships/image" Target="../media/image37.png"/><Relationship Id="rId44" Type="http://schemas.openxmlformats.org/officeDocument/2006/relationships/image" Target="../media/image50.png"/><Relationship Id="rId4" Type="http://schemas.openxmlformats.org/officeDocument/2006/relationships/tags" Target="../tags/tag30.xml"/><Relationship Id="rId9" Type="http://schemas.openxmlformats.org/officeDocument/2006/relationships/tags" Target="../tags/tag35.xml"/><Relationship Id="rId14" Type="http://schemas.openxmlformats.org/officeDocument/2006/relationships/tags" Target="../tags/tag40.xml"/><Relationship Id="rId22" Type="http://schemas.openxmlformats.org/officeDocument/2006/relationships/tags" Target="../tags/tag48.xml"/><Relationship Id="rId27" Type="http://schemas.openxmlformats.org/officeDocument/2006/relationships/image" Target="../media/image33.png"/><Relationship Id="rId30" Type="http://schemas.openxmlformats.org/officeDocument/2006/relationships/image" Target="../media/image36.png"/><Relationship Id="rId35" Type="http://schemas.openxmlformats.org/officeDocument/2006/relationships/image" Target="../media/image41.png"/><Relationship Id="rId43" Type="http://schemas.openxmlformats.org/officeDocument/2006/relationships/image" Target="../media/image49.png"/><Relationship Id="rId8" Type="http://schemas.openxmlformats.org/officeDocument/2006/relationships/tags" Target="../tags/tag34.xml"/><Relationship Id="rId3" Type="http://schemas.openxmlformats.org/officeDocument/2006/relationships/tags" Target="../tags/tag29.xml"/><Relationship Id="rId12" Type="http://schemas.openxmlformats.org/officeDocument/2006/relationships/tags" Target="../tags/tag38.xml"/><Relationship Id="rId17" Type="http://schemas.openxmlformats.org/officeDocument/2006/relationships/tags" Target="../tags/tag43.xml"/><Relationship Id="rId25" Type="http://schemas.openxmlformats.org/officeDocument/2006/relationships/image" Target="../media/image31.png"/><Relationship Id="rId33" Type="http://schemas.openxmlformats.org/officeDocument/2006/relationships/image" Target="../media/image39.png"/><Relationship Id="rId38" Type="http://schemas.openxmlformats.org/officeDocument/2006/relationships/image" Target="../media/image44.png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tags" Target="../tags/tag62.xml"/><Relationship Id="rId18" Type="http://schemas.openxmlformats.org/officeDocument/2006/relationships/slideLayout" Target="../slideLayouts/slideLayout12.xml"/><Relationship Id="rId26" Type="http://schemas.openxmlformats.org/officeDocument/2006/relationships/image" Target="../media/image51.png"/><Relationship Id="rId3" Type="http://schemas.openxmlformats.org/officeDocument/2006/relationships/tags" Target="../tags/tag52.xml"/><Relationship Id="rId21" Type="http://schemas.openxmlformats.org/officeDocument/2006/relationships/image" Target="../media/image46.png"/><Relationship Id="rId34" Type="http://schemas.openxmlformats.org/officeDocument/2006/relationships/image" Target="../media/image56.png"/><Relationship Id="rId7" Type="http://schemas.openxmlformats.org/officeDocument/2006/relationships/tags" Target="../tags/tag56.xml"/><Relationship Id="rId12" Type="http://schemas.openxmlformats.org/officeDocument/2006/relationships/tags" Target="../tags/tag61.xml"/><Relationship Id="rId17" Type="http://schemas.openxmlformats.org/officeDocument/2006/relationships/tags" Target="../tags/tag66.xml"/><Relationship Id="rId25" Type="http://schemas.openxmlformats.org/officeDocument/2006/relationships/image" Target="../media/image50.png"/><Relationship Id="rId33" Type="http://schemas.openxmlformats.org/officeDocument/2006/relationships/image" Target="../media/image55.png"/><Relationship Id="rId2" Type="http://schemas.openxmlformats.org/officeDocument/2006/relationships/tags" Target="../tags/tag51.xml"/><Relationship Id="rId16" Type="http://schemas.openxmlformats.org/officeDocument/2006/relationships/tags" Target="../tags/tag65.xml"/><Relationship Id="rId20" Type="http://schemas.openxmlformats.org/officeDocument/2006/relationships/image" Target="../media/image45.png"/><Relationship Id="rId29" Type="http://schemas.openxmlformats.org/officeDocument/2006/relationships/image" Target="../media/image36.png"/><Relationship Id="rId1" Type="http://schemas.openxmlformats.org/officeDocument/2006/relationships/tags" Target="../tags/tag50.xml"/><Relationship Id="rId6" Type="http://schemas.openxmlformats.org/officeDocument/2006/relationships/tags" Target="../tags/tag55.xml"/><Relationship Id="rId11" Type="http://schemas.openxmlformats.org/officeDocument/2006/relationships/tags" Target="../tags/tag60.xml"/><Relationship Id="rId24" Type="http://schemas.openxmlformats.org/officeDocument/2006/relationships/image" Target="../media/image49.png"/><Relationship Id="rId32" Type="http://schemas.openxmlformats.org/officeDocument/2006/relationships/image" Target="../media/image54.png"/><Relationship Id="rId5" Type="http://schemas.openxmlformats.org/officeDocument/2006/relationships/tags" Target="../tags/tag54.xml"/><Relationship Id="rId15" Type="http://schemas.openxmlformats.org/officeDocument/2006/relationships/tags" Target="../tags/tag64.xml"/><Relationship Id="rId23" Type="http://schemas.openxmlformats.org/officeDocument/2006/relationships/image" Target="../media/image48.png"/><Relationship Id="rId28" Type="http://schemas.openxmlformats.org/officeDocument/2006/relationships/image" Target="../media/image53.png"/><Relationship Id="rId10" Type="http://schemas.openxmlformats.org/officeDocument/2006/relationships/tags" Target="../tags/tag59.xml"/><Relationship Id="rId19" Type="http://schemas.openxmlformats.org/officeDocument/2006/relationships/image" Target="../media/image44.png"/><Relationship Id="rId31" Type="http://schemas.openxmlformats.org/officeDocument/2006/relationships/image" Target="../media/image38.png"/><Relationship Id="rId4" Type="http://schemas.openxmlformats.org/officeDocument/2006/relationships/tags" Target="../tags/tag53.xml"/><Relationship Id="rId9" Type="http://schemas.openxmlformats.org/officeDocument/2006/relationships/tags" Target="../tags/tag58.xml"/><Relationship Id="rId14" Type="http://schemas.openxmlformats.org/officeDocument/2006/relationships/tags" Target="../tags/tag63.xml"/><Relationship Id="rId22" Type="http://schemas.openxmlformats.org/officeDocument/2006/relationships/image" Target="../media/image47.png"/><Relationship Id="rId27" Type="http://schemas.openxmlformats.org/officeDocument/2006/relationships/image" Target="../media/image52.png"/><Relationship Id="rId30" Type="http://schemas.openxmlformats.org/officeDocument/2006/relationships/image" Target="../media/image37.png"/><Relationship Id="rId35" Type="http://schemas.openxmlformats.org/officeDocument/2006/relationships/image" Target="../media/image57.png"/><Relationship Id="rId8" Type="http://schemas.openxmlformats.org/officeDocument/2006/relationships/tags" Target="../tags/tag5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image" Target="../media/image28.png"/><Relationship Id="rId3" Type="http://schemas.openxmlformats.org/officeDocument/2006/relationships/tags" Target="../tags/tag69.xml"/><Relationship Id="rId7" Type="http://schemas.openxmlformats.org/officeDocument/2006/relationships/tags" Target="../tags/tag73.xml"/><Relationship Id="rId12" Type="http://schemas.openxmlformats.org/officeDocument/2006/relationships/image" Target="../media/image27.png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6" Type="http://schemas.openxmlformats.org/officeDocument/2006/relationships/tags" Target="../tags/tag72.xml"/><Relationship Id="rId11" Type="http://schemas.openxmlformats.org/officeDocument/2006/relationships/image" Target="../media/image26.png"/><Relationship Id="rId5" Type="http://schemas.openxmlformats.org/officeDocument/2006/relationships/tags" Target="../tags/tag71.xml"/><Relationship Id="rId15" Type="http://schemas.openxmlformats.org/officeDocument/2006/relationships/image" Target="../media/image30.png"/><Relationship Id="rId10" Type="http://schemas.openxmlformats.org/officeDocument/2006/relationships/image" Target="../media/image25.png"/><Relationship Id="rId4" Type="http://schemas.openxmlformats.org/officeDocument/2006/relationships/tags" Target="../tags/tag70.xml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tags" Target="../tags/tag76.xml"/><Relationship Id="rId7" Type="http://schemas.openxmlformats.org/officeDocument/2006/relationships/image" Target="../media/image25.png"/><Relationship Id="rId2" Type="http://schemas.openxmlformats.org/officeDocument/2006/relationships/tags" Target="../tags/tag75.xml"/><Relationship Id="rId1" Type="http://schemas.openxmlformats.org/officeDocument/2006/relationships/tags" Target="../tags/tag74.xml"/><Relationship Id="rId6" Type="http://schemas.openxmlformats.org/officeDocument/2006/relationships/image" Target="../media/image24.png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77.xml"/><Relationship Id="rId9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image" Target="../media/image65.png"/><Relationship Id="rId3" Type="http://schemas.openxmlformats.org/officeDocument/2006/relationships/tags" Target="../tags/tag80.xml"/><Relationship Id="rId7" Type="http://schemas.openxmlformats.org/officeDocument/2006/relationships/image" Target="../media/image59.png"/><Relationship Id="rId12" Type="http://schemas.openxmlformats.org/officeDocument/2006/relationships/image" Target="../media/image64.png"/><Relationship Id="rId2" Type="http://schemas.openxmlformats.org/officeDocument/2006/relationships/tags" Target="../tags/tag79.xml"/><Relationship Id="rId1" Type="http://schemas.openxmlformats.org/officeDocument/2006/relationships/tags" Target="../tags/tag78.xml"/><Relationship Id="rId6" Type="http://schemas.openxmlformats.org/officeDocument/2006/relationships/image" Target="../media/image58.jpeg"/><Relationship Id="rId11" Type="http://schemas.openxmlformats.org/officeDocument/2006/relationships/image" Target="../media/image63.png"/><Relationship Id="rId5" Type="http://schemas.openxmlformats.org/officeDocument/2006/relationships/slideLayout" Target="../slideLayouts/slideLayout12.xml"/><Relationship Id="rId10" Type="http://schemas.openxmlformats.org/officeDocument/2006/relationships/image" Target="../media/image62.png"/><Relationship Id="rId4" Type="http://schemas.openxmlformats.org/officeDocument/2006/relationships/tags" Target="../tags/tag81.xml"/><Relationship Id="rId9" Type="http://schemas.openxmlformats.org/officeDocument/2006/relationships/image" Target="../media/image61.jpe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89.xml"/><Relationship Id="rId13" Type="http://schemas.openxmlformats.org/officeDocument/2006/relationships/image" Target="../media/image63.png"/><Relationship Id="rId18" Type="http://schemas.openxmlformats.org/officeDocument/2006/relationships/image" Target="../media/image68.png"/><Relationship Id="rId3" Type="http://schemas.openxmlformats.org/officeDocument/2006/relationships/tags" Target="../tags/tag84.xml"/><Relationship Id="rId21" Type="http://schemas.openxmlformats.org/officeDocument/2006/relationships/image" Target="../media/image71.png"/><Relationship Id="rId7" Type="http://schemas.openxmlformats.org/officeDocument/2006/relationships/tags" Target="../tags/tag88.xml"/><Relationship Id="rId12" Type="http://schemas.openxmlformats.org/officeDocument/2006/relationships/image" Target="../media/image62.png"/><Relationship Id="rId17" Type="http://schemas.openxmlformats.org/officeDocument/2006/relationships/image" Target="../media/image67.png"/><Relationship Id="rId2" Type="http://schemas.openxmlformats.org/officeDocument/2006/relationships/tags" Target="../tags/tag83.xml"/><Relationship Id="rId16" Type="http://schemas.openxmlformats.org/officeDocument/2006/relationships/image" Target="../media/image66.png"/><Relationship Id="rId20" Type="http://schemas.openxmlformats.org/officeDocument/2006/relationships/image" Target="../media/image70.png"/><Relationship Id="rId1" Type="http://schemas.openxmlformats.org/officeDocument/2006/relationships/tags" Target="../tags/tag82.xml"/><Relationship Id="rId6" Type="http://schemas.openxmlformats.org/officeDocument/2006/relationships/tags" Target="../tags/tag87.xml"/><Relationship Id="rId11" Type="http://schemas.openxmlformats.org/officeDocument/2006/relationships/slideLayout" Target="../slideLayouts/slideLayout12.xml"/><Relationship Id="rId5" Type="http://schemas.openxmlformats.org/officeDocument/2006/relationships/tags" Target="../tags/tag86.xml"/><Relationship Id="rId15" Type="http://schemas.openxmlformats.org/officeDocument/2006/relationships/image" Target="../media/image65.png"/><Relationship Id="rId10" Type="http://schemas.openxmlformats.org/officeDocument/2006/relationships/tags" Target="../tags/tag91.xml"/><Relationship Id="rId19" Type="http://schemas.openxmlformats.org/officeDocument/2006/relationships/image" Target="../media/image69.png"/><Relationship Id="rId4" Type="http://schemas.openxmlformats.org/officeDocument/2006/relationships/tags" Target="../tags/tag85.xml"/><Relationship Id="rId9" Type="http://schemas.openxmlformats.org/officeDocument/2006/relationships/tags" Target="../tags/tag90.xml"/><Relationship Id="rId14" Type="http://schemas.openxmlformats.org/officeDocument/2006/relationships/image" Target="../media/image6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8.png"/><Relationship Id="rId3" Type="http://schemas.openxmlformats.org/officeDocument/2006/relationships/tags" Target="../tags/tag3.xml"/><Relationship Id="rId7" Type="http://schemas.openxmlformats.org/officeDocument/2006/relationships/slideLayout" Target="../slideLayouts/slideLayout12.xml"/><Relationship Id="rId12" Type="http://schemas.openxmlformats.org/officeDocument/2006/relationships/image" Target="../media/image7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image" Target="../media/image6.png"/><Relationship Id="rId5" Type="http://schemas.openxmlformats.org/officeDocument/2006/relationships/tags" Target="../tags/tag5.xml"/><Relationship Id="rId10" Type="http://schemas.openxmlformats.org/officeDocument/2006/relationships/image" Target="../media/image5.png"/><Relationship Id="rId4" Type="http://schemas.openxmlformats.org/officeDocument/2006/relationships/tags" Target="../tags/tag4.xml"/><Relationship Id="rId9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image" Target="../media/image6.png"/><Relationship Id="rId18" Type="http://schemas.openxmlformats.org/officeDocument/2006/relationships/image" Target="../media/image14.png"/><Relationship Id="rId3" Type="http://schemas.openxmlformats.org/officeDocument/2006/relationships/tags" Target="../tags/tag9.xml"/><Relationship Id="rId7" Type="http://schemas.openxmlformats.org/officeDocument/2006/relationships/tags" Target="../tags/tag13.xml"/><Relationship Id="rId12" Type="http://schemas.openxmlformats.org/officeDocument/2006/relationships/image" Target="../media/image5.png"/><Relationship Id="rId17" Type="http://schemas.openxmlformats.org/officeDocument/2006/relationships/image" Target="../media/image10.png"/><Relationship Id="rId2" Type="http://schemas.openxmlformats.org/officeDocument/2006/relationships/tags" Target="../tags/tag8.xml"/><Relationship Id="rId16" Type="http://schemas.openxmlformats.org/officeDocument/2006/relationships/image" Target="../media/image13.png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11" Type="http://schemas.openxmlformats.org/officeDocument/2006/relationships/image" Target="../media/image4.png"/><Relationship Id="rId5" Type="http://schemas.openxmlformats.org/officeDocument/2006/relationships/tags" Target="../tags/tag11.xml"/><Relationship Id="rId15" Type="http://schemas.openxmlformats.org/officeDocument/2006/relationships/image" Target="../media/image8.png"/><Relationship Id="rId10" Type="http://schemas.openxmlformats.org/officeDocument/2006/relationships/image" Target="../media/image3.png"/><Relationship Id="rId4" Type="http://schemas.openxmlformats.org/officeDocument/2006/relationships/tags" Target="../tags/tag10.xml"/><Relationship Id="rId9" Type="http://schemas.openxmlformats.org/officeDocument/2006/relationships/image" Target="../media/image12.png"/><Relationship Id="rId1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8610C8D-A8FC-F746-A730-BDC6F26D9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r>
              <a:rPr lang="en-US" b="1"/>
              <a:t>Lecture </a:t>
            </a:r>
            <a:r>
              <a:rPr lang="en-US" b="1" i="1"/>
              <a:t>4</a:t>
            </a:r>
            <a:r>
              <a:rPr lang="en-US" b="1"/>
              <a:t> – Multilayer Perceptron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95A5C34B-FCDB-054D-B7A0-FC4C9BD78B93}"/>
              </a:ext>
            </a:extLst>
          </p:cNvPr>
          <p:cNvSpPr txBox="1">
            <a:spLocks/>
          </p:cNvSpPr>
          <p:nvPr/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latin typeface="Arial" panose="020B0604020202020204" pitchFamily="34" charset="0"/>
                <a:ea typeface="Calibri" panose="020F0502020204030204" pitchFamily="34" charset="0"/>
              </a:rPr>
              <a:t>AI in Genetics</a:t>
            </a:r>
            <a:endParaRPr lang="en-US" i="1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r>
              <a:rPr lang="en-US" i="1">
                <a:latin typeface="Arial" panose="020B0604020202020204" pitchFamily="34" charset="0"/>
                <a:ea typeface="Calibri" panose="020F0502020204030204" pitchFamily="34" charset="0"/>
              </a:rPr>
              <a:t>ZOO6927 / BOT6935 / ZOO4926</a:t>
            </a:r>
            <a:endParaRPr 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7958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EB9A50A-B023-E941-8926-F7060F525F0B}"/>
              </a:ext>
            </a:extLst>
          </p:cNvPr>
          <p:cNvSpPr txBox="1"/>
          <p:nvPr/>
        </p:nvSpPr>
        <p:spPr>
          <a:xfrm>
            <a:off x="304871" y="277394"/>
            <a:ext cx="1158225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Two ingredients: </a:t>
            </a:r>
          </a:p>
          <a:p>
            <a:endParaRPr lang="en-US" sz="3200" b="1" dirty="0"/>
          </a:p>
          <a:p>
            <a:r>
              <a:rPr lang="en-US" sz="3200" b="1" dirty="0"/>
              <a:t>More nodes and layers</a:t>
            </a:r>
          </a:p>
          <a:p>
            <a:endParaRPr lang="en-US" sz="3200" b="1" dirty="0"/>
          </a:p>
          <a:p>
            <a:r>
              <a:rPr lang="en-US" sz="3200" b="1" dirty="0"/>
              <a:t>Nonlinear activation functions</a:t>
            </a:r>
          </a:p>
        </p:txBody>
      </p:sp>
    </p:spTree>
    <p:extLst>
      <p:ext uri="{BB962C8B-B14F-4D97-AF65-F5344CB8AC3E}">
        <p14:creationId xmlns:p14="http://schemas.microsoft.com/office/powerpoint/2010/main" val="3825651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ng\Desktop\Neuron.jpg"/>
          <p:cNvPicPr>
            <a:picLocks noChangeAspect="1" noChangeArrowheads="1"/>
          </p:cNvPicPr>
          <p:nvPr/>
        </p:nvPicPr>
        <p:blipFill>
          <a:blip r:embed="rId2" cstate="print"/>
          <a:srcRect t="22274"/>
          <a:stretch>
            <a:fillRect/>
          </a:stretch>
        </p:blipFill>
        <p:spPr bwMode="auto">
          <a:xfrm>
            <a:off x="1930400" y="1299750"/>
            <a:ext cx="8026400" cy="42585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508000" y="381001"/>
            <a:ext cx="853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Draw inspiration from the brain</a:t>
            </a:r>
          </a:p>
        </p:txBody>
      </p:sp>
    </p:spTree>
    <p:extLst>
      <p:ext uri="{BB962C8B-B14F-4D97-AF65-F5344CB8AC3E}">
        <p14:creationId xmlns:p14="http://schemas.microsoft.com/office/powerpoint/2010/main" val="8442073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/>
          <p:cNvGrpSpPr/>
          <p:nvPr/>
        </p:nvGrpSpPr>
        <p:grpSpPr>
          <a:xfrm>
            <a:off x="1117600" y="2158854"/>
            <a:ext cx="4978400" cy="2507249"/>
            <a:chOff x="867068" y="1227847"/>
            <a:chExt cx="5050946" cy="2543785"/>
          </a:xfrm>
        </p:grpSpPr>
        <p:sp>
          <p:nvSpPr>
            <p:cNvPr id="3" name="Oval 2"/>
            <p:cNvSpPr/>
            <p:nvPr/>
          </p:nvSpPr>
          <p:spPr>
            <a:xfrm>
              <a:off x="867068" y="3065025"/>
              <a:ext cx="712906" cy="70660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4" name="Oval 3"/>
            <p:cNvSpPr/>
            <p:nvPr/>
          </p:nvSpPr>
          <p:spPr>
            <a:xfrm>
              <a:off x="867068" y="2146436"/>
              <a:ext cx="712906" cy="70660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5" name="Oval 4"/>
            <p:cNvSpPr/>
            <p:nvPr/>
          </p:nvSpPr>
          <p:spPr>
            <a:xfrm>
              <a:off x="867068" y="1227847"/>
              <a:ext cx="712906" cy="70660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cxnSp>
          <p:nvCxnSpPr>
            <p:cNvPr id="15" name="Straight Arrow Connector 14"/>
            <p:cNvCxnSpPr>
              <a:stCxn id="29" idx="6"/>
            </p:cNvCxnSpPr>
            <p:nvPr/>
          </p:nvCxnSpPr>
          <p:spPr>
            <a:xfrm>
              <a:off x="3808718" y="2488798"/>
              <a:ext cx="712906" cy="147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5" idx="6"/>
              <a:endCxn id="29" idx="2"/>
            </p:cNvCxnSpPr>
            <p:nvPr/>
          </p:nvCxnSpPr>
          <p:spPr>
            <a:xfrm>
              <a:off x="1579974" y="1581151"/>
              <a:ext cx="1515838" cy="90764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endCxn id="29" idx="2"/>
            </p:cNvCxnSpPr>
            <p:nvPr/>
          </p:nvCxnSpPr>
          <p:spPr>
            <a:xfrm flipV="1">
              <a:off x="1579974" y="2488796"/>
              <a:ext cx="1515838" cy="1094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3" idx="6"/>
              <a:endCxn id="29" idx="2"/>
            </p:cNvCxnSpPr>
            <p:nvPr/>
          </p:nvCxnSpPr>
          <p:spPr>
            <a:xfrm flipV="1">
              <a:off x="1579974" y="2488796"/>
              <a:ext cx="1515838" cy="9295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/>
            <p:nvPr/>
          </p:nvSpPr>
          <p:spPr>
            <a:xfrm>
              <a:off x="3095812" y="2135492"/>
              <a:ext cx="712906" cy="70660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pic>
          <p:nvPicPr>
            <p:cNvPr id="54" name="Picture 53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8600" y="2192053"/>
              <a:ext cx="1179414" cy="532127"/>
            </a:xfrm>
            <a:prstGeom prst="rect">
              <a:avLst/>
            </a:prstGeom>
          </p:spPr>
        </p:pic>
      </p:grpSp>
      <p:sp>
        <p:nvSpPr>
          <p:cNvPr id="55" name="TextBox 54"/>
          <p:cNvSpPr txBox="1"/>
          <p:nvPr/>
        </p:nvSpPr>
        <p:spPr>
          <a:xfrm>
            <a:off x="508000" y="204708"/>
            <a:ext cx="8534400" cy="778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Neuron model: Logistic unit (‘perceptron’)</a:t>
            </a:r>
          </a:p>
        </p:txBody>
      </p:sp>
      <p:pic>
        <p:nvPicPr>
          <p:cNvPr id="57" name="Picture 5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371" y="1024594"/>
            <a:ext cx="1455426" cy="1785697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8473" y="1024594"/>
            <a:ext cx="1385455" cy="1785697"/>
          </a:xfrm>
          <a:prstGeom prst="rect">
            <a:avLst/>
          </a:prstGeom>
        </p:spPr>
      </p:pic>
      <p:sp>
        <p:nvSpPr>
          <p:cNvPr id="60" name="TextBox 59"/>
          <p:cNvSpPr txBox="1"/>
          <p:nvPr/>
        </p:nvSpPr>
        <p:spPr>
          <a:xfrm>
            <a:off x="508000" y="5150247"/>
            <a:ext cx="853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Sigmoid (logistic) activation function.</a:t>
            </a:r>
          </a:p>
        </p:txBody>
      </p:sp>
      <p:pic>
        <p:nvPicPr>
          <p:cNvPr id="62" name="Picture 6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343" y="2432474"/>
            <a:ext cx="297180" cy="200660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800" y="3329941"/>
            <a:ext cx="304800" cy="200660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801" y="4239261"/>
            <a:ext cx="307340" cy="20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131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/>
          <p:cNvSpPr txBox="1"/>
          <p:nvPr/>
        </p:nvSpPr>
        <p:spPr>
          <a:xfrm>
            <a:off x="508000" y="381001"/>
            <a:ext cx="853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Neural Network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643719" y="5841920"/>
            <a:ext cx="1176028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67" dirty="0">
                <a:latin typeface="Calibri"/>
              </a:rPr>
              <a:t>Layer 3</a:t>
            </a:r>
            <a:endParaRPr lang="en-US" sz="2667" baseline="-25000" dirty="0">
              <a:latin typeface="Calibri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1625601" y="2190331"/>
            <a:ext cx="8472519" cy="3496495"/>
            <a:chOff x="656011" y="1657350"/>
            <a:chExt cx="6811590" cy="2811052"/>
          </a:xfrm>
        </p:grpSpPr>
        <p:sp>
          <p:nvSpPr>
            <p:cNvPr id="20" name="Oval 19"/>
            <p:cNvSpPr/>
            <p:nvPr/>
          </p:nvSpPr>
          <p:spPr>
            <a:xfrm>
              <a:off x="656011" y="3687554"/>
              <a:ext cx="787808" cy="78084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2" name="Oval 21"/>
            <p:cNvSpPr/>
            <p:nvPr/>
          </p:nvSpPr>
          <p:spPr>
            <a:xfrm>
              <a:off x="656011" y="2672452"/>
              <a:ext cx="787808" cy="78084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3" name="Oval 22"/>
            <p:cNvSpPr/>
            <p:nvPr/>
          </p:nvSpPr>
          <p:spPr>
            <a:xfrm>
              <a:off x="656011" y="1657350"/>
              <a:ext cx="787808" cy="78084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4" name="Oval 23"/>
            <p:cNvSpPr/>
            <p:nvPr/>
          </p:nvSpPr>
          <p:spPr>
            <a:xfrm>
              <a:off x="2783094" y="2672452"/>
              <a:ext cx="787808" cy="7808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cxnSp>
          <p:nvCxnSpPr>
            <p:cNvPr id="25" name="Straight Arrow Connector 24"/>
            <p:cNvCxnSpPr>
              <a:stCxn id="23" idx="6"/>
              <a:endCxn id="24" idx="2"/>
            </p:cNvCxnSpPr>
            <p:nvPr/>
          </p:nvCxnSpPr>
          <p:spPr>
            <a:xfrm>
              <a:off x="1443819" y="2047774"/>
              <a:ext cx="1339274" cy="101510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22" idx="6"/>
              <a:endCxn id="24" idx="2"/>
            </p:cNvCxnSpPr>
            <p:nvPr/>
          </p:nvCxnSpPr>
          <p:spPr>
            <a:xfrm>
              <a:off x="1443819" y="3062878"/>
              <a:ext cx="1339274" cy="162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20" idx="6"/>
              <a:endCxn id="24" idx="2"/>
            </p:cNvCxnSpPr>
            <p:nvPr/>
          </p:nvCxnSpPr>
          <p:spPr>
            <a:xfrm flipV="1">
              <a:off x="1443819" y="3062876"/>
              <a:ext cx="1339274" cy="101510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42" idx="6"/>
            </p:cNvCxnSpPr>
            <p:nvPr/>
          </p:nvCxnSpPr>
          <p:spPr>
            <a:xfrm>
              <a:off x="5619204" y="2711090"/>
              <a:ext cx="787808" cy="162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/>
            <p:cNvSpPr/>
            <p:nvPr/>
          </p:nvSpPr>
          <p:spPr>
            <a:xfrm>
              <a:off x="2783094" y="3687554"/>
              <a:ext cx="787808" cy="7808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cxnSp>
          <p:nvCxnSpPr>
            <p:cNvPr id="35" name="Straight Arrow Connector 34"/>
            <p:cNvCxnSpPr>
              <a:stCxn id="23" idx="6"/>
              <a:endCxn id="34" idx="2"/>
            </p:cNvCxnSpPr>
            <p:nvPr/>
          </p:nvCxnSpPr>
          <p:spPr>
            <a:xfrm>
              <a:off x="1443819" y="2047774"/>
              <a:ext cx="1339274" cy="203020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endCxn id="34" idx="2"/>
            </p:cNvCxnSpPr>
            <p:nvPr/>
          </p:nvCxnSpPr>
          <p:spPr>
            <a:xfrm>
              <a:off x="1443819" y="3062876"/>
              <a:ext cx="1339274" cy="101510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20" idx="6"/>
              <a:endCxn id="34" idx="2"/>
            </p:cNvCxnSpPr>
            <p:nvPr/>
          </p:nvCxnSpPr>
          <p:spPr>
            <a:xfrm>
              <a:off x="1443819" y="4077980"/>
              <a:ext cx="1339274" cy="162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>
              <a:off x="1443819" y="2047777"/>
              <a:ext cx="1339274" cy="162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22" idx="6"/>
            </p:cNvCxnSpPr>
            <p:nvPr/>
          </p:nvCxnSpPr>
          <p:spPr>
            <a:xfrm flipV="1">
              <a:off x="1443819" y="2047774"/>
              <a:ext cx="1339274" cy="101510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20" idx="6"/>
            </p:cNvCxnSpPr>
            <p:nvPr/>
          </p:nvCxnSpPr>
          <p:spPr>
            <a:xfrm flipV="1">
              <a:off x="1443819" y="2047774"/>
              <a:ext cx="1339274" cy="203020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Oval 40"/>
            <p:cNvSpPr/>
            <p:nvPr/>
          </p:nvSpPr>
          <p:spPr>
            <a:xfrm>
              <a:off x="2783094" y="1657350"/>
              <a:ext cx="787808" cy="7808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42" name="Oval 41"/>
            <p:cNvSpPr/>
            <p:nvPr/>
          </p:nvSpPr>
          <p:spPr>
            <a:xfrm>
              <a:off x="4831395" y="2320663"/>
              <a:ext cx="787808" cy="7808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cxnSp>
          <p:nvCxnSpPr>
            <p:cNvPr id="43" name="Straight Arrow Connector 42"/>
            <p:cNvCxnSpPr>
              <a:stCxn id="41" idx="6"/>
              <a:endCxn id="42" idx="2"/>
            </p:cNvCxnSpPr>
            <p:nvPr/>
          </p:nvCxnSpPr>
          <p:spPr>
            <a:xfrm>
              <a:off x="3570902" y="2047774"/>
              <a:ext cx="1260493" cy="66331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24" idx="6"/>
              <a:endCxn id="42" idx="2"/>
            </p:cNvCxnSpPr>
            <p:nvPr/>
          </p:nvCxnSpPr>
          <p:spPr>
            <a:xfrm flipV="1">
              <a:off x="3570902" y="2711087"/>
              <a:ext cx="1260493" cy="35178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34" idx="6"/>
              <a:endCxn id="42" idx="2"/>
            </p:cNvCxnSpPr>
            <p:nvPr/>
          </p:nvCxnSpPr>
          <p:spPr>
            <a:xfrm flipV="1">
              <a:off x="3570902" y="2711087"/>
              <a:ext cx="1260493" cy="136689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3199" y="2476833"/>
              <a:ext cx="914402" cy="377015"/>
            </a:xfrm>
            <a:prstGeom prst="rect">
              <a:avLst/>
            </a:prstGeom>
          </p:spPr>
        </p:pic>
        <p:pic>
          <p:nvPicPr>
            <p:cNvPr id="67" name="Picture 66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2928" y="1933074"/>
              <a:ext cx="311667" cy="210442"/>
            </a:xfrm>
            <a:prstGeom prst="rect">
              <a:avLst/>
            </a:prstGeom>
          </p:spPr>
        </p:pic>
        <p:pic>
          <p:nvPicPr>
            <p:cNvPr id="68" name="Picture 67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3270" y="2955604"/>
              <a:ext cx="319659" cy="210442"/>
            </a:xfrm>
            <a:prstGeom prst="rect">
              <a:avLst/>
            </a:prstGeom>
          </p:spPr>
        </p:pic>
        <p:pic>
          <p:nvPicPr>
            <p:cNvPr id="69" name="Picture 68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3271" y="3971723"/>
              <a:ext cx="322323" cy="21577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95070" y="1863447"/>
              <a:ext cx="363855" cy="33528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97067" y="2886801"/>
              <a:ext cx="363855" cy="33528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03192" y="3910338"/>
              <a:ext cx="363855" cy="339090"/>
            </a:xfrm>
            <a:prstGeom prst="rect">
              <a:avLst/>
            </a:prstGeom>
          </p:spPr>
        </p:pic>
      </p:grpSp>
      <p:sp>
        <p:nvSpPr>
          <p:cNvPr id="72" name="TextBox 71"/>
          <p:cNvSpPr txBox="1"/>
          <p:nvPr/>
        </p:nvSpPr>
        <p:spPr>
          <a:xfrm>
            <a:off x="1422400" y="5841920"/>
            <a:ext cx="1176028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67" dirty="0">
                <a:latin typeface="Calibri"/>
              </a:rPr>
              <a:t>Layer 1</a:t>
            </a:r>
            <a:endParaRPr lang="en-US" sz="2667" baseline="-25000" dirty="0">
              <a:latin typeface="Calibri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175846" y="5841920"/>
            <a:ext cx="1176028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67" dirty="0">
                <a:latin typeface="Calibri"/>
              </a:rPr>
              <a:t>Layer 2</a:t>
            </a:r>
            <a:endParaRPr lang="en-US" sz="2667" baseline="-25000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567462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/>
          <p:cNvSpPr txBox="1"/>
          <p:nvPr/>
        </p:nvSpPr>
        <p:spPr>
          <a:xfrm>
            <a:off x="304800" y="27895"/>
            <a:ext cx="853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Neural Network: what goes on under the hood</a:t>
            </a:r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9602" y="719891"/>
            <a:ext cx="855980" cy="45466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9600" y="1449905"/>
            <a:ext cx="934720" cy="312420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6624320" y="693398"/>
            <a:ext cx="5262883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/>
              <a:t>“activation” of unit    in layer </a:t>
            </a:r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1332" y="842481"/>
            <a:ext cx="91440" cy="2286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4710" y="842482"/>
            <a:ext cx="139700" cy="292100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6604001" y="1320562"/>
            <a:ext cx="5262883" cy="1323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/>
              <a:t>matrix of weights controlling function mapping from layer    to layer</a:t>
            </a:r>
          </a:p>
        </p:txBody>
      </p:sp>
      <p:pic>
        <p:nvPicPr>
          <p:cNvPr id="50" name="Picture 49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4567" y="1871707"/>
            <a:ext cx="139700" cy="2921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2201" y="2284689"/>
            <a:ext cx="718820" cy="29464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1387" y="3191933"/>
            <a:ext cx="6497320" cy="45212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1387" y="3765992"/>
            <a:ext cx="6497320" cy="45212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4346805"/>
            <a:ext cx="6497320" cy="45212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851" y="4971015"/>
            <a:ext cx="8600440" cy="452120"/>
          </a:xfrm>
          <a:prstGeom prst="rect">
            <a:avLst/>
          </a:prstGeom>
        </p:spPr>
      </p:pic>
      <p:sp>
        <p:nvSpPr>
          <p:cNvPr id="56" name="TextBox 55"/>
          <p:cNvSpPr txBox="1"/>
          <p:nvPr/>
        </p:nvSpPr>
        <p:spPr>
          <a:xfrm>
            <a:off x="508000" y="5537120"/>
            <a:ext cx="11176000" cy="913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/>
              <a:t>If network has      units in layer    ,           units in layer           , then</a:t>
            </a:r>
          </a:p>
          <a:p>
            <a:r>
              <a:rPr lang="en-US" sz="2667" dirty="0"/>
              <a:t>will be of dimension                               .</a:t>
            </a: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8950" y="5755645"/>
            <a:ext cx="243841" cy="24892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1443" y="5694681"/>
            <a:ext cx="139700" cy="2921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4189" y="5751576"/>
            <a:ext cx="586740" cy="24892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2637" y="5697225"/>
            <a:ext cx="718820" cy="29464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8104" y="5609243"/>
            <a:ext cx="553720" cy="31242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376" y="6046725"/>
            <a:ext cx="2148840" cy="353060"/>
          </a:xfrm>
          <a:prstGeom prst="rect">
            <a:avLst/>
          </a:prstGeom>
        </p:spPr>
      </p:pic>
      <p:grpSp>
        <p:nvGrpSpPr>
          <p:cNvPr id="70" name="Group 69"/>
          <p:cNvGrpSpPr/>
          <p:nvPr/>
        </p:nvGrpSpPr>
        <p:grpSpPr>
          <a:xfrm>
            <a:off x="1059053" y="990600"/>
            <a:ext cx="3512947" cy="1449747"/>
            <a:chOff x="656011" y="1657350"/>
            <a:chExt cx="6811590" cy="2811052"/>
          </a:xfrm>
        </p:grpSpPr>
        <p:sp>
          <p:nvSpPr>
            <p:cNvPr id="71" name="Oval 70"/>
            <p:cNvSpPr/>
            <p:nvPr/>
          </p:nvSpPr>
          <p:spPr>
            <a:xfrm>
              <a:off x="656011" y="3687554"/>
              <a:ext cx="787808" cy="780848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74" name="Oval 73"/>
            <p:cNvSpPr/>
            <p:nvPr/>
          </p:nvSpPr>
          <p:spPr>
            <a:xfrm>
              <a:off x="656011" y="2672452"/>
              <a:ext cx="787808" cy="780848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75" name="Oval 74"/>
            <p:cNvSpPr/>
            <p:nvPr/>
          </p:nvSpPr>
          <p:spPr>
            <a:xfrm>
              <a:off x="656011" y="1657350"/>
              <a:ext cx="787808" cy="780848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76" name="Oval 75"/>
            <p:cNvSpPr/>
            <p:nvPr/>
          </p:nvSpPr>
          <p:spPr>
            <a:xfrm>
              <a:off x="2783094" y="2672452"/>
              <a:ext cx="787808" cy="78084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cxnSp>
          <p:nvCxnSpPr>
            <p:cNvPr id="77" name="Straight Arrow Connector 76"/>
            <p:cNvCxnSpPr>
              <a:stCxn id="75" idx="6"/>
              <a:endCxn id="76" idx="2"/>
            </p:cNvCxnSpPr>
            <p:nvPr/>
          </p:nvCxnSpPr>
          <p:spPr>
            <a:xfrm>
              <a:off x="1443819" y="2047774"/>
              <a:ext cx="1339274" cy="101510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>
              <a:stCxn id="74" idx="6"/>
              <a:endCxn id="76" idx="2"/>
            </p:cNvCxnSpPr>
            <p:nvPr/>
          </p:nvCxnSpPr>
          <p:spPr>
            <a:xfrm>
              <a:off x="1443819" y="3062878"/>
              <a:ext cx="1339274" cy="1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>
              <a:stCxn id="71" idx="6"/>
              <a:endCxn id="76" idx="2"/>
            </p:cNvCxnSpPr>
            <p:nvPr/>
          </p:nvCxnSpPr>
          <p:spPr>
            <a:xfrm flipV="1">
              <a:off x="1443819" y="3062876"/>
              <a:ext cx="1339274" cy="101510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>
              <a:stCxn id="89" idx="6"/>
            </p:cNvCxnSpPr>
            <p:nvPr/>
          </p:nvCxnSpPr>
          <p:spPr>
            <a:xfrm>
              <a:off x="5619204" y="2711090"/>
              <a:ext cx="787808" cy="1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80"/>
            <p:cNvSpPr/>
            <p:nvPr/>
          </p:nvSpPr>
          <p:spPr>
            <a:xfrm>
              <a:off x="2783094" y="3687554"/>
              <a:ext cx="787808" cy="78084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cxnSp>
          <p:nvCxnSpPr>
            <p:cNvPr id="82" name="Straight Arrow Connector 81"/>
            <p:cNvCxnSpPr>
              <a:stCxn id="75" idx="6"/>
              <a:endCxn id="81" idx="2"/>
            </p:cNvCxnSpPr>
            <p:nvPr/>
          </p:nvCxnSpPr>
          <p:spPr>
            <a:xfrm>
              <a:off x="1443819" y="2047774"/>
              <a:ext cx="1339274" cy="203020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>
              <a:endCxn id="81" idx="2"/>
            </p:cNvCxnSpPr>
            <p:nvPr/>
          </p:nvCxnSpPr>
          <p:spPr>
            <a:xfrm>
              <a:off x="1443819" y="3062876"/>
              <a:ext cx="1339274" cy="101510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>
              <a:stCxn id="71" idx="6"/>
              <a:endCxn id="81" idx="2"/>
            </p:cNvCxnSpPr>
            <p:nvPr/>
          </p:nvCxnSpPr>
          <p:spPr>
            <a:xfrm>
              <a:off x="1443819" y="4077980"/>
              <a:ext cx="1339274" cy="1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/>
            <p:nvPr/>
          </p:nvCxnSpPr>
          <p:spPr>
            <a:xfrm>
              <a:off x="1443819" y="2047777"/>
              <a:ext cx="1339274" cy="1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>
              <a:stCxn id="74" idx="6"/>
            </p:cNvCxnSpPr>
            <p:nvPr/>
          </p:nvCxnSpPr>
          <p:spPr>
            <a:xfrm flipV="1">
              <a:off x="1443819" y="2047774"/>
              <a:ext cx="1339274" cy="101510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>
              <a:stCxn id="71" idx="6"/>
            </p:cNvCxnSpPr>
            <p:nvPr/>
          </p:nvCxnSpPr>
          <p:spPr>
            <a:xfrm flipV="1">
              <a:off x="1443819" y="2047774"/>
              <a:ext cx="1339274" cy="203020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Oval 87"/>
            <p:cNvSpPr/>
            <p:nvPr/>
          </p:nvSpPr>
          <p:spPr>
            <a:xfrm>
              <a:off x="2783094" y="1657350"/>
              <a:ext cx="787808" cy="78084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89" name="Oval 88"/>
            <p:cNvSpPr/>
            <p:nvPr/>
          </p:nvSpPr>
          <p:spPr>
            <a:xfrm>
              <a:off x="4831395" y="2320663"/>
              <a:ext cx="787808" cy="78084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cxnSp>
          <p:nvCxnSpPr>
            <p:cNvPr id="90" name="Straight Arrow Connector 89"/>
            <p:cNvCxnSpPr>
              <a:stCxn id="88" idx="6"/>
              <a:endCxn id="89" idx="2"/>
            </p:cNvCxnSpPr>
            <p:nvPr/>
          </p:nvCxnSpPr>
          <p:spPr>
            <a:xfrm>
              <a:off x="3570902" y="2047774"/>
              <a:ext cx="1260493" cy="66331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>
              <a:stCxn id="76" idx="6"/>
              <a:endCxn id="89" idx="2"/>
            </p:cNvCxnSpPr>
            <p:nvPr/>
          </p:nvCxnSpPr>
          <p:spPr>
            <a:xfrm flipV="1">
              <a:off x="3570902" y="2711087"/>
              <a:ext cx="1260493" cy="35178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>
              <a:stCxn id="81" idx="6"/>
              <a:endCxn id="89" idx="2"/>
            </p:cNvCxnSpPr>
            <p:nvPr/>
          </p:nvCxnSpPr>
          <p:spPr>
            <a:xfrm flipV="1">
              <a:off x="3570902" y="2711087"/>
              <a:ext cx="1260493" cy="136689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3" name="Picture 92"/>
            <p:cNvPicPr>
              <a:picLocks noChangeAspect="1"/>
            </p:cNvPicPr>
            <p:nvPr>
              <p:custDataLst>
                <p:tags r:id="rId17"/>
              </p:custDataLst>
            </p:nvPr>
          </p:nvPicPr>
          <p:blipFill>
            <a:blip r:embed="rId3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3199" y="2476833"/>
              <a:ext cx="914402" cy="377015"/>
            </a:xfrm>
            <a:prstGeom prst="rect">
              <a:avLst/>
            </a:prstGeom>
            <a:ln w="12700">
              <a:noFill/>
            </a:ln>
          </p:spPr>
        </p:pic>
        <p:pic>
          <p:nvPicPr>
            <p:cNvPr id="94" name="Picture 93"/>
            <p:cNvPicPr>
              <a:picLocks noChangeAspect="1"/>
            </p:cNvPicPr>
            <p:nvPr>
              <p:custDataLst>
                <p:tags r:id="rId18"/>
              </p:custDataLst>
            </p:nvPr>
          </p:nvPicPr>
          <p:blipFill>
            <a:blip r:embed="rId3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2928" y="1933074"/>
              <a:ext cx="311667" cy="210442"/>
            </a:xfrm>
            <a:prstGeom prst="rect">
              <a:avLst/>
            </a:prstGeom>
            <a:ln w="12700">
              <a:noFill/>
            </a:ln>
          </p:spPr>
        </p:pic>
        <p:pic>
          <p:nvPicPr>
            <p:cNvPr id="95" name="Picture 94"/>
            <p:cNvPicPr>
              <a:picLocks noChangeAspect="1"/>
            </p:cNvPicPr>
            <p:nvPr>
              <p:custDataLst>
                <p:tags r:id="rId19"/>
              </p:custDataLst>
            </p:nvPr>
          </p:nvPicPr>
          <p:blipFill>
            <a:blip r:embed="rId4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3270" y="2955604"/>
              <a:ext cx="319659" cy="210442"/>
            </a:xfrm>
            <a:prstGeom prst="rect">
              <a:avLst/>
            </a:prstGeom>
            <a:ln w="12700">
              <a:noFill/>
            </a:ln>
          </p:spPr>
        </p:pic>
        <p:pic>
          <p:nvPicPr>
            <p:cNvPr id="96" name="Picture 95"/>
            <p:cNvPicPr>
              <a:picLocks noChangeAspect="1"/>
            </p:cNvPicPr>
            <p:nvPr>
              <p:custDataLst>
                <p:tags r:id="rId20"/>
              </p:custDataLst>
            </p:nvPr>
          </p:nvPicPr>
          <p:blipFill>
            <a:blip r:embed="rId4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3271" y="3971723"/>
              <a:ext cx="322323" cy="215770"/>
            </a:xfrm>
            <a:prstGeom prst="rect">
              <a:avLst/>
            </a:prstGeom>
            <a:ln w="12700">
              <a:noFill/>
            </a:ln>
          </p:spPr>
        </p:pic>
        <p:pic>
          <p:nvPicPr>
            <p:cNvPr id="97" name="Picture 96"/>
            <p:cNvPicPr>
              <a:picLocks noChangeAspect="1"/>
            </p:cNvPicPr>
            <p:nvPr>
              <p:custDataLst>
                <p:tags r:id="rId21"/>
              </p:custDataLst>
            </p:nvPr>
          </p:nvPicPr>
          <p:blipFill>
            <a:blip r:embed="rId4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95070" y="1863447"/>
              <a:ext cx="363855" cy="335280"/>
            </a:xfrm>
            <a:prstGeom prst="rect">
              <a:avLst/>
            </a:prstGeom>
            <a:ln w="12700">
              <a:noFill/>
            </a:ln>
          </p:spPr>
        </p:pic>
        <p:pic>
          <p:nvPicPr>
            <p:cNvPr id="98" name="Picture 97"/>
            <p:cNvPicPr>
              <a:picLocks noChangeAspect="1"/>
            </p:cNvPicPr>
            <p:nvPr>
              <p:custDataLst>
                <p:tags r:id="rId22"/>
              </p:custDataLst>
            </p:nvPr>
          </p:nvPicPr>
          <p:blipFill>
            <a:blip r:embed="rId4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97067" y="2886801"/>
              <a:ext cx="363855" cy="335280"/>
            </a:xfrm>
            <a:prstGeom prst="rect">
              <a:avLst/>
            </a:prstGeom>
            <a:ln w="12700">
              <a:noFill/>
            </a:ln>
          </p:spPr>
        </p:pic>
        <p:pic>
          <p:nvPicPr>
            <p:cNvPr id="99" name="Picture 98"/>
            <p:cNvPicPr>
              <a:picLocks noChangeAspect="1"/>
            </p:cNvPicPr>
            <p:nvPr>
              <p:custDataLst>
                <p:tags r:id="rId23"/>
              </p:custDataLst>
            </p:nvPr>
          </p:nvPicPr>
          <p:blipFill>
            <a:blip r:embed="rId4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03192" y="3910338"/>
              <a:ext cx="363855" cy="339090"/>
            </a:xfrm>
            <a:prstGeom prst="rect">
              <a:avLst/>
            </a:prstGeom>
            <a:ln w="12700"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107156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8000" y="381000"/>
            <a:ext cx="955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Forward propagation: </a:t>
            </a:r>
            <a:r>
              <a:rPr lang="en-US" sz="3200" b="1" dirty="0" err="1"/>
              <a:t>Vectorized</a:t>
            </a:r>
            <a:r>
              <a:rPr lang="en-US" sz="3200" b="1" dirty="0"/>
              <a:t> implementation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04383" y="1269805"/>
            <a:ext cx="3512947" cy="1449747"/>
            <a:chOff x="656011" y="1657350"/>
            <a:chExt cx="6811590" cy="2811052"/>
          </a:xfrm>
        </p:grpSpPr>
        <p:sp>
          <p:nvSpPr>
            <p:cNvPr id="5" name="Oval 4"/>
            <p:cNvSpPr/>
            <p:nvPr/>
          </p:nvSpPr>
          <p:spPr>
            <a:xfrm>
              <a:off x="656011" y="3687554"/>
              <a:ext cx="787808" cy="780848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6" name="Oval 5"/>
            <p:cNvSpPr/>
            <p:nvPr/>
          </p:nvSpPr>
          <p:spPr>
            <a:xfrm>
              <a:off x="656011" y="2672452"/>
              <a:ext cx="787808" cy="780848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7" name="Oval 6"/>
            <p:cNvSpPr/>
            <p:nvPr/>
          </p:nvSpPr>
          <p:spPr>
            <a:xfrm>
              <a:off x="656011" y="1657350"/>
              <a:ext cx="787808" cy="780848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8" name="Oval 7"/>
            <p:cNvSpPr/>
            <p:nvPr/>
          </p:nvSpPr>
          <p:spPr>
            <a:xfrm>
              <a:off x="2783094" y="2672452"/>
              <a:ext cx="787808" cy="78084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cxnSp>
          <p:nvCxnSpPr>
            <p:cNvPr id="9" name="Straight Arrow Connector 8"/>
            <p:cNvCxnSpPr>
              <a:stCxn id="7" idx="6"/>
              <a:endCxn id="8" idx="2"/>
            </p:cNvCxnSpPr>
            <p:nvPr/>
          </p:nvCxnSpPr>
          <p:spPr>
            <a:xfrm>
              <a:off x="1443819" y="2047774"/>
              <a:ext cx="1339274" cy="101510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6"/>
              <a:endCxn id="8" idx="2"/>
            </p:cNvCxnSpPr>
            <p:nvPr/>
          </p:nvCxnSpPr>
          <p:spPr>
            <a:xfrm>
              <a:off x="1443819" y="3062878"/>
              <a:ext cx="1339274" cy="1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5" idx="6"/>
              <a:endCxn id="8" idx="2"/>
            </p:cNvCxnSpPr>
            <p:nvPr/>
          </p:nvCxnSpPr>
          <p:spPr>
            <a:xfrm flipV="1">
              <a:off x="1443819" y="3062876"/>
              <a:ext cx="1339274" cy="101510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21" idx="6"/>
            </p:cNvCxnSpPr>
            <p:nvPr/>
          </p:nvCxnSpPr>
          <p:spPr>
            <a:xfrm>
              <a:off x="5619204" y="2711090"/>
              <a:ext cx="787808" cy="1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2783094" y="3687554"/>
              <a:ext cx="787808" cy="78084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cxnSp>
          <p:nvCxnSpPr>
            <p:cNvPr id="14" name="Straight Arrow Connector 13"/>
            <p:cNvCxnSpPr>
              <a:stCxn id="7" idx="6"/>
              <a:endCxn id="13" idx="2"/>
            </p:cNvCxnSpPr>
            <p:nvPr/>
          </p:nvCxnSpPr>
          <p:spPr>
            <a:xfrm>
              <a:off x="1443819" y="2047774"/>
              <a:ext cx="1339274" cy="203020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endCxn id="13" idx="2"/>
            </p:cNvCxnSpPr>
            <p:nvPr/>
          </p:nvCxnSpPr>
          <p:spPr>
            <a:xfrm>
              <a:off x="1443819" y="3062876"/>
              <a:ext cx="1339274" cy="101510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5" idx="6"/>
              <a:endCxn id="13" idx="2"/>
            </p:cNvCxnSpPr>
            <p:nvPr/>
          </p:nvCxnSpPr>
          <p:spPr>
            <a:xfrm>
              <a:off x="1443819" y="4077980"/>
              <a:ext cx="1339274" cy="1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1443819" y="2047777"/>
              <a:ext cx="1339274" cy="1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6" idx="6"/>
            </p:cNvCxnSpPr>
            <p:nvPr/>
          </p:nvCxnSpPr>
          <p:spPr>
            <a:xfrm flipV="1">
              <a:off x="1443819" y="2047774"/>
              <a:ext cx="1339274" cy="101510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5" idx="6"/>
            </p:cNvCxnSpPr>
            <p:nvPr/>
          </p:nvCxnSpPr>
          <p:spPr>
            <a:xfrm flipV="1">
              <a:off x="1443819" y="2047774"/>
              <a:ext cx="1339274" cy="203020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/>
            <p:cNvSpPr/>
            <p:nvPr/>
          </p:nvSpPr>
          <p:spPr>
            <a:xfrm>
              <a:off x="2783094" y="1657350"/>
              <a:ext cx="787808" cy="78084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1" name="Oval 20"/>
            <p:cNvSpPr/>
            <p:nvPr/>
          </p:nvSpPr>
          <p:spPr>
            <a:xfrm>
              <a:off x="4831395" y="2320663"/>
              <a:ext cx="787808" cy="78084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cxnSp>
          <p:nvCxnSpPr>
            <p:cNvPr id="22" name="Straight Arrow Connector 21"/>
            <p:cNvCxnSpPr>
              <a:stCxn id="20" idx="6"/>
              <a:endCxn id="21" idx="2"/>
            </p:cNvCxnSpPr>
            <p:nvPr/>
          </p:nvCxnSpPr>
          <p:spPr>
            <a:xfrm>
              <a:off x="3570902" y="2047774"/>
              <a:ext cx="1260493" cy="66331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8" idx="6"/>
              <a:endCxn id="21" idx="2"/>
            </p:cNvCxnSpPr>
            <p:nvPr/>
          </p:nvCxnSpPr>
          <p:spPr>
            <a:xfrm flipV="1">
              <a:off x="3570902" y="2711087"/>
              <a:ext cx="1260493" cy="35178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3" idx="6"/>
              <a:endCxn id="21" idx="2"/>
            </p:cNvCxnSpPr>
            <p:nvPr/>
          </p:nvCxnSpPr>
          <p:spPr>
            <a:xfrm flipV="1">
              <a:off x="3570902" y="2711087"/>
              <a:ext cx="1260493" cy="136689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5" name="Picture 24"/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3199" y="2476833"/>
              <a:ext cx="914402" cy="377015"/>
            </a:xfrm>
            <a:prstGeom prst="rect">
              <a:avLst/>
            </a:prstGeom>
            <a:ln w="12700">
              <a:noFill/>
            </a:ln>
          </p:spPr>
        </p:pic>
        <p:pic>
          <p:nvPicPr>
            <p:cNvPr id="26" name="Picture 25"/>
            <p:cNvPicPr>
              <a:picLocks noChangeAspect="1"/>
            </p:cNvPicPr>
            <p:nvPr>
              <p:custDataLst>
                <p:tags r:id="rId12"/>
              </p:custDataLst>
            </p:nvPr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2928" y="1933074"/>
              <a:ext cx="311667" cy="210442"/>
            </a:xfrm>
            <a:prstGeom prst="rect">
              <a:avLst/>
            </a:prstGeom>
            <a:ln w="12700">
              <a:noFill/>
            </a:ln>
          </p:spPr>
        </p:pic>
        <p:pic>
          <p:nvPicPr>
            <p:cNvPr id="27" name="Picture 26"/>
            <p:cNvPicPr>
              <a:picLocks noChangeAspect="1"/>
            </p:cNvPicPr>
            <p:nvPr>
              <p:custDataLst>
                <p:tags r:id="rId13"/>
              </p:custDataLst>
            </p:nvPr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3270" y="2955604"/>
              <a:ext cx="319659" cy="210442"/>
            </a:xfrm>
            <a:prstGeom prst="rect">
              <a:avLst/>
            </a:prstGeom>
            <a:ln w="12700">
              <a:noFill/>
            </a:ln>
          </p:spPr>
        </p:pic>
        <p:pic>
          <p:nvPicPr>
            <p:cNvPr id="28" name="Picture 27"/>
            <p:cNvPicPr>
              <a:picLocks noChangeAspect="1"/>
            </p:cNvPicPr>
            <p:nvPr>
              <p:custDataLst>
                <p:tags r:id="rId14"/>
              </p:custDataLst>
            </p:nvPr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3271" y="3971723"/>
              <a:ext cx="322323" cy="215770"/>
            </a:xfrm>
            <a:prstGeom prst="rect">
              <a:avLst/>
            </a:prstGeom>
            <a:ln w="12700">
              <a:noFill/>
            </a:ln>
          </p:spPr>
        </p:pic>
        <p:pic>
          <p:nvPicPr>
            <p:cNvPr id="29" name="Picture 28"/>
            <p:cNvPicPr>
              <a:picLocks noChangeAspect="1"/>
            </p:cNvPicPr>
            <p:nvPr>
              <p:custDataLst>
                <p:tags r:id="rId15"/>
              </p:custDataLst>
            </p:nvPr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95070" y="1863447"/>
              <a:ext cx="363855" cy="335280"/>
            </a:xfrm>
            <a:prstGeom prst="rect">
              <a:avLst/>
            </a:prstGeom>
            <a:ln w="12700">
              <a:noFill/>
            </a:ln>
          </p:spPr>
        </p:pic>
        <p:pic>
          <p:nvPicPr>
            <p:cNvPr id="30" name="Picture 29"/>
            <p:cNvPicPr>
              <a:picLocks noChangeAspect="1"/>
            </p:cNvPicPr>
            <p:nvPr>
              <p:custDataLst>
                <p:tags r:id="rId16"/>
              </p:custDataLst>
            </p:nvPr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97067" y="2886801"/>
              <a:ext cx="363855" cy="335280"/>
            </a:xfrm>
            <a:prstGeom prst="rect">
              <a:avLst/>
            </a:prstGeom>
            <a:ln w="12700">
              <a:noFill/>
            </a:ln>
          </p:spPr>
        </p:pic>
        <p:pic>
          <p:nvPicPr>
            <p:cNvPr id="31" name="Picture 30"/>
            <p:cNvPicPr>
              <a:picLocks noChangeAspect="1"/>
            </p:cNvPicPr>
            <p:nvPr>
              <p:custDataLst>
                <p:tags r:id="rId17"/>
              </p:custDataLst>
            </p:nvPr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03192" y="3910338"/>
              <a:ext cx="363855" cy="339090"/>
            </a:xfrm>
            <a:prstGeom prst="rect">
              <a:avLst/>
            </a:prstGeom>
            <a:ln w="12700">
              <a:noFill/>
            </a:ln>
          </p:spPr>
        </p:pic>
      </p:grpSp>
      <p:pic>
        <p:nvPicPr>
          <p:cNvPr id="56" name="Picture 5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" y="5102925"/>
            <a:ext cx="6026909" cy="358075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1" y="1062347"/>
            <a:ext cx="1280772" cy="1571411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5600" y="1062350"/>
            <a:ext cx="1849120" cy="1424940"/>
          </a:xfrm>
          <a:prstGeom prst="rect">
            <a:avLst/>
          </a:prstGeom>
        </p:spPr>
      </p:pic>
      <p:grpSp>
        <p:nvGrpSpPr>
          <p:cNvPr id="55" name="Group 54"/>
          <p:cNvGrpSpPr/>
          <p:nvPr/>
        </p:nvGrpSpPr>
        <p:grpSpPr>
          <a:xfrm>
            <a:off x="423336" y="3450932"/>
            <a:ext cx="5493217" cy="1358105"/>
            <a:chOff x="528287" y="2407064"/>
            <a:chExt cx="4874930" cy="1205244"/>
          </a:xfrm>
        </p:grpSpPr>
        <p:pic>
          <p:nvPicPr>
            <p:cNvPr id="51" name="Picture 50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2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0227" y="2407064"/>
              <a:ext cx="4872990" cy="339090"/>
            </a:xfrm>
            <a:prstGeom prst="rect">
              <a:avLst/>
            </a:prstGeom>
          </p:spPr>
        </p:pic>
        <p:pic>
          <p:nvPicPr>
            <p:cNvPr id="52" name="Picture 51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0227" y="2837608"/>
              <a:ext cx="4872990" cy="339090"/>
            </a:xfrm>
            <a:prstGeom prst="rect">
              <a:avLst/>
            </a:prstGeom>
          </p:spPr>
        </p:pic>
        <p:pic>
          <p:nvPicPr>
            <p:cNvPr id="53" name="Picture 52"/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3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8287" y="3273218"/>
              <a:ext cx="4872990" cy="339090"/>
            </a:xfrm>
            <a:prstGeom prst="rect">
              <a:avLst/>
            </a:prstGeom>
          </p:spPr>
        </p:pic>
      </p:grpSp>
      <p:cxnSp>
        <p:nvCxnSpPr>
          <p:cNvPr id="58" name="Straight Connector 57"/>
          <p:cNvCxnSpPr/>
          <p:nvPr/>
        </p:nvCxnSpPr>
        <p:spPr>
          <a:xfrm>
            <a:off x="6705600" y="1062347"/>
            <a:ext cx="101600" cy="52114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9" name="Picture 5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1" y="3074247"/>
            <a:ext cx="1775460" cy="312420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1999" y="3495929"/>
            <a:ext cx="1915160" cy="388620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1849" y="4809037"/>
            <a:ext cx="2095500" cy="312420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1847" y="5230718"/>
            <a:ext cx="3235960" cy="388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945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82"/>
          <p:cNvSpPr txBox="1"/>
          <p:nvPr/>
        </p:nvSpPr>
        <p:spPr>
          <a:xfrm>
            <a:off x="6643719" y="5353389"/>
            <a:ext cx="1176028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67" dirty="0">
                <a:latin typeface="Calibri"/>
              </a:rPr>
              <a:t>Layer 3</a:t>
            </a:r>
            <a:endParaRPr lang="en-US" sz="2667" baseline="-25000" dirty="0">
              <a:latin typeface="Calibri"/>
            </a:endParaRPr>
          </a:p>
        </p:txBody>
      </p:sp>
      <p:grpSp>
        <p:nvGrpSpPr>
          <p:cNvPr id="84" name="Group 83"/>
          <p:cNvGrpSpPr/>
          <p:nvPr/>
        </p:nvGrpSpPr>
        <p:grpSpPr>
          <a:xfrm>
            <a:off x="1625601" y="1701801"/>
            <a:ext cx="8472519" cy="3496495"/>
            <a:chOff x="656011" y="1657350"/>
            <a:chExt cx="6811590" cy="2811052"/>
          </a:xfrm>
        </p:grpSpPr>
        <p:sp>
          <p:nvSpPr>
            <p:cNvPr id="85" name="Oval 84"/>
            <p:cNvSpPr/>
            <p:nvPr/>
          </p:nvSpPr>
          <p:spPr>
            <a:xfrm>
              <a:off x="656011" y="3687554"/>
              <a:ext cx="787808" cy="78084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86" name="Oval 85"/>
            <p:cNvSpPr/>
            <p:nvPr/>
          </p:nvSpPr>
          <p:spPr>
            <a:xfrm>
              <a:off x="656011" y="2672452"/>
              <a:ext cx="787808" cy="78084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87" name="Oval 86"/>
            <p:cNvSpPr/>
            <p:nvPr/>
          </p:nvSpPr>
          <p:spPr>
            <a:xfrm>
              <a:off x="656011" y="1657350"/>
              <a:ext cx="787808" cy="78084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88" name="Oval 87"/>
            <p:cNvSpPr/>
            <p:nvPr/>
          </p:nvSpPr>
          <p:spPr>
            <a:xfrm>
              <a:off x="2783094" y="2672452"/>
              <a:ext cx="787808" cy="7808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cxnSp>
          <p:nvCxnSpPr>
            <p:cNvPr id="89" name="Straight Arrow Connector 88"/>
            <p:cNvCxnSpPr>
              <a:stCxn id="87" idx="6"/>
              <a:endCxn id="88" idx="2"/>
            </p:cNvCxnSpPr>
            <p:nvPr/>
          </p:nvCxnSpPr>
          <p:spPr>
            <a:xfrm>
              <a:off x="1443819" y="2047774"/>
              <a:ext cx="1339274" cy="101510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>
              <a:stCxn id="86" idx="6"/>
              <a:endCxn id="88" idx="2"/>
            </p:cNvCxnSpPr>
            <p:nvPr/>
          </p:nvCxnSpPr>
          <p:spPr>
            <a:xfrm>
              <a:off x="1443819" y="3062878"/>
              <a:ext cx="1339274" cy="162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>
              <a:stCxn id="85" idx="6"/>
              <a:endCxn id="88" idx="2"/>
            </p:cNvCxnSpPr>
            <p:nvPr/>
          </p:nvCxnSpPr>
          <p:spPr>
            <a:xfrm flipV="1">
              <a:off x="1443819" y="3062876"/>
              <a:ext cx="1339274" cy="101510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>
              <a:stCxn id="101" idx="6"/>
            </p:cNvCxnSpPr>
            <p:nvPr/>
          </p:nvCxnSpPr>
          <p:spPr>
            <a:xfrm>
              <a:off x="5619204" y="2711090"/>
              <a:ext cx="787808" cy="162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Oval 92"/>
            <p:cNvSpPr/>
            <p:nvPr/>
          </p:nvSpPr>
          <p:spPr>
            <a:xfrm>
              <a:off x="2783094" y="3687554"/>
              <a:ext cx="787808" cy="7808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cxnSp>
          <p:nvCxnSpPr>
            <p:cNvPr id="94" name="Straight Arrow Connector 93"/>
            <p:cNvCxnSpPr>
              <a:stCxn id="87" idx="6"/>
              <a:endCxn id="93" idx="2"/>
            </p:cNvCxnSpPr>
            <p:nvPr/>
          </p:nvCxnSpPr>
          <p:spPr>
            <a:xfrm>
              <a:off x="1443819" y="2047774"/>
              <a:ext cx="1339274" cy="203020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>
              <a:endCxn id="93" idx="2"/>
            </p:cNvCxnSpPr>
            <p:nvPr/>
          </p:nvCxnSpPr>
          <p:spPr>
            <a:xfrm>
              <a:off x="1443819" y="3062876"/>
              <a:ext cx="1339274" cy="101510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>
              <a:stCxn id="85" idx="6"/>
              <a:endCxn id="93" idx="2"/>
            </p:cNvCxnSpPr>
            <p:nvPr/>
          </p:nvCxnSpPr>
          <p:spPr>
            <a:xfrm>
              <a:off x="1443819" y="4077980"/>
              <a:ext cx="1339274" cy="162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/>
            <p:nvPr/>
          </p:nvCxnSpPr>
          <p:spPr>
            <a:xfrm>
              <a:off x="1443819" y="2047777"/>
              <a:ext cx="1339274" cy="162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>
              <a:stCxn id="86" idx="6"/>
            </p:cNvCxnSpPr>
            <p:nvPr/>
          </p:nvCxnSpPr>
          <p:spPr>
            <a:xfrm flipV="1">
              <a:off x="1443819" y="2047774"/>
              <a:ext cx="1339274" cy="101510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>
              <a:stCxn id="85" idx="6"/>
            </p:cNvCxnSpPr>
            <p:nvPr/>
          </p:nvCxnSpPr>
          <p:spPr>
            <a:xfrm flipV="1">
              <a:off x="1443819" y="2047774"/>
              <a:ext cx="1339274" cy="203020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Oval 99"/>
            <p:cNvSpPr/>
            <p:nvPr/>
          </p:nvSpPr>
          <p:spPr>
            <a:xfrm>
              <a:off x="2783094" y="1657350"/>
              <a:ext cx="787808" cy="7808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01" name="Oval 100"/>
            <p:cNvSpPr/>
            <p:nvPr/>
          </p:nvSpPr>
          <p:spPr>
            <a:xfrm>
              <a:off x="4831395" y="2320663"/>
              <a:ext cx="787808" cy="7808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cxnSp>
          <p:nvCxnSpPr>
            <p:cNvPr id="102" name="Straight Arrow Connector 101"/>
            <p:cNvCxnSpPr>
              <a:stCxn id="100" idx="6"/>
              <a:endCxn id="101" idx="2"/>
            </p:cNvCxnSpPr>
            <p:nvPr/>
          </p:nvCxnSpPr>
          <p:spPr>
            <a:xfrm>
              <a:off x="3570902" y="2047774"/>
              <a:ext cx="1260493" cy="66331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>
              <a:stCxn id="88" idx="6"/>
              <a:endCxn id="101" idx="2"/>
            </p:cNvCxnSpPr>
            <p:nvPr/>
          </p:nvCxnSpPr>
          <p:spPr>
            <a:xfrm flipV="1">
              <a:off x="3570902" y="2711087"/>
              <a:ext cx="1260493" cy="35178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>
              <a:stCxn id="93" idx="6"/>
              <a:endCxn id="101" idx="2"/>
            </p:cNvCxnSpPr>
            <p:nvPr/>
          </p:nvCxnSpPr>
          <p:spPr>
            <a:xfrm flipV="1">
              <a:off x="3570902" y="2711087"/>
              <a:ext cx="1260493" cy="136689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5" name="Picture 104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3199" y="2476833"/>
              <a:ext cx="914402" cy="377015"/>
            </a:xfrm>
            <a:prstGeom prst="rect">
              <a:avLst/>
            </a:prstGeom>
          </p:spPr>
        </p:pic>
        <p:pic>
          <p:nvPicPr>
            <p:cNvPr id="106" name="Picture 105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2928" y="1933074"/>
              <a:ext cx="311667" cy="210442"/>
            </a:xfrm>
            <a:prstGeom prst="rect">
              <a:avLst/>
            </a:prstGeom>
          </p:spPr>
        </p:pic>
        <p:pic>
          <p:nvPicPr>
            <p:cNvPr id="107" name="Picture 106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3270" y="2955604"/>
              <a:ext cx="319659" cy="210442"/>
            </a:xfrm>
            <a:prstGeom prst="rect">
              <a:avLst/>
            </a:prstGeom>
          </p:spPr>
        </p:pic>
        <p:pic>
          <p:nvPicPr>
            <p:cNvPr id="108" name="Picture 107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3271" y="3971723"/>
              <a:ext cx="322323" cy="215770"/>
            </a:xfrm>
            <a:prstGeom prst="rect">
              <a:avLst/>
            </a:prstGeom>
          </p:spPr>
        </p:pic>
        <p:pic>
          <p:nvPicPr>
            <p:cNvPr id="109" name="Picture 108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95070" y="1863447"/>
              <a:ext cx="363855" cy="335280"/>
            </a:xfrm>
            <a:prstGeom prst="rect">
              <a:avLst/>
            </a:prstGeom>
          </p:spPr>
        </p:pic>
        <p:pic>
          <p:nvPicPr>
            <p:cNvPr id="110" name="Picture 109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97067" y="2886801"/>
              <a:ext cx="363855" cy="335280"/>
            </a:xfrm>
            <a:prstGeom prst="rect">
              <a:avLst/>
            </a:prstGeom>
          </p:spPr>
        </p:pic>
        <p:pic>
          <p:nvPicPr>
            <p:cNvPr id="111" name="Picture 110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03192" y="3910338"/>
              <a:ext cx="363855" cy="339090"/>
            </a:xfrm>
            <a:prstGeom prst="rect">
              <a:avLst/>
            </a:prstGeom>
          </p:spPr>
        </p:pic>
      </p:grpSp>
      <p:sp>
        <p:nvSpPr>
          <p:cNvPr id="112" name="TextBox 111"/>
          <p:cNvSpPr txBox="1"/>
          <p:nvPr/>
        </p:nvSpPr>
        <p:spPr>
          <a:xfrm>
            <a:off x="1422400" y="5353389"/>
            <a:ext cx="1176028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67" dirty="0">
                <a:latin typeface="Calibri"/>
              </a:rPr>
              <a:t>Layer 1</a:t>
            </a:r>
            <a:endParaRPr lang="en-US" sz="2667" baseline="-25000" dirty="0">
              <a:latin typeface="Calibri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4175846" y="5353389"/>
            <a:ext cx="1176028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67" dirty="0">
                <a:latin typeface="Calibri"/>
              </a:rPr>
              <a:t>Layer 2</a:t>
            </a:r>
            <a:endParaRPr lang="en-US" sz="2667" baseline="-25000" dirty="0">
              <a:latin typeface="Calibri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016001" y="1410440"/>
            <a:ext cx="3234267" cy="4471337"/>
          </a:xfrm>
          <a:prstGeom prst="rect">
            <a:avLst/>
          </a:prstGeom>
          <a:solidFill>
            <a:srgbClr val="DBEEF4">
              <a:alpha val="94902"/>
            </a:srgbClr>
          </a:solidFill>
          <a:ln w="3175" cap="flat" cmpd="sng" algn="ctr">
            <a:noFill/>
            <a:prstDash val="soli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ctr" anchorCtr="1"/>
          <a:lstStyle/>
          <a:p>
            <a:pPr algn="ctr" defTabSz="121917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3200" kern="0" dirty="0">
              <a:solidFill>
                <a:srgbClr val="000000"/>
              </a:solidFill>
              <a:latin typeface="+mj-lt"/>
              <a:cs typeface="Arial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508000" y="381000"/>
            <a:ext cx="853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Neural Network learning its own features</a:t>
            </a:r>
          </a:p>
        </p:txBody>
      </p:sp>
    </p:spTree>
    <p:extLst>
      <p:ext uri="{BB962C8B-B14F-4D97-AF65-F5344CB8AC3E}">
        <p14:creationId xmlns:p14="http://schemas.microsoft.com/office/powerpoint/2010/main" val="23700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 animBg="1"/>
      <p:bldP spid="115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82"/>
          <p:cNvSpPr txBox="1"/>
          <p:nvPr/>
        </p:nvSpPr>
        <p:spPr>
          <a:xfrm>
            <a:off x="6217551" y="5150189"/>
            <a:ext cx="1176028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67" dirty="0">
                <a:latin typeface="Calibri"/>
              </a:rPr>
              <a:t>Layer 3</a:t>
            </a:r>
            <a:endParaRPr lang="en-US" sz="2667" baseline="-25000" dirty="0">
              <a:latin typeface="Calibri"/>
            </a:endParaRPr>
          </a:p>
        </p:txBody>
      </p:sp>
      <p:sp>
        <p:nvSpPr>
          <p:cNvPr id="85" name="Oval 84"/>
          <p:cNvSpPr/>
          <p:nvPr/>
        </p:nvSpPr>
        <p:spPr>
          <a:xfrm>
            <a:off x="1199432" y="4023846"/>
            <a:ext cx="979907" cy="9712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6" name="Oval 85"/>
          <p:cNvSpPr/>
          <p:nvPr/>
        </p:nvSpPr>
        <p:spPr>
          <a:xfrm>
            <a:off x="1199432" y="2761224"/>
            <a:ext cx="979907" cy="9712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7" name="Oval 86"/>
          <p:cNvSpPr/>
          <p:nvPr/>
        </p:nvSpPr>
        <p:spPr>
          <a:xfrm>
            <a:off x="1199432" y="1498601"/>
            <a:ext cx="979907" cy="9712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8" name="Oval 87"/>
          <p:cNvSpPr/>
          <p:nvPr/>
        </p:nvSpPr>
        <p:spPr>
          <a:xfrm>
            <a:off x="3845180" y="2761224"/>
            <a:ext cx="979907" cy="971249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89" name="Straight Arrow Connector 88"/>
          <p:cNvCxnSpPr>
            <a:stCxn id="87" idx="6"/>
            <a:endCxn id="88" idx="2"/>
          </p:cNvCxnSpPr>
          <p:nvPr/>
        </p:nvCxnSpPr>
        <p:spPr>
          <a:xfrm>
            <a:off x="2179340" y="1984225"/>
            <a:ext cx="1665841" cy="126262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86" idx="6"/>
            <a:endCxn id="88" idx="2"/>
          </p:cNvCxnSpPr>
          <p:nvPr/>
        </p:nvCxnSpPr>
        <p:spPr>
          <a:xfrm>
            <a:off x="2179340" y="3246850"/>
            <a:ext cx="1665841" cy="202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85" idx="6"/>
            <a:endCxn id="88" idx="2"/>
          </p:cNvCxnSpPr>
          <p:nvPr/>
        </p:nvCxnSpPr>
        <p:spPr>
          <a:xfrm flipV="1">
            <a:off x="2179340" y="3246849"/>
            <a:ext cx="1665841" cy="126262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101" idx="6"/>
            <a:endCxn id="45" idx="2"/>
          </p:cNvCxnSpPr>
          <p:nvPr/>
        </p:nvCxnSpPr>
        <p:spPr>
          <a:xfrm>
            <a:off x="7372843" y="2492225"/>
            <a:ext cx="1070701" cy="711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3845180" y="4023846"/>
            <a:ext cx="979907" cy="971249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94" name="Straight Arrow Connector 93"/>
          <p:cNvCxnSpPr>
            <a:stCxn id="87" idx="6"/>
            <a:endCxn id="93" idx="2"/>
          </p:cNvCxnSpPr>
          <p:nvPr/>
        </p:nvCxnSpPr>
        <p:spPr>
          <a:xfrm>
            <a:off x="2179340" y="1984224"/>
            <a:ext cx="1665841" cy="252524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endCxn id="93" idx="2"/>
          </p:cNvCxnSpPr>
          <p:nvPr/>
        </p:nvCxnSpPr>
        <p:spPr>
          <a:xfrm>
            <a:off x="2179340" y="3246849"/>
            <a:ext cx="1665841" cy="126262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85" idx="6"/>
            <a:endCxn id="93" idx="2"/>
          </p:cNvCxnSpPr>
          <p:nvPr/>
        </p:nvCxnSpPr>
        <p:spPr>
          <a:xfrm>
            <a:off x="2179340" y="4509474"/>
            <a:ext cx="1665841" cy="202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2179340" y="1984229"/>
            <a:ext cx="1665841" cy="202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86" idx="6"/>
          </p:cNvCxnSpPr>
          <p:nvPr/>
        </p:nvCxnSpPr>
        <p:spPr>
          <a:xfrm flipV="1">
            <a:off x="2179340" y="1984225"/>
            <a:ext cx="1665841" cy="126262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85" idx="6"/>
          </p:cNvCxnSpPr>
          <p:nvPr/>
        </p:nvCxnSpPr>
        <p:spPr>
          <a:xfrm flipV="1">
            <a:off x="2179340" y="1984224"/>
            <a:ext cx="1665841" cy="252524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Oval 99"/>
          <p:cNvSpPr/>
          <p:nvPr/>
        </p:nvSpPr>
        <p:spPr>
          <a:xfrm>
            <a:off x="3845180" y="1498601"/>
            <a:ext cx="979907" cy="971249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1" name="Oval 100"/>
          <p:cNvSpPr/>
          <p:nvPr/>
        </p:nvSpPr>
        <p:spPr>
          <a:xfrm>
            <a:off x="6392936" y="2006601"/>
            <a:ext cx="979907" cy="971249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02" name="Straight Arrow Connector 101"/>
          <p:cNvCxnSpPr>
            <a:stCxn id="100" idx="6"/>
            <a:endCxn id="101" idx="2"/>
          </p:cNvCxnSpPr>
          <p:nvPr/>
        </p:nvCxnSpPr>
        <p:spPr>
          <a:xfrm>
            <a:off x="4825088" y="1984225"/>
            <a:ext cx="1567849" cy="508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88" idx="6"/>
            <a:endCxn id="101" idx="2"/>
          </p:cNvCxnSpPr>
          <p:nvPr/>
        </p:nvCxnSpPr>
        <p:spPr>
          <a:xfrm flipV="1">
            <a:off x="4825088" y="2492226"/>
            <a:ext cx="1567849" cy="75462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93" idx="6"/>
            <a:endCxn id="101" idx="2"/>
          </p:cNvCxnSpPr>
          <p:nvPr/>
        </p:nvCxnSpPr>
        <p:spPr>
          <a:xfrm flipV="1">
            <a:off x="4825088" y="2492226"/>
            <a:ext cx="1567849" cy="201724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" name="Picture 10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5032" y="3022601"/>
            <a:ext cx="1137368" cy="468945"/>
          </a:xfrm>
          <a:prstGeom prst="rect">
            <a:avLst/>
          </a:prstGeom>
        </p:spPr>
      </p:pic>
      <p:pic>
        <p:nvPicPr>
          <p:cNvPr id="106" name="Picture 10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8995" y="1841557"/>
            <a:ext cx="387664" cy="261756"/>
          </a:xfrm>
          <a:prstGeom prst="rect">
            <a:avLst/>
          </a:prstGeom>
        </p:spPr>
      </p:pic>
      <p:pic>
        <p:nvPicPr>
          <p:cNvPr id="107" name="Picture 10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422" y="3113419"/>
            <a:ext cx="397604" cy="261756"/>
          </a:xfrm>
          <a:prstGeom prst="rect">
            <a:avLst/>
          </a:prstGeom>
        </p:spPr>
      </p:pic>
      <p:pic>
        <p:nvPicPr>
          <p:cNvPr id="108" name="Picture 10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422" y="4377307"/>
            <a:ext cx="400917" cy="268383"/>
          </a:xfrm>
          <a:prstGeom prst="rect">
            <a:avLst/>
          </a:prstGeom>
        </p:spPr>
      </p:pic>
      <p:sp>
        <p:nvSpPr>
          <p:cNvPr id="112" name="TextBox 111"/>
          <p:cNvSpPr txBox="1"/>
          <p:nvPr/>
        </p:nvSpPr>
        <p:spPr>
          <a:xfrm>
            <a:off x="996232" y="5150189"/>
            <a:ext cx="1176028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67" dirty="0">
                <a:latin typeface="Calibri"/>
              </a:rPr>
              <a:t>Layer 1</a:t>
            </a:r>
            <a:endParaRPr lang="en-US" sz="2667" baseline="-25000" dirty="0">
              <a:latin typeface="Calibri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3749678" y="5150189"/>
            <a:ext cx="1176028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67" dirty="0">
                <a:latin typeface="Calibri"/>
              </a:rPr>
              <a:t>Layer 2</a:t>
            </a:r>
            <a:endParaRPr lang="en-US" sz="2667" baseline="-25000" dirty="0">
              <a:latin typeface="Calibri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508000" y="381001"/>
            <a:ext cx="853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Deep neural network</a:t>
            </a:r>
          </a:p>
        </p:txBody>
      </p:sp>
      <p:sp>
        <p:nvSpPr>
          <p:cNvPr id="35" name="Oval 34"/>
          <p:cNvSpPr/>
          <p:nvPr/>
        </p:nvSpPr>
        <p:spPr>
          <a:xfrm>
            <a:off x="6381032" y="3372152"/>
            <a:ext cx="979907" cy="971249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6" name="Straight Arrow Connector 35"/>
          <p:cNvCxnSpPr>
            <a:stCxn id="100" idx="6"/>
            <a:endCxn id="35" idx="2"/>
          </p:cNvCxnSpPr>
          <p:nvPr/>
        </p:nvCxnSpPr>
        <p:spPr>
          <a:xfrm>
            <a:off x="4825088" y="1984226"/>
            <a:ext cx="1555945" cy="187355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88" idx="6"/>
            <a:endCxn id="35" idx="2"/>
          </p:cNvCxnSpPr>
          <p:nvPr/>
        </p:nvCxnSpPr>
        <p:spPr>
          <a:xfrm>
            <a:off x="4825088" y="3246848"/>
            <a:ext cx="1555945" cy="61092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93" idx="6"/>
            <a:endCxn id="35" idx="2"/>
          </p:cNvCxnSpPr>
          <p:nvPr/>
        </p:nvCxnSpPr>
        <p:spPr>
          <a:xfrm flipV="1">
            <a:off x="4825088" y="3857777"/>
            <a:ext cx="1555945" cy="65169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8443544" y="2717801"/>
            <a:ext cx="979907" cy="971249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47" name="Straight Arrow Connector 46"/>
          <p:cNvCxnSpPr>
            <a:stCxn id="35" idx="6"/>
            <a:endCxn id="45" idx="2"/>
          </p:cNvCxnSpPr>
          <p:nvPr/>
        </p:nvCxnSpPr>
        <p:spPr>
          <a:xfrm flipV="1">
            <a:off x="7360939" y="3203426"/>
            <a:ext cx="1082605" cy="65435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5" idx="6"/>
          </p:cNvCxnSpPr>
          <p:nvPr/>
        </p:nvCxnSpPr>
        <p:spPr>
          <a:xfrm>
            <a:off x="9423451" y="3203425"/>
            <a:ext cx="919981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8394115" y="5150189"/>
            <a:ext cx="1176028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67" dirty="0">
                <a:latin typeface="Calibri"/>
              </a:rPr>
              <a:t>Layer 4</a:t>
            </a:r>
            <a:endParaRPr lang="en-US" sz="2667" baseline="-25000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827689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08000" y="381000"/>
            <a:ext cx="650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Multi-class classification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1284327" y="1016311"/>
            <a:ext cx="9591039" cy="1810634"/>
            <a:chOff x="563880" y="941070"/>
            <a:chExt cx="8046720" cy="1519092"/>
          </a:xfrm>
        </p:grpSpPr>
        <p:pic>
          <p:nvPicPr>
            <p:cNvPr id="2" name="Picture 6" descr="http://t2.gstatic.com/images?q=tbn:ANd9GcTL9hSacq02lg06-d1mjwiBX5E3yNKEBXdBdyL2OuTvLG_4Wq1i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50" b="2050"/>
            <a:stretch/>
          </p:blipFill>
          <p:spPr bwMode="auto">
            <a:xfrm>
              <a:off x="6934200" y="941070"/>
              <a:ext cx="1645919" cy="1097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Picture 16"/>
            <p:cNvPicPr>
              <a:picLocks noChangeAspect="1" noChangeArrowheads="1"/>
            </p:cNvPicPr>
            <p:nvPr/>
          </p:nvPicPr>
          <p:blipFill rotWithShape="1">
            <a:blip r:embed="rId7" cstate="print"/>
            <a:srcRect t="5752" b="5752"/>
            <a:stretch/>
          </p:blipFill>
          <p:spPr bwMode="auto">
            <a:xfrm>
              <a:off x="4800600" y="941070"/>
              <a:ext cx="1645919" cy="1097280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</p:pic>
        <p:pic>
          <p:nvPicPr>
            <p:cNvPr id="4" name="Picture 8"/>
            <p:cNvPicPr>
              <a:picLocks noChangeAspect="1" noChangeArrowheads="1"/>
            </p:cNvPicPr>
            <p:nvPr/>
          </p:nvPicPr>
          <p:blipFill rotWithShape="1">
            <a:blip r:embed="rId8" cstate="print"/>
            <a:srcRect l="4106" t="18643" r="4106"/>
            <a:stretch/>
          </p:blipFill>
          <p:spPr bwMode="auto">
            <a:xfrm>
              <a:off x="2667000" y="941070"/>
              <a:ext cx="1645920" cy="1097280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</p:pic>
        <p:pic>
          <p:nvPicPr>
            <p:cNvPr id="3074" name="Picture 2" descr="http://www.hsinjurylaw.com/upload/crossing-the-street.jpg"/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595" t="31780" r="23496" b="18221"/>
            <a:stretch/>
          </p:blipFill>
          <p:spPr bwMode="auto">
            <a:xfrm>
              <a:off x="563880" y="941070"/>
              <a:ext cx="1645920" cy="1097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563880" y="2031192"/>
              <a:ext cx="1676400" cy="4218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67" dirty="0"/>
                <a:t>Pedestrian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667000" y="2034771"/>
              <a:ext cx="1676400" cy="4218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67" dirty="0"/>
                <a:t>Car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800600" y="2038350"/>
              <a:ext cx="1676400" cy="4218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67" dirty="0"/>
                <a:t>Motorcycle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934200" y="2038350"/>
              <a:ext cx="1676400" cy="4218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67" dirty="0"/>
                <a:t>Truck</a:t>
              </a:r>
            </a:p>
          </p:txBody>
        </p:sp>
      </p:grpSp>
      <p:grpSp>
        <p:nvGrpSpPr>
          <p:cNvPr id="3081" name="Group 3080"/>
          <p:cNvGrpSpPr/>
          <p:nvPr/>
        </p:nvGrpSpPr>
        <p:grpSpPr>
          <a:xfrm>
            <a:off x="2714172" y="2879019"/>
            <a:ext cx="6614973" cy="2063204"/>
            <a:chOff x="1905000" y="2190750"/>
            <a:chExt cx="5591556" cy="1744001"/>
          </a:xfrm>
        </p:grpSpPr>
        <p:sp>
          <p:nvSpPr>
            <p:cNvPr id="11" name="Oval 10"/>
            <p:cNvSpPr/>
            <p:nvPr/>
          </p:nvSpPr>
          <p:spPr>
            <a:xfrm>
              <a:off x="1905000" y="3183496"/>
              <a:ext cx="286463" cy="28760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2" name="Oval 11"/>
            <p:cNvSpPr/>
            <p:nvPr/>
          </p:nvSpPr>
          <p:spPr>
            <a:xfrm>
              <a:off x="1905000" y="2848532"/>
              <a:ext cx="286463" cy="28760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3" name="Oval 12"/>
            <p:cNvSpPr/>
            <p:nvPr/>
          </p:nvSpPr>
          <p:spPr>
            <a:xfrm>
              <a:off x="1905000" y="2513568"/>
              <a:ext cx="286463" cy="28760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7" name="Oval 26"/>
            <p:cNvSpPr/>
            <p:nvPr/>
          </p:nvSpPr>
          <p:spPr>
            <a:xfrm>
              <a:off x="2899779" y="2190751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6" name="Oval 35"/>
            <p:cNvSpPr/>
            <p:nvPr/>
          </p:nvSpPr>
          <p:spPr>
            <a:xfrm>
              <a:off x="5102454" y="2369767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pic>
          <p:nvPicPr>
            <p:cNvPr id="42" name="Picture 41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19800" y="2861530"/>
              <a:ext cx="1476756" cy="331470"/>
            </a:xfrm>
            <a:prstGeom prst="rect">
              <a:avLst/>
            </a:prstGeom>
          </p:spPr>
        </p:pic>
        <p:cxnSp>
          <p:nvCxnSpPr>
            <p:cNvPr id="41" name="Straight Arrow Connector 40"/>
            <p:cNvCxnSpPr>
              <a:stCxn id="13" idx="6"/>
              <a:endCxn id="27" idx="2"/>
            </p:cNvCxnSpPr>
            <p:nvPr/>
          </p:nvCxnSpPr>
          <p:spPr>
            <a:xfrm flipV="1">
              <a:off x="2191463" y="2334552"/>
              <a:ext cx="708316" cy="32281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12" idx="6"/>
              <a:endCxn id="27" idx="2"/>
            </p:cNvCxnSpPr>
            <p:nvPr/>
          </p:nvCxnSpPr>
          <p:spPr>
            <a:xfrm flipV="1">
              <a:off x="2191463" y="2334552"/>
              <a:ext cx="708316" cy="65778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11" idx="6"/>
              <a:endCxn id="27" idx="2"/>
            </p:cNvCxnSpPr>
            <p:nvPr/>
          </p:nvCxnSpPr>
          <p:spPr>
            <a:xfrm flipV="1">
              <a:off x="2191463" y="2334552"/>
              <a:ext cx="708316" cy="99274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Oval 51"/>
            <p:cNvSpPr/>
            <p:nvPr/>
          </p:nvSpPr>
          <p:spPr>
            <a:xfrm>
              <a:off x="2899778" y="2564055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cxnSp>
          <p:nvCxnSpPr>
            <p:cNvPr id="53" name="Straight Arrow Connector 52"/>
            <p:cNvCxnSpPr>
              <a:stCxn id="13" idx="6"/>
              <a:endCxn id="52" idx="2"/>
            </p:cNvCxnSpPr>
            <p:nvPr/>
          </p:nvCxnSpPr>
          <p:spPr>
            <a:xfrm>
              <a:off x="2191463" y="2657369"/>
              <a:ext cx="708315" cy="5048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12" idx="6"/>
              <a:endCxn id="52" idx="2"/>
            </p:cNvCxnSpPr>
            <p:nvPr/>
          </p:nvCxnSpPr>
          <p:spPr>
            <a:xfrm flipV="1">
              <a:off x="2191463" y="2707856"/>
              <a:ext cx="708315" cy="28447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11" idx="6"/>
              <a:endCxn id="52" idx="2"/>
            </p:cNvCxnSpPr>
            <p:nvPr/>
          </p:nvCxnSpPr>
          <p:spPr>
            <a:xfrm flipV="1">
              <a:off x="2191463" y="2707856"/>
              <a:ext cx="708315" cy="61944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Oval 61"/>
            <p:cNvSpPr/>
            <p:nvPr/>
          </p:nvSpPr>
          <p:spPr>
            <a:xfrm>
              <a:off x="2899777" y="2922777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cxnSp>
          <p:nvCxnSpPr>
            <p:cNvPr id="63" name="Straight Arrow Connector 62"/>
            <p:cNvCxnSpPr>
              <a:stCxn id="13" idx="6"/>
              <a:endCxn id="62" idx="2"/>
            </p:cNvCxnSpPr>
            <p:nvPr/>
          </p:nvCxnSpPr>
          <p:spPr>
            <a:xfrm>
              <a:off x="2191463" y="2657369"/>
              <a:ext cx="708314" cy="409209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stCxn id="12" idx="6"/>
              <a:endCxn id="62" idx="2"/>
            </p:cNvCxnSpPr>
            <p:nvPr/>
          </p:nvCxnSpPr>
          <p:spPr>
            <a:xfrm>
              <a:off x="2191463" y="2992333"/>
              <a:ext cx="708314" cy="7424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>
              <a:stCxn id="11" idx="6"/>
              <a:endCxn id="62" idx="2"/>
            </p:cNvCxnSpPr>
            <p:nvPr/>
          </p:nvCxnSpPr>
          <p:spPr>
            <a:xfrm flipV="1">
              <a:off x="2191463" y="3066578"/>
              <a:ext cx="708314" cy="260719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Oval 69"/>
            <p:cNvSpPr/>
            <p:nvPr/>
          </p:nvSpPr>
          <p:spPr>
            <a:xfrm>
              <a:off x="2899776" y="3273713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cxnSp>
          <p:nvCxnSpPr>
            <p:cNvPr id="71" name="Straight Arrow Connector 70"/>
            <p:cNvCxnSpPr>
              <a:stCxn id="13" idx="6"/>
              <a:endCxn id="70" idx="2"/>
            </p:cNvCxnSpPr>
            <p:nvPr/>
          </p:nvCxnSpPr>
          <p:spPr>
            <a:xfrm>
              <a:off x="2191463" y="2657369"/>
              <a:ext cx="708313" cy="76014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stCxn id="12" idx="6"/>
              <a:endCxn id="70" idx="2"/>
            </p:cNvCxnSpPr>
            <p:nvPr/>
          </p:nvCxnSpPr>
          <p:spPr>
            <a:xfrm>
              <a:off x="2191463" y="2992333"/>
              <a:ext cx="708313" cy="42518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stCxn id="11" idx="6"/>
              <a:endCxn id="70" idx="2"/>
            </p:cNvCxnSpPr>
            <p:nvPr/>
          </p:nvCxnSpPr>
          <p:spPr>
            <a:xfrm>
              <a:off x="2191463" y="3327297"/>
              <a:ext cx="708313" cy="9021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Oval 79"/>
            <p:cNvSpPr/>
            <p:nvPr/>
          </p:nvSpPr>
          <p:spPr>
            <a:xfrm>
              <a:off x="2899779" y="3638550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cxnSp>
          <p:nvCxnSpPr>
            <p:cNvPr id="81" name="Straight Arrow Connector 80"/>
            <p:cNvCxnSpPr>
              <a:stCxn id="13" idx="6"/>
              <a:endCxn id="80" idx="2"/>
            </p:cNvCxnSpPr>
            <p:nvPr/>
          </p:nvCxnSpPr>
          <p:spPr>
            <a:xfrm>
              <a:off x="2191463" y="2657369"/>
              <a:ext cx="708316" cy="112498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>
              <a:stCxn id="12" idx="6"/>
              <a:endCxn id="80" idx="2"/>
            </p:cNvCxnSpPr>
            <p:nvPr/>
          </p:nvCxnSpPr>
          <p:spPr>
            <a:xfrm>
              <a:off x="2191463" y="2992333"/>
              <a:ext cx="708316" cy="790018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>
              <a:stCxn id="11" idx="6"/>
              <a:endCxn id="80" idx="2"/>
            </p:cNvCxnSpPr>
            <p:nvPr/>
          </p:nvCxnSpPr>
          <p:spPr>
            <a:xfrm>
              <a:off x="2191463" y="3327297"/>
              <a:ext cx="708316" cy="455054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Oval 86"/>
            <p:cNvSpPr/>
            <p:nvPr/>
          </p:nvSpPr>
          <p:spPr>
            <a:xfrm>
              <a:off x="4028197" y="2190750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cxnSp>
          <p:nvCxnSpPr>
            <p:cNvPr id="88" name="Straight Arrow Connector 87"/>
            <p:cNvCxnSpPr>
              <a:stCxn id="27" idx="6"/>
              <a:endCxn id="87" idx="2"/>
            </p:cNvCxnSpPr>
            <p:nvPr/>
          </p:nvCxnSpPr>
          <p:spPr>
            <a:xfrm flipV="1">
              <a:off x="3186242" y="2334551"/>
              <a:ext cx="841955" cy="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>
              <a:stCxn id="52" idx="6"/>
              <a:endCxn id="87" idx="2"/>
            </p:cNvCxnSpPr>
            <p:nvPr/>
          </p:nvCxnSpPr>
          <p:spPr>
            <a:xfrm flipV="1">
              <a:off x="3186241" y="2334551"/>
              <a:ext cx="841956" cy="37330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>
              <a:stCxn id="62" idx="6"/>
              <a:endCxn id="87" idx="2"/>
            </p:cNvCxnSpPr>
            <p:nvPr/>
          </p:nvCxnSpPr>
          <p:spPr>
            <a:xfrm flipV="1">
              <a:off x="3186240" y="2334551"/>
              <a:ext cx="841957" cy="73202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>
              <a:stCxn id="70" idx="6"/>
              <a:endCxn id="87" idx="2"/>
            </p:cNvCxnSpPr>
            <p:nvPr/>
          </p:nvCxnSpPr>
          <p:spPr>
            <a:xfrm flipV="1">
              <a:off x="3186239" y="2334551"/>
              <a:ext cx="841958" cy="1082963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>
              <a:stCxn id="80" idx="6"/>
              <a:endCxn id="87" idx="2"/>
            </p:cNvCxnSpPr>
            <p:nvPr/>
          </p:nvCxnSpPr>
          <p:spPr>
            <a:xfrm flipV="1">
              <a:off x="3186242" y="2334551"/>
              <a:ext cx="841955" cy="144780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Oval 99"/>
            <p:cNvSpPr/>
            <p:nvPr/>
          </p:nvSpPr>
          <p:spPr>
            <a:xfrm>
              <a:off x="4028196" y="2568528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cxnSp>
          <p:nvCxnSpPr>
            <p:cNvPr id="101" name="Straight Arrow Connector 100"/>
            <p:cNvCxnSpPr>
              <a:endCxn id="100" idx="2"/>
            </p:cNvCxnSpPr>
            <p:nvPr/>
          </p:nvCxnSpPr>
          <p:spPr>
            <a:xfrm flipV="1">
              <a:off x="3186241" y="2712329"/>
              <a:ext cx="841955" cy="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>
              <a:stCxn id="62" idx="6"/>
              <a:endCxn id="100" idx="2"/>
            </p:cNvCxnSpPr>
            <p:nvPr/>
          </p:nvCxnSpPr>
          <p:spPr>
            <a:xfrm flipV="1">
              <a:off x="3186240" y="2712329"/>
              <a:ext cx="841956" cy="354249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>
              <a:endCxn id="100" idx="2"/>
            </p:cNvCxnSpPr>
            <p:nvPr/>
          </p:nvCxnSpPr>
          <p:spPr>
            <a:xfrm flipV="1">
              <a:off x="3186239" y="2712329"/>
              <a:ext cx="841957" cy="73202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>
              <a:endCxn id="100" idx="2"/>
            </p:cNvCxnSpPr>
            <p:nvPr/>
          </p:nvCxnSpPr>
          <p:spPr>
            <a:xfrm flipV="1">
              <a:off x="3186238" y="2712329"/>
              <a:ext cx="841958" cy="1082963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>
              <a:stCxn id="27" idx="6"/>
              <a:endCxn id="100" idx="2"/>
            </p:cNvCxnSpPr>
            <p:nvPr/>
          </p:nvCxnSpPr>
          <p:spPr>
            <a:xfrm>
              <a:off x="3186242" y="2334552"/>
              <a:ext cx="841954" cy="37777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Oval 106"/>
            <p:cNvSpPr/>
            <p:nvPr/>
          </p:nvSpPr>
          <p:spPr>
            <a:xfrm>
              <a:off x="4030044" y="2915686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cxnSp>
          <p:nvCxnSpPr>
            <p:cNvPr id="108" name="Straight Arrow Connector 107"/>
            <p:cNvCxnSpPr>
              <a:endCxn id="107" idx="2"/>
            </p:cNvCxnSpPr>
            <p:nvPr/>
          </p:nvCxnSpPr>
          <p:spPr>
            <a:xfrm flipV="1">
              <a:off x="3188089" y="3059487"/>
              <a:ext cx="841955" cy="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>
              <a:endCxn id="107" idx="2"/>
            </p:cNvCxnSpPr>
            <p:nvPr/>
          </p:nvCxnSpPr>
          <p:spPr>
            <a:xfrm flipV="1">
              <a:off x="3188088" y="3059487"/>
              <a:ext cx="841956" cy="37330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/>
            <p:cNvCxnSpPr>
              <a:endCxn id="107" idx="2"/>
            </p:cNvCxnSpPr>
            <p:nvPr/>
          </p:nvCxnSpPr>
          <p:spPr>
            <a:xfrm flipV="1">
              <a:off x="3188087" y="3059487"/>
              <a:ext cx="841957" cy="73202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/>
            <p:cNvCxnSpPr>
              <a:stCxn id="52" idx="6"/>
              <a:endCxn id="107" idx="2"/>
            </p:cNvCxnSpPr>
            <p:nvPr/>
          </p:nvCxnSpPr>
          <p:spPr>
            <a:xfrm>
              <a:off x="3186241" y="2707856"/>
              <a:ext cx="843803" cy="35163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/>
            <p:cNvCxnSpPr>
              <a:stCxn id="27" idx="6"/>
              <a:endCxn id="107" idx="2"/>
            </p:cNvCxnSpPr>
            <p:nvPr/>
          </p:nvCxnSpPr>
          <p:spPr>
            <a:xfrm>
              <a:off x="3186242" y="2334552"/>
              <a:ext cx="843802" cy="72493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Oval 116"/>
            <p:cNvSpPr/>
            <p:nvPr/>
          </p:nvSpPr>
          <p:spPr>
            <a:xfrm>
              <a:off x="4028195" y="3263900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cxnSp>
          <p:nvCxnSpPr>
            <p:cNvPr id="118" name="Straight Arrow Connector 117"/>
            <p:cNvCxnSpPr>
              <a:stCxn id="70" idx="6"/>
              <a:endCxn id="117" idx="2"/>
            </p:cNvCxnSpPr>
            <p:nvPr/>
          </p:nvCxnSpPr>
          <p:spPr>
            <a:xfrm flipV="1">
              <a:off x="3186239" y="3407701"/>
              <a:ext cx="841956" cy="9813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>
              <a:endCxn id="117" idx="2"/>
            </p:cNvCxnSpPr>
            <p:nvPr/>
          </p:nvCxnSpPr>
          <p:spPr>
            <a:xfrm flipV="1">
              <a:off x="3186239" y="3407701"/>
              <a:ext cx="841956" cy="37330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>
              <a:stCxn id="62" idx="6"/>
              <a:endCxn id="117" idx="2"/>
            </p:cNvCxnSpPr>
            <p:nvPr/>
          </p:nvCxnSpPr>
          <p:spPr>
            <a:xfrm>
              <a:off x="3186240" y="3066578"/>
              <a:ext cx="841955" cy="341123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/>
            <p:cNvCxnSpPr>
              <a:stCxn id="52" idx="6"/>
              <a:endCxn id="117" idx="2"/>
            </p:cNvCxnSpPr>
            <p:nvPr/>
          </p:nvCxnSpPr>
          <p:spPr>
            <a:xfrm>
              <a:off x="3186241" y="2707856"/>
              <a:ext cx="841954" cy="69984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>
              <a:stCxn id="27" idx="6"/>
              <a:endCxn id="117" idx="2"/>
            </p:cNvCxnSpPr>
            <p:nvPr/>
          </p:nvCxnSpPr>
          <p:spPr>
            <a:xfrm>
              <a:off x="3186242" y="2334552"/>
              <a:ext cx="841953" cy="1073149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Oval 127"/>
            <p:cNvSpPr/>
            <p:nvPr/>
          </p:nvSpPr>
          <p:spPr>
            <a:xfrm>
              <a:off x="4028194" y="3647150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cxnSp>
          <p:nvCxnSpPr>
            <p:cNvPr id="129" name="Straight Arrow Connector 128"/>
            <p:cNvCxnSpPr>
              <a:endCxn id="128" idx="2"/>
            </p:cNvCxnSpPr>
            <p:nvPr/>
          </p:nvCxnSpPr>
          <p:spPr>
            <a:xfrm flipV="1">
              <a:off x="3186239" y="3790951"/>
              <a:ext cx="841955" cy="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/>
            <p:cNvCxnSpPr>
              <a:stCxn id="70" idx="6"/>
              <a:endCxn id="128" idx="2"/>
            </p:cNvCxnSpPr>
            <p:nvPr/>
          </p:nvCxnSpPr>
          <p:spPr>
            <a:xfrm>
              <a:off x="3186239" y="3417514"/>
              <a:ext cx="841955" cy="37343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/>
            <p:cNvCxnSpPr>
              <a:stCxn id="62" idx="6"/>
              <a:endCxn id="128" idx="2"/>
            </p:cNvCxnSpPr>
            <p:nvPr/>
          </p:nvCxnSpPr>
          <p:spPr>
            <a:xfrm>
              <a:off x="3186240" y="3066578"/>
              <a:ext cx="841954" cy="724373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>
              <a:stCxn id="52" idx="6"/>
              <a:endCxn id="128" idx="2"/>
            </p:cNvCxnSpPr>
            <p:nvPr/>
          </p:nvCxnSpPr>
          <p:spPr>
            <a:xfrm>
              <a:off x="3186241" y="2707856"/>
              <a:ext cx="841953" cy="108309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>
              <a:stCxn id="27" idx="6"/>
              <a:endCxn id="128" idx="2"/>
            </p:cNvCxnSpPr>
            <p:nvPr/>
          </p:nvCxnSpPr>
          <p:spPr>
            <a:xfrm>
              <a:off x="3186242" y="2334552"/>
              <a:ext cx="841952" cy="1456399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/>
            <p:cNvCxnSpPr>
              <a:stCxn id="87" idx="6"/>
              <a:endCxn id="36" idx="2"/>
            </p:cNvCxnSpPr>
            <p:nvPr/>
          </p:nvCxnSpPr>
          <p:spPr>
            <a:xfrm>
              <a:off x="4314660" y="2334551"/>
              <a:ext cx="787794" cy="17901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>
              <a:stCxn id="100" idx="6"/>
              <a:endCxn id="36" idx="2"/>
            </p:cNvCxnSpPr>
            <p:nvPr/>
          </p:nvCxnSpPr>
          <p:spPr>
            <a:xfrm flipV="1">
              <a:off x="4314659" y="2513568"/>
              <a:ext cx="787795" cy="19876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>
              <a:stCxn id="107" idx="6"/>
              <a:endCxn id="36" idx="2"/>
            </p:cNvCxnSpPr>
            <p:nvPr/>
          </p:nvCxnSpPr>
          <p:spPr>
            <a:xfrm flipV="1">
              <a:off x="4316507" y="2513568"/>
              <a:ext cx="785947" cy="545919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/>
            <p:cNvCxnSpPr>
              <a:stCxn id="117" idx="6"/>
              <a:endCxn id="36" idx="2"/>
            </p:cNvCxnSpPr>
            <p:nvPr/>
          </p:nvCxnSpPr>
          <p:spPr>
            <a:xfrm flipV="1">
              <a:off x="4314658" y="2513568"/>
              <a:ext cx="787796" cy="894133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/>
            <p:cNvCxnSpPr>
              <a:stCxn id="128" idx="6"/>
              <a:endCxn id="36" idx="2"/>
            </p:cNvCxnSpPr>
            <p:nvPr/>
          </p:nvCxnSpPr>
          <p:spPr>
            <a:xfrm flipV="1">
              <a:off x="4314657" y="2513568"/>
              <a:ext cx="787797" cy="1277383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Oval 154"/>
            <p:cNvSpPr/>
            <p:nvPr/>
          </p:nvSpPr>
          <p:spPr>
            <a:xfrm>
              <a:off x="5102453" y="2745652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cxnSp>
          <p:nvCxnSpPr>
            <p:cNvPr id="156" name="Straight Arrow Connector 155"/>
            <p:cNvCxnSpPr>
              <a:endCxn id="155" idx="2"/>
            </p:cNvCxnSpPr>
            <p:nvPr/>
          </p:nvCxnSpPr>
          <p:spPr>
            <a:xfrm>
              <a:off x="4314659" y="2710436"/>
              <a:ext cx="787794" cy="17901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/>
            <p:cNvCxnSpPr>
              <a:endCxn id="155" idx="2"/>
            </p:cNvCxnSpPr>
            <p:nvPr/>
          </p:nvCxnSpPr>
          <p:spPr>
            <a:xfrm flipV="1">
              <a:off x="4314658" y="2889453"/>
              <a:ext cx="787795" cy="19876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/>
            <p:cNvCxnSpPr>
              <a:endCxn id="155" idx="2"/>
            </p:cNvCxnSpPr>
            <p:nvPr/>
          </p:nvCxnSpPr>
          <p:spPr>
            <a:xfrm flipV="1">
              <a:off x="4316506" y="2889453"/>
              <a:ext cx="785947" cy="545919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158"/>
            <p:cNvCxnSpPr>
              <a:endCxn id="155" idx="2"/>
            </p:cNvCxnSpPr>
            <p:nvPr/>
          </p:nvCxnSpPr>
          <p:spPr>
            <a:xfrm flipV="1">
              <a:off x="4314657" y="2889453"/>
              <a:ext cx="787796" cy="894133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Arrow Connector 159"/>
            <p:cNvCxnSpPr>
              <a:stCxn id="87" idx="6"/>
              <a:endCxn id="155" idx="2"/>
            </p:cNvCxnSpPr>
            <p:nvPr/>
          </p:nvCxnSpPr>
          <p:spPr>
            <a:xfrm>
              <a:off x="4314660" y="2334551"/>
              <a:ext cx="787793" cy="55490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Oval 161"/>
            <p:cNvSpPr/>
            <p:nvPr/>
          </p:nvSpPr>
          <p:spPr>
            <a:xfrm>
              <a:off x="5102452" y="3088214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cxnSp>
          <p:nvCxnSpPr>
            <p:cNvPr id="163" name="Straight Arrow Connector 162"/>
            <p:cNvCxnSpPr>
              <a:endCxn id="162" idx="2"/>
            </p:cNvCxnSpPr>
            <p:nvPr/>
          </p:nvCxnSpPr>
          <p:spPr>
            <a:xfrm>
              <a:off x="4314658" y="3052998"/>
              <a:ext cx="787794" cy="17901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/>
            <p:cNvCxnSpPr>
              <a:endCxn id="162" idx="2"/>
            </p:cNvCxnSpPr>
            <p:nvPr/>
          </p:nvCxnSpPr>
          <p:spPr>
            <a:xfrm flipV="1">
              <a:off x="4314657" y="3232015"/>
              <a:ext cx="787795" cy="19876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4"/>
            <p:cNvCxnSpPr>
              <a:endCxn id="162" idx="2"/>
            </p:cNvCxnSpPr>
            <p:nvPr/>
          </p:nvCxnSpPr>
          <p:spPr>
            <a:xfrm flipV="1">
              <a:off x="4316505" y="3232015"/>
              <a:ext cx="785947" cy="545919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/>
            <p:cNvCxnSpPr>
              <a:stCxn id="100" idx="6"/>
              <a:endCxn id="162" idx="2"/>
            </p:cNvCxnSpPr>
            <p:nvPr/>
          </p:nvCxnSpPr>
          <p:spPr>
            <a:xfrm>
              <a:off x="4314659" y="2712329"/>
              <a:ext cx="787793" cy="519686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Arrow Connector 166"/>
            <p:cNvCxnSpPr>
              <a:stCxn id="87" idx="6"/>
              <a:endCxn id="162" idx="2"/>
            </p:cNvCxnSpPr>
            <p:nvPr/>
          </p:nvCxnSpPr>
          <p:spPr>
            <a:xfrm>
              <a:off x="4314660" y="2334551"/>
              <a:ext cx="787792" cy="897464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Oval 169"/>
            <p:cNvSpPr/>
            <p:nvPr/>
          </p:nvSpPr>
          <p:spPr>
            <a:xfrm>
              <a:off x="5102454" y="3450552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cxnSp>
          <p:nvCxnSpPr>
            <p:cNvPr id="171" name="Straight Arrow Connector 170"/>
            <p:cNvCxnSpPr>
              <a:endCxn id="170" idx="2"/>
            </p:cNvCxnSpPr>
            <p:nvPr/>
          </p:nvCxnSpPr>
          <p:spPr>
            <a:xfrm>
              <a:off x="4314660" y="3415336"/>
              <a:ext cx="787794" cy="17901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Arrow Connector 171"/>
            <p:cNvCxnSpPr>
              <a:endCxn id="170" idx="2"/>
            </p:cNvCxnSpPr>
            <p:nvPr/>
          </p:nvCxnSpPr>
          <p:spPr>
            <a:xfrm flipV="1">
              <a:off x="4314659" y="3594353"/>
              <a:ext cx="787795" cy="19876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/>
            <p:cNvCxnSpPr>
              <a:stCxn id="107" idx="6"/>
              <a:endCxn id="170" idx="2"/>
            </p:cNvCxnSpPr>
            <p:nvPr/>
          </p:nvCxnSpPr>
          <p:spPr>
            <a:xfrm>
              <a:off x="4316507" y="3059487"/>
              <a:ext cx="785947" cy="534866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Arrow Connector 173"/>
            <p:cNvCxnSpPr>
              <a:stCxn id="100" idx="6"/>
              <a:endCxn id="170" idx="2"/>
            </p:cNvCxnSpPr>
            <p:nvPr/>
          </p:nvCxnSpPr>
          <p:spPr>
            <a:xfrm>
              <a:off x="4314659" y="2712329"/>
              <a:ext cx="787795" cy="882024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Arrow Connector 174"/>
            <p:cNvCxnSpPr>
              <a:stCxn id="87" idx="6"/>
              <a:endCxn id="170" idx="2"/>
            </p:cNvCxnSpPr>
            <p:nvPr/>
          </p:nvCxnSpPr>
          <p:spPr>
            <a:xfrm>
              <a:off x="4314660" y="2334551"/>
              <a:ext cx="787794" cy="125980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9" name="TextBox 178"/>
          <p:cNvSpPr txBox="1"/>
          <p:nvPr/>
        </p:nvSpPr>
        <p:spPr>
          <a:xfrm>
            <a:off x="605262" y="5401932"/>
            <a:ext cx="102701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Want                      ,                         ,                        ,   etc.</a:t>
            </a:r>
          </a:p>
        </p:txBody>
      </p:sp>
      <p:pic>
        <p:nvPicPr>
          <p:cNvPr id="3083" name="Picture 308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471" y="5353447"/>
            <a:ext cx="1826260" cy="812800"/>
          </a:xfrm>
          <a:prstGeom prst="rect">
            <a:avLst/>
          </a:prstGeom>
        </p:spPr>
      </p:pic>
      <p:pic>
        <p:nvPicPr>
          <p:cNvPr id="3084" name="Picture 308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6541" y="5351675"/>
            <a:ext cx="1826260" cy="812800"/>
          </a:xfrm>
          <a:prstGeom prst="rect">
            <a:avLst/>
          </a:prstGeom>
        </p:spPr>
      </p:pic>
      <p:pic>
        <p:nvPicPr>
          <p:cNvPr id="3085" name="Picture 308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3341" y="5359400"/>
            <a:ext cx="1826260" cy="812800"/>
          </a:xfrm>
          <a:prstGeom prst="rect">
            <a:avLst/>
          </a:prstGeom>
        </p:spPr>
      </p:pic>
      <p:sp>
        <p:nvSpPr>
          <p:cNvPr id="191" name="TextBox 190"/>
          <p:cNvSpPr txBox="1"/>
          <p:nvPr/>
        </p:nvSpPr>
        <p:spPr>
          <a:xfrm>
            <a:off x="1284328" y="6105565"/>
            <a:ext cx="7859672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/>
              <a:t>when pedestrian         when car	when motorcycle</a:t>
            </a:r>
          </a:p>
        </p:txBody>
      </p:sp>
    </p:spTree>
    <p:extLst>
      <p:ext uri="{BB962C8B-B14F-4D97-AF65-F5344CB8AC3E}">
        <p14:creationId xmlns:p14="http://schemas.microsoft.com/office/powerpoint/2010/main" val="22577891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08000" y="381000"/>
            <a:ext cx="650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Multiple output units: One-</a:t>
            </a:r>
            <a:r>
              <a:rPr lang="en-US" sz="3200" b="1" dirty="0" err="1"/>
              <a:t>vs</a:t>
            </a:r>
            <a:r>
              <a:rPr lang="en-US" sz="3200" b="1" dirty="0"/>
              <a:t>-all.</a:t>
            </a:r>
          </a:p>
        </p:txBody>
      </p:sp>
      <p:grpSp>
        <p:nvGrpSpPr>
          <p:cNvPr id="3081" name="Group 3080"/>
          <p:cNvGrpSpPr/>
          <p:nvPr/>
        </p:nvGrpSpPr>
        <p:grpSpPr>
          <a:xfrm>
            <a:off x="2714172" y="913434"/>
            <a:ext cx="6614973" cy="2063204"/>
            <a:chOff x="1905000" y="2190750"/>
            <a:chExt cx="5591556" cy="1744001"/>
          </a:xfrm>
        </p:grpSpPr>
        <p:sp>
          <p:nvSpPr>
            <p:cNvPr id="11" name="Oval 10"/>
            <p:cNvSpPr/>
            <p:nvPr/>
          </p:nvSpPr>
          <p:spPr>
            <a:xfrm>
              <a:off x="1905000" y="3183496"/>
              <a:ext cx="286463" cy="28760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2" name="Oval 11"/>
            <p:cNvSpPr/>
            <p:nvPr/>
          </p:nvSpPr>
          <p:spPr>
            <a:xfrm>
              <a:off x="1905000" y="2848532"/>
              <a:ext cx="286463" cy="28760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3" name="Oval 12"/>
            <p:cNvSpPr/>
            <p:nvPr/>
          </p:nvSpPr>
          <p:spPr>
            <a:xfrm>
              <a:off x="1905000" y="2513568"/>
              <a:ext cx="286463" cy="28760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7" name="Oval 26"/>
            <p:cNvSpPr/>
            <p:nvPr/>
          </p:nvSpPr>
          <p:spPr>
            <a:xfrm>
              <a:off x="2899779" y="2190751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6" name="Oval 35"/>
            <p:cNvSpPr/>
            <p:nvPr/>
          </p:nvSpPr>
          <p:spPr>
            <a:xfrm>
              <a:off x="5102454" y="2369767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pic>
          <p:nvPicPr>
            <p:cNvPr id="42" name="Picture 41"/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19800" y="2861530"/>
              <a:ext cx="1476756" cy="331470"/>
            </a:xfrm>
            <a:prstGeom prst="rect">
              <a:avLst/>
            </a:prstGeom>
          </p:spPr>
        </p:pic>
        <p:cxnSp>
          <p:nvCxnSpPr>
            <p:cNvPr id="41" name="Straight Arrow Connector 40"/>
            <p:cNvCxnSpPr>
              <a:stCxn id="13" idx="6"/>
              <a:endCxn id="27" idx="2"/>
            </p:cNvCxnSpPr>
            <p:nvPr/>
          </p:nvCxnSpPr>
          <p:spPr>
            <a:xfrm flipV="1">
              <a:off x="2191463" y="2334552"/>
              <a:ext cx="708316" cy="32281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12" idx="6"/>
              <a:endCxn id="27" idx="2"/>
            </p:cNvCxnSpPr>
            <p:nvPr/>
          </p:nvCxnSpPr>
          <p:spPr>
            <a:xfrm flipV="1">
              <a:off x="2191463" y="2334552"/>
              <a:ext cx="708316" cy="65778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11" idx="6"/>
              <a:endCxn id="27" idx="2"/>
            </p:cNvCxnSpPr>
            <p:nvPr/>
          </p:nvCxnSpPr>
          <p:spPr>
            <a:xfrm flipV="1">
              <a:off x="2191463" y="2334552"/>
              <a:ext cx="708316" cy="99274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Oval 51"/>
            <p:cNvSpPr/>
            <p:nvPr/>
          </p:nvSpPr>
          <p:spPr>
            <a:xfrm>
              <a:off x="2899778" y="2564055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cxnSp>
          <p:nvCxnSpPr>
            <p:cNvPr id="53" name="Straight Arrow Connector 52"/>
            <p:cNvCxnSpPr>
              <a:stCxn id="13" idx="6"/>
              <a:endCxn id="52" idx="2"/>
            </p:cNvCxnSpPr>
            <p:nvPr/>
          </p:nvCxnSpPr>
          <p:spPr>
            <a:xfrm>
              <a:off x="2191463" y="2657369"/>
              <a:ext cx="708315" cy="5048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12" idx="6"/>
              <a:endCxn id="52" idx="2"/>
            </p:cNvCxnSpPr>
            <p:nvPr/>
          </p:nvCxnSpPr>
          <p:spPr>
            <a:xfrm flipV="1">
              <a:off x="2191463" y="2707856"/>
              <a:ext cx="708315" cy="28447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11" idx="6"/>
              <a:endCxn id="52" idx="2"/>
            </p:cNvCxnSpPr>
            <p:nvPr/>
          </p:nvCxnSpPr>
          <p:spPr>
            <a:xfrm flipV="1">
              <a:off x="2191463" y="2707856"/>
              <a:ext cx="708315" cy="61944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Oval 61"/>
            <p:cNvSpPr/>
            <p:nvPr/>
          </p:nvSpPr>
          <p:spPr>
            <a:xfrm>
              <a:off x="2899777" y="2922777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cxnSp>
          <p:nvCxnSpPr>
            <p:cNvPr id="63" name="Straight Arrow Connector 62"/>
            <p:cNvCxnSpPr>
              <a:stCxn id="13" idx="6"/>
              <a:endCxn id="62" idx="2"/>
            </p:cNvCxnSpPr>
            <p:nvPr/>
          </p:nvCxnSpPr>
          <p:spPr>
            <a:xfrm>
              <a:off x="2191463" y="2657369"/>
              <a:ext cx="708314" cy="409209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stCxn id="12" idx="6"/>
              <a:endCxn id="62" idx="2"/>
            </p:cNvCxnSpPr>
            <p:nvPr/>
          </p:nvCxnSpPr>
          <p:spPr>
            <a:xfrm>
              <a:off x="2191463" y="2992333"/>
              <a:ext cx="708314" cy="7424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>
              <a:stCxn id="11" idx="6"/>
              <a:endCxn id="62" idx="2"/>
            </p:cNvCxnSpPr>
            <p:nvPr/>
          </p:nvCxnSpPr>
          <p:spPr>
            <a:xfrm flipV="1">
              <a:off x="2191463" y="3066578"/>
              <a:ext cx="708314" cy="260719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Oval 69"/>
            <p:cNvSpPr/>
            <p:nvPr/>
          </p:nvSpPr>
          <p:spPr>
            <a:xfrm>
              <a:off x="2899776" y="3273713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cxnSp>
          <p:nvCxnSpPr>
            <p:cNvPr id="71" name="Straight Arrow Connector 70"/>
            <p:cNvCxnSpPr>
              <a:stCxn id="13" idx="6"/>
              <a:endCxn id="70" idx="2"/>
            </p:cNvCxnSpPr>
            <p:nvPr/>
          </p:nvCxnSpPr>
          <p:spPr>
            <a:xfrm>
              <a:off x="2191463" y="2657369"/>
              <a:ext cx="708313" cy="76014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stCxn id="12" idx="6"/>
              <a:endCxn id="70" idx="2"/>
            </p:cNvCxnSpPr>
            <p:nvPr/>
          </p:nvCxnSpPr>
          <p:spPr>
            <a:xfrm>
              <a:off x="2191463" y="2992333"/>
              <a:ext cx="708313" cy="42518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stCxn id="11" idx="6"/>
              <a:endCxn id="70" idx="2"/>
            </p:cNvCxnSpPr>
            <p:nvPr/>
          </p:nvCxnSpPr>
          <p:spPr>
            <a:xfrm>
              <a:off x="2191463" y="3327297"/>
              <a:ext cx="708313" cy="9021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Oval 79"/>
            <p:cNvSpPr/>
            <p:nvPr/>
          </p:nvSpPr>
          <p:spPr>
            <a:xfrm>
              <a:off x="2899779" y="3638550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cxnSp>
          <p:nvCxnSpPr>
            <p:cNvPr id="81" name="Straight Arrow Connector 80"/>
            <p:cNvCxnSpPr>
              <a:stCxn id="13" idx="6"/>
              <a:endCxn id="80" idx="2"/>
            </p:cNvCxnSpPr>
            <p:nvPr/>
          </p:nvCxnSpPr>
          <p:spPr>
            <a:xfrm>
              <a:off x="2191463" y="2657369"/>
              <a:ext cx="708316" cy="112498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>
              <a:stCxn id="12" idx="6"/>
              <a:endCxn id="80" idx="2"/>
            </p:cNvCxnSpPr>
            <p:nvPr/>
          </p:nvCxnSpPr>
          <p:spPr>
            <a:xfrm>
              <a:off x="2191463" y="2992333"/>
              <a:ext cx="708316" cy="790018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>
              <a:stCxn id="11" idx="6"/>
              <a:endCxn id="80" idx="2"/>
            </p:cNvCxnSpPr>
            <p:nvPr/>
          </p:nvCxnSpPr>
          <p:spPr>
            <a:xfrm>
              <a:off x="2191463" y="3327297"/>
              <a:ext cx="708316" cy="455054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Oval 86"/>
            <p:cNvSpPr/>
            <p:nvPr/>
          </p:nvSpPr>
          <p:spPr>
            <a:xfrm>
              <a:off x="4028197" y="2190750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cxnSp>
          <p:nvCxnSpPr>
            <p:cNvPr id="88" name="Straight Arrow Connector 87"/>
            <p:cNvCxnSpPr>
              <a:stCxn id="27" idx="6"/>
              <a:endCxn id="87" idx="2"/>
            </p:cNvCxnSpPr>
            <p:nvPr/>
          </p:nvCxnSpPr>
          <p:spPr>
            <a:xfrm flipV="1">
              <a:off x="3186242" y="2334551"/>
              <a:ext cx="841955" cy="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>
              <a:stCxn id="52" idx="6"/>
              <a:endCxn id="87" idx="2"/>
            </p:cNvCxnSpPr>
            <p:nvPr/>
          </p:nvCxnSpPr>
          <p:spPr>
            <a:xfrm flipV="1">
              <a:off x="3186241" y="2334551"/>
              <a:ext cx="841956" cy="37330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>
              <a:stCxn id="62" idx="6"/>
              <a:endCxn id="87" idx="2"/>
            </p:cNvCxnSpPr>
            <p:nvPr/>
          </p:nvCxnSpPr>
          <p:spPr>
            <a:xfrm flipV="1">
              <a:off x="3186240" y="2334551"/>
              <a:ext cx="841957" cy="73202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>
              <a:stCxn id="70" idx="6"/>
              <a:endCxn id="87" idx="2"/>
            </p:cNvCxnSpPr>
            <p:nvPr/>
          </p:nvCxnSpPr>
          <p:spPr>
            <a:xfrm flipV="1">
              <a:off x="3186239" y="2334551"/>
              <a:ext cx="841958" cy="1082963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>
              <a:stCxn id="80" idx="6"/>
              <a:endCxn id="87" idx="2"/>
            </p:cNvCxnSpPr>
            <p:nvPr/>
          </p:nvCxnSpPr>
          <p:spPr>
            <a:xfrm flipV="1">
              <a:off x="3186242" y="2334551"/>
              <a:ext cx="841955" cy="144780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Oval 99"/>
            <p:cNvSpPr/>
            <p:nvPr/>
          </p:nvSpPr>
          <p:spPr>
            <a:xfrm>
              <a:off x="4028196" y="2568528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cxnSp>
          <p:nvCxnSpPr>
            <p:cNvPr id="101" name="Straight Arrow Connector 100"/>
            <p:cNvCxnSpPr>
              <a:endCxn id="100" idx="2"/>
            </p:cNvCxnSpPr>
            <p:nvPr/>
          </p:nvCxnSpPr>
          <p:spPr>
            <a:xfrm flipV="1">
              <a:off x="3186241" y="2712329"/>
              <a:ext cx="841955" cy="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>
              <a:stCxn id="62" idx="6"/>
              <a:endCxn id="100" idx="2"/>
            </p:cNvCxnSpPr>
            <p:nvPr/>
          </p:nvCxnSpPr>
          <p:spPr>
            <a:xfrm flipV="1">
              <a:off x="3186240" y="2712329"/>
              <a:ext cx="841956" cy="354249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>
              <a:endCxn id="100" idx="2"/>
            </p:cNvCxnSpPr>
            <p:nvPr/>
          </p:nvCxnSpPr>
          <p:spPr>
            <a:xfrm flipV="1">
              <a:off x="3186239" y="2712329"/>
              <a:ext cx="841957" cy="73202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>
              <a:endCxn id="100" idx="2"/>
            </p:cNvCxnSpPr>
            <p:nvPr/>
          </p:nvCxnSpPr>
          <p:spPr>
            <a:xfrm flipV="1">
              <a:off x="3186238" y="2712329"/>
              <a:ext cx="841958" cy="1082963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>
              <a:stCxn id="27" idx="6"/>
              <a:endCxn id="100" idx="2"/>
            </p:cNvCxnSpPr>
            <p:nvPr/>
          </p:nvCxnSpPr>
          <p:spPr>
            <a:xfrm>
              <a:off x="3186242" y="2334552"/>
              <a:ext cx="841954" cy="37777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Oval 106"/>
            <p:cNvSpPr/>
            <p:nvPr/>
          </p:nvSpPr>
          <p:spPr>
            <a:xfrm>
              <a:off x="4030044" y="2915686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cxnSp>
          <p:nvCxnSpPr>
            <p:cNvPr id="108" name="Straight Arrow Connector 107"/>
            <p:cNvCxnSpPr>
              <a:endCxn id="107" idx="2"/>
            </p:cNvCxnSpPr>
            <p:nvPr/>
          </p:nvCxnSpPr>
          <p:spPr>
            <a:xfrm flipV="1">
              <a:off x="3188089" y="3059487"/>
              <a:ext cx="841955" cy="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>
              <a:endCxn id="107" idx="2"/>
            </p:cNvCxnSpPr>
            <p:nvPr/>
          </p:nvCxnSpPr>
          <p:spPr>
            <a:xfrm flipV="1">
              <a:off x="3188088" y="3059487"/>
              <a:ext cx="841956" cy="37330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/>
            <p:cNvCxnSpPr>
              <a:endCxn id="107" idx="2"/>
            </p:cNvCxnSpPr>
            <p:nvPr/>
          </p:nvCxnSpPr>
          <p:spPr>
            <a:xfrm flipV="1">
              <a:off x="3188087" y="3059487"/>
              <a:ext cx="841957" cy="73202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/>
            <p:cNvCxnSpPr>
              <a:stCxn id="52" idx="6"/>
              <a:endCxn id="107" idx="2"/>
            </p:cNvCxnSpPr>
            <p:nvPr/>
          </p:nvCxnSpPr>
          <p:spPr>
            <a:xfrm>
              <a:off x="3186241" y="2707856"/>
              <a:ext cx="843803" cy="35163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/>
            <p:cNvCxnSpPr>
              <a:stCxn id="27" idx="6"/>
              <a:endCxn id="107" idx="2"/>
            </p:cNvCxnSpPr>
            <p:nvPr/>
          </p:nvCxnSpPr>
          <p:spPr>
            <a:xfrm>
              <a:off x="3186242" y="2334552"/>
              <a:ext cx="843802" cy="72493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Oval 116"/>
            <p:cNvSpPr/>
            <p:nvPr/>
          </p:nvSpPr>
          <p:spPr>
            <a:xfrm>
              <a:off x="4028195" y="3263900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cxnSp>
          <p:nvCxnSpPr>
            <p:cNvPr id="118" name="Straight Arrow Connector 117"/>
            <p:cNvCxnSpPr>
              <a:stCxn id="70" idx="6"/>
              <a:endCxn id="117" idx="2"/>
            </p:cNvCxnSpPr>
            <p:nvPr/>
          </p:nvCxnSpPr>
          <p:spPr>
            <a:xfrm flipV="1">
              <a:off x="3186239" y="3407701"/>
              <a:ext cx="841956" cy="9813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>
              <a:endCxn id="117" idx="2"/>
            </p:cNvCxnSpPr>
            <p:nvPr/>
          </p:nvCxnSpPr>
          <p:spPr>
            <a:xfrm flipV="1">
              <a:off x="3186239" y="3407701"/>
              <a:ext cx="841956" cy="37330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>
              <a:stCxn id="62" idx="6"/>
              <a:endCxn id="117" idx="2"/>
            </p:cNvCxnSpPr>
            <p:nvPr/>
          </p:nvCxnSpPr>
          <p:spPr>
            <a:xfrm>
              <a:off x="3186240" y="3066578"/>
              <a:ext cx="841955" cy="341123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/>
            <p:cNvCxnSpPr>
              <a:stCxn id="52" idx="6"/>
              <a:endCxn id="117" idx="2"/>
            </p:cNvCxnSpPr>
            <p:nvPr/>
          </p:nvCxnSpPr>
          <p:spPr>
            <a:xfrm>
              <a:off x="3186241" y="2707856"/>
              <a:ext cx="841954" cy="69984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>
              <a:stCxn id="27" idx="6"/>
              <a:endCxn id="117" idx="2"/>
            </p:cNvCxnSpPr>
            <p:nvPr/>
          </p:nvCxnSpPr>
          <p:spPr>
            <a:xfrm>
              <a:off x="3186242" y="2334552"/>
              <a:ext cx="841953" cy="1073149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Oval 127"/>
            <p:cNvSpPr/>
            <p:nvPr/>
          </p:nvSpPr>
          <p:spPr>
            <a:xfrm>
              <a:off x="4028194" y="3647150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cxnSp>
          <p:nvCxnSpPr>
            <p:cNvPr id="129" name="Straight Arrow Connector 128"/>
            <p:cNvCxnSpPr>
              <a:endCxn id="128" idx="2"/>
            </p:cNvCxnSpPr>
            <p:nvPr/>
          </p:nvCxnSpPr>
          <p:spPr>
            <a:xfrm flipV="1">
              <a:off x="3186239" y="3790951"/>
              <a:ext cx="841955" cy="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/>
            <p:cNvCxnSpPr>
              <a:stCxn id="70" idx="6"/>
              <a:endCxn id="128" idx="2"/>
            </p:cNvCxnSpPr>
            <p:nvPr/>
          </p:nvCxnSpPr>
          <p:spPr>
            <a:xfrm>
              <a:off x="3186239" y="3417514"/>
              <a:ext cx="841955" cy="37343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/>
            <p:cNvCxnSpPr>
              <a:stCxn id="62" idx="6"/>
              <a:endCxn id="128" idx="2"/>
            </p:cNvCxnSpPr>
            <p:nvPr/>
          </p:nvCxnSpPr>
          <p:spPr>
            <a:xfrm>
              <a:off x="3186240" y="3066578"/>
              <a:ext cx="841954" cy="724373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>
              <a:stCxn id="52" idx="6"/>
              <a:endCxn id="128" idx="2"/>
            </p:cNvCxnSpPr>
            <p:nvPr/>
          </p:nvCxnSpPr>
          <p:spPr>
            <a:xfrm>
              <a:off x="3186241" y="2707856"/>
              <a:ext cx="841953" cy="108309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>
              <a:stCxn id="27" idx="6"/>
              <a:endCxn id="128" idx="2"/>
            </p:cNvCxnSpPr>
            <p:nvPr/>
          </p:nvCxnSpPr>
          <p:spPr>
            <a:xfrm>
              <a:off x="3186242" y="2334552"/>
              <a:ext cx="841952" cy="1456399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/>
            <p:cNvCxnSpPr>
              <a:stCxn id="87" idx="6"/>
              <a:endCxn id="36" idx="2"/>
            </p:cNvCxnSpPr>
            <p:nvPr/>
          </p:nvCxnSpPr>
          <p:spPr>
            <a:xfrm>
              <a:off x="4314660" y="2334551"/>
              <a:ext cx="787794" cy="17901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>
              <a:stCxn id="100" idx="6"/>
              <a:endCxn id="36" idx="2"/>
            </p:cNvCxnSpPr>
            <p:nvPr/>
          </p:nvCxnSpPr>
          <p:spPr>
            <a:xfrm flipV="1">
              <a:off x="4314659" y="2513568"/>
              <a:ext cx="787795" cy="19876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>
              <a:stCxn id="107" idx="6"/>
              <a:endCxn id="36" idx="2"/>
            </p:cNvCxnSpPr>
            <p:nvPr/>
          </p:nvCxnSpPr>
          <p:spPr>
            <a:xfrm flipV="1">
              <a:off x="4316507" y="2513568"/>
              <a:ext cx="785947" cy="545919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/>
            <p:cNvCxnSpPr>
              <a:stCxn id="117" idx="6"/>
              <a:endCxn id="36" idx="2"/>
            </p:cNvCxnSpPr>
            <p:nvPr/>
          </p:nvCxnSpPr>
          <p:spPr>
            <a:xfrm flipV="1">
              <a:off x="4314658" y="2513568"/>
              <a:ext cx="787796" cy="894133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/>
            <p:cNvCxnSpPr>
              <a:stCxn id="128" idx="6"/>
              <a:endCxn id="36" idx="2"/>
            </p:cNvCxnSpPr>
            <p:nvPr/>
          </p:nvCxnSpPr>
          <p:spPr>
            <a:xfrm flipV="1">
              <a:off x="4314657" y="2513568"/>
              <a:ext cx="787797" cy="1277383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Oval 154"/>
            <p:cNvSpPr/>
            <p:nvPr/>
          </p:nvSpPr>
          <p:spPr>
            <a:xfrm>
              <a:off x="5102453" y="2745652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cxnSp>
          <p:nvCxnSpPr>
            <p:cNvPr id="156" name="Straight Arrow Connector 155"/>
            <p:cNvCxnSpPr>
              <a:endCxn id="155" idx="2"/>
            </p:cNvCxnSpPr>
            <p:nvPr/>
          </p:nvCxnSpPr>
          <p:spPr>
            <a:xfrm>
              <a:off x="4314659" y="2710436"/>
              <a:ext cx="787794" cy="17901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/>
            <p:cNvCxnSpPr>
              <a:endCxn id="155" idx="2"/>
            </p:cNvCxnSpPr>
            <p:nvPr/>
          </p:nvCxnSpPr>
          <p:spPr>
            <a:xfrm flipV="1">
              <a:off x="4314658" y="2889453"/>
              <a:ext cx="787795" cy="19876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/>
            <p:cNvCxnSpPr>
              <a:endCxn id="155" idx="2"/>
            </p:cNvCxnSpPr>
            <p:nvPr/>
          </p:nvCxnSpPr>
          <p:spPr>
            <a:xfrm flipV="1">
              <a:off x="4316506" y="2889453"/>
              <a:ext cx="785947" cy="545919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158"/>
            <p:cNvCxnSpPr>
              <a:endCxn id="155" idx="2"/>
            </p:cNvCxnSpPr>
            <p:nvPr/>
          </p:nvCxnSpPr>
          <p:spPr>
            <a:xfrm flipV="1">
              <a:off x="4314657" y="2889453"/>
              <a:ext cx="787796" cy="894133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Arrow Connector 159"/>
            <p:cNvCxnSpPr>
              <a:stCxn id="87" idx="6"/>
              <a:endCxn id="155" idx="2"/>
            </p:cNvCxnSpPr>
            <p:nvPr/>
          </p:nvCxnSpPr>
          <p:spPr>
            <a:xfrm>
              <a:off x="4314660" y="2334551"/>
              <a:ext cx="787793" cy="55490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Oval 161"/>
            <p:cNvSpPr/>
            <p:nvPr/>
          </p:nvSpPr>
          <p:spPr>
            <a:xfrm>
              <a:off x="5102452" y="3088214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cxnSp>
          <p:nvCxnSpPr>
            <p:cNvPr id="163" name="Straight Arrow Connector 162"/>
            <p:cNvCxnSpPr>
              <a:endCxn id="162" idx="2"/>
            </p:cNvCxnSpPr>
            <p:nvPr/>
          </p:nvCxnSpPr>
          <p:spPr>
            <a:xfrm>
              <a:off x="4314658" y="3052998"/>
              <a:ext cx="787794" cy="17901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/>
            <p:cNvCxnSpPr>
              <a:endCxn id="162" idx="2"/>
            </p:cNvCxnSpPr>
            <p:nvPr/>
          </p:nvCxnSpPr>
          <p:spPr>
            <a:xfrm flipV="1">
              <a:off x="4314657" y="3232015"/>
              <a:ext cx="787795" cy="19876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4"/>
            <p:cNvCxnSpPr>
              <a:endCxn id="162" idx="2"/>
            </p:cNvCxnSpPr>
            <p:nvPr/>
          </p:nvCxnSpPr>
          <p:spPr>
            <a:xfrm flipV="1">
              <a:off x="4316505" y="3232015"/>
              <a:ext cx="785947" cy="545919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/>
            <p:cNvCxnSpPr>
              <a:stCxn id="100" idx="6"/>
              <a:endCxn id="162" idx="2"/>
            </p:cNvCxnSpPr>
            <p:nvPr/>
          </p:nvCxnSpPr>
          <p:spPr>
            <a:xfrm>
              <a:off x="4314659" y="2712329"/>
              <a:ext cx="787793" cy="519686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Arrow Connector 166"/>
            <p:cNvCxnSpPr>
              <a:stCxn id="87" idx="6"/>
              <a:endCxn id="162" idx="2"/>
            </p:cNvCxnSpPr>
            <p:nvPr/>
          </p:nvCxnSpPr>
          <p:spPr>
            <a:xfrm>
              <a:off x="4314660" y="2334551"/>
              <a:ext cx="787792" cy="897464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Oval 169"/>
            <p:cNvSpPr/>
            <p:nvPr/>
          </p:nvSpPr>
          <p:spPr>
            <a:xfrm>
              <a:off x="5102454" y="3450552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cxnSp>
          <p:nvCxnSpPr>
            <p:cNvPr id="171" name="Straight Arrow Connector 170"/>
            <p:cNvCxnSpPr>
              <a:endCxn id="170" idx="2"/>
            </p:cNvCxnSpPr>
            <p:nvPr/>
          </p:nvCxnSpPr>
          <p:spPr>
            <a:xfrm>
              <a:off x="4314660" y="3415336"/>
              <a:ext cx="787794" cy="17901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Arrow Connector 171"/>
            <p:cNvCxnSpPr>
              <a:endCxn id="170" idx="2"/>
            </p:cNvCxnSpPr>
            <p:nvPr/>
          </p:nvCxnSpPr>
          <p:spPr>
            <a:xfrm flipV="1">
              <a:off x="4314659" y="3594353"/>
              <a:ext cx="787795" cy="19876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/>
            <p:cNvCxnSpPr>
              <a:stCxn id="107" idx="6"/>
              <a:endCxn id="170" idx="2"/>
            </p:cNvCxnSpPr>
            <p:nvPr/>
          </p:nvCxnSpPr>
          <p:spPr>
            <a:xfrm>
              <a:off x="4316507" y="3059487"/>
              <a:ext cx="785947" cy="534866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Arrow Connector 173"/>
            <p:cNvCxnSpPr>
              <a:stCxn id="100" idx="6"/>
              <a:endCxn id="170" idx="2"/>
            </p:cNvCxnSpPr>
            <p:nvPr/>
          </p:nvCxnSpPr>
          <p:spPr>
            <a:xfrm>
              <a:off x="4314659" y="2712329"/>
              <a:ext cx="787795" cy="882024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Arrow Connector 174"/>
            <p:cNvCxnSpPr>
              <a:stCxn id="87" idx="6"/>
              <a:endCxn id="170" idx="2"/>
            </p:cNvCxnSpPr>
            <p:nvPr/>
          </p:nvCxnSpPr>
          <p:spPr>
            <a:xfrm>
              <a:off x="4314660" y="2334551"/>
              <a:ext cx="787794" cy="125980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9" name="TextBox 178"/>
          <p:cNvSpPr txBox="1"/>
          <p:nvPr/>
        </p:nvSpPr>
        <p:spPr>
          <a:xfrm>
            <a:off x="605262" y="3072857"/>
            <a:ext cx="102701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Want                      ,                         ,                        ,   etc.</a:t>
            </a:r>
          </a:p>
        </p:txBody>
      </p:sp>
      <p:pic>
        <p:nvPicPr>
          <p:cNvPr id="3083" name="Picture 308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471" y="3024372"/>
            <a:ext cx="1826260" cy="812800"/>
          </a:xfrm>
          <a:prstGeom prst="rect">
            <a:avLst/>
          </a:prstGeom>
        </p:spPr>
      </p:pic>
      <p:pic>
        <p:nvPicPr>
          <p:cNvPr id="3084" name="Picture 308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6541" y="3022600"/>
            <a:ext cx="1826260" cy="812800"/>
          </a:xfrm>
          <a:prstGeom prst="rect">
            <a:avLst/>
          </a:prstGeom>
        </p:spPr>
      </p:pic>
      <p:pic>
        <p:nvPicPr>
          <p:cNvPr id="3085" name="Picture 308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3341" y="3030325"/>
            <a:ext cx="1826260" cy="812800"/>
          </a:xfrm>
          <a:prstGeom prst="rect">
            <a:avLst/>
          </a:prstGeom>
        </p:spPr>
      </p:pic>
      <p:sp>
        <p:nvSpPr>
          <p:cNvPr id="191" name="TextBox 190"/>
          <p:cNvSpPr txBox="1"/>
          <p:nvPr/>
        </p:nvSpPr>
        <p:spPr>
          <a:xfrm>
            <a:off x="1284328" y="3776490"/>
            <a:ext cx="7859672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/>
              <a:t>when pedestrian         when car	when motorcycle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605262" y="4309970"/>
            <a:ext cx="102701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Training set: 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605261" y="5257801"/>
            <a:ext cx="99611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       one of          ,	 ,             ,	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812800" y="4434429"/>
            <a:ext cx="7688581" cy="1595532"/>
            <a:chOff x="609600" y="3325821"/>
            <a:chExt cx="5766436" cy="1196649"/>
          </a:xfrm>
        </p:grpSpPr>
        <p:pic>
          <p:nvPicPr>
            <p:cNvPr id="16" name="Picture 15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0276" y="3325821"/>
              <a:ext cx="4175760" cy="291465"/>
            </a:xfrm>
            <a:prstGeom prst="rect">
              <a:avLst/>
            </a:prstGeom>
          </p:spPr>
        </p:pic>
        <p:pic>
          <p:nvPicPr>
            <p:cNvPr id="2" name="Picture 1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" y="4024122"/>
              <a:ext cx="339090" cy="276225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0790" y="3790950"/>
              <a:ext cx="393192" cy="731520"/>
            </a:xfrm>
            <a:prstGeom prst="rect">
              <a:avLst/>
            </a:prstGeom>
          </p:spPr>
        </p:pic>
        <p:pic>
          <p:nvPicPr>
            <p:cNvPr id="116" name="Picture 115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21305" y="3790950"/>
              <a:ext cx="393192" cy="731520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77408" y="3790950"/>
              <a:ext cx="393192" cy="731520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4608" y="3790950"/>
              <a:ext cx="393192" cy="731520"/>
            </a:xfrm>
            <a:prstGeom prst="rect">
              <a:avLst/>
            </a:prstGeom>
          </p:spPr>
        </p:pic>
      </p:grpSp>
      <p:sp>
        <p:nvSpPr>
          <p:cNvPr id="125" name="TextBox 124"/>
          <p:cNvSpPr txBox="1"/>
          <p:nvPr/>
        </p:nvSpPr>
        <p:spPr>
          <a:xfrm>
            <a:off x="2235200" y="6053256"/>
            <a:ext cx="7859672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/>
              <a:t>pedestrian    car	motorcycle   truck</a:t>
            </a:r>
          </a:p>
        </p:txBody>
      </p:sp>
    </p:spTree>
    <p:extLst>
      <p:ext uri="{BB962C8B-B14F-4D97-AF65-F5344CB8AC3E}">
        <p14:creationId xmlns:p14="http://schemas.microsoft.com/office/powerpoint/2010/main" val="3597949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  <p:bldP spid="113" grpId="0"/>
      <p:bldP spid="12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3D1E9F-FF67-DB4D-9ED8-8E7C838010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Book chapter: Murphy 13.1, 13.2</a:t>
            </a:r>
          </a:p>
        </p:txBody>
      </p:sp>
    </p:spTree>
    <p:extLst>
      <p:ext uri="{BB962C8B-B14F-4D97-AF65-F5344CB8AC3E}">
        <p14:creationId xmlns:p14="http://schemas.microsoft.com/office/powerpoint/2010/main" val="1632974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DB8D0-0F9D-6846-B09E-77E69453E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454" y="118940"/>
            <a:ext cx="10515600" cy="1325563"/>
          </a:xfrm>
        </p:spPr>
        <p:txBody>
          <a:bodyPr/>
          <a:lstStyle/>
          <a:p>
            <a:r>
              <a:rPr lang="en-US"/>
              <a:t>Logistic regression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D0BED6-FC25-6D47-A459-75273CA68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7784" y="2133479"/>
            <a:ext cx="4450248" cy="85016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51E84D8-C7E4-4A42-B8FF-1E7777DB0B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944" y="3672620"/>
            <a:ext cx="2768966" cy="2209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977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8057" y="58733"/>
            <a:ext cx="115822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Non-linear Classification</a:t>
            </a:r>
          </a:p>
        </p:txBody>
      </p:sp>
      <p:sp>
        <p:nvSpPr>
          <p:cNvPr id="35" name="Oval 34"/>
          <p:cNvSpPr/>
          <p:nvPr/>
        </p:nvSpPr>
        <p:spPr>
          <a:xfrm>
            <a:off x="2045294" y="2767411"/>
            <a:ext cx="227197" cy="227197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6" name="Oval 35"/>
          <p:cNvSpPr/>
          <p:nvPr/>
        </p:nvSpPr>
        <p:spPr>
          <a:xfrm>
            <a:off x="2404527" y="3801836"/>
            <a:ext cx="227197" cy="227197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7" name="Oval 36"/>
          <p:cNvSpPr/>
          <p:nvPr/>
        </p:nvSpPr>
        <p:spPr>
          <a:xfrm>
            <a:off x="2493106" y="3360977"/>
            <a:ext cx="227197" cy="227197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8" name="Oval 37"/>
          <p:cNvSpPr/>
          <p:nvPr/>
        </p:nvSpPr>
        <p:spPr>
          <a:xfrm>
            <a:off x="2755987" y="4214076"/>
            <a:ext cx="227197" cy="227197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9" name="Cross 38"/>
          <p:cNvSpPr/>
          <p:nvPr/>
        </p:nvSpPr>
        <p:spPr>
          <a:xfrm rot="2734294">
            <a:off x="4547535" y="2880326"/>
            <a:ext cx="298072" cy="298072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0" name="Cross 39"/>
          <p:cNvSpPr/>
          <p:nvPr/>
        </p:nvSpPr>
        <p:spPr>
          <a:xfrm rot="2734294">
            <a:off x="4730099" y="3780861"/>
            <a:ext cx="298072" cy="298072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1" name="Cross 40"/>
          <p:cNvSpPr/>
          <p:nvPr/>
        </p:nvSpPr>
        <p:spPr>
          <a:xfrm rot="2734294">
            <a:off x="4854156" y="2522333"/>
            <a:ext cx="298072" cy="298072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2" name="Cross 41"/>
          <p:cNvSpPr/>
          <p:nvPr/>
        </p:nvSpPr>
        <p:spPr>
          <a:xfrm rot="2734294">
            <a:off x="4419439" y="2502192"/>
            <a:ext cx="298072" cy="298072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3" name="TextBox 42"/>
          <p:cNvSpPr txBox="1"/>
          <p:nvPr/>
        </p:nvSpPr>
        <p:spPr>
          <a:xfrm>
            <a:off x="3232347" y="4618105"/>
            <a:ext cx="421910" cy="461665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x</a:t>
            </a:r>
            <a:r>
              <a:rPr lang="en-US" sz="2400" baseline="-25000" dirty="0"/>
              <a:t>1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40795" y="3048414"/>
            <a:ext cx="421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</a:t>
            </a:r>
            <a:r>
              <a:rPr lang="en-US" sz="2400" baseline="-25000" dirty="0"/>
              <a:t>2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 flipV="1">
            <a:off x="1331817" y="1963702"/>
            <a:ext cx="0" cy="2832888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1186776" y="4592389"/>
            <a:ext cx="4231241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ross 46"/>
          <p:cNvSpPr/>
          <p:nvPr/>
        </p:nvSpPr>
        <p:spPr>
          <a:xfrm rot="2734294">
            <a:off x="3777535" y="3649897"/>
            <a:ext cx="298072" cy="298072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8" name="Cross 47"/>
          <p:cNvSpPr/>
          <p:nvPr/>
        </p:nvSpPr>
        <p:spPr>
          <a:xfrm rot="2734294">
            <a:off x="4034508" y="3292798"/>
            <a:ext cx="298072" cy="298072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9" name="Cross 48"/>
          <p:cNvSpPr/>
          <p:nvPr/>
        </p:nvSpPr>
        <p:spPr>
          <a:xfrm rot="2734294">
            <a:off x="4336776" y="3602577"/>
            <a:ext cx="298072" cy="298072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0" name="Cross 49"/>
          <p:cNvSpPr/>
          <p:nvPr/>
        </p:nvSpPr>
        <p:spPr>
          <a:xfrm rot="2734294">
            <a:off x="4454980" y="3270412"/>
            <a:ext cx="298072" cy="298072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1" name="Cross 50"/>
          <p:cNvSpPr/>
          <p:nvPr/>
        </p:nvSpPr>
        <p:spPr>
          <a:xfrm rot="2734294">
            <a:off x="4486189" y="4129317"/>
            <a:ext cx="298072" cy="298072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2" name="Cross 51"/>
          <p:cNvSpPr/>
          <p:nvPr/>
        </p:nvSpPr>
        <p:spPr>
          <a:xfrm rot="2734294">
            <a:off x="4969051" y="3020353"/>
            <a:ext cx="298072" cy="298072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3" name="Cross 52"/>
          <p:cNvSpPr/>
          <p:nvPr/>
        </p:nvSpPr>
        <p:spPr>
          <a:xfrm rot="2734294">
            <a:off x="4086895" y="2813900"/>
            <a:ext cx="298072" cy="298072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4" name="Cross 53"/>
          <p:cNvSpPr/>
          <p:nvPr/>
        </p:nvSpPr>
        <p:spPr>
          <a:xfrm rot="2734294">
            <a:off x="1419761" y="2022440"/>
            <a:ext cx="298072" cy="298072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5" name="Cross 54"/>
          <p:cNvSpPr/>
          <p:nvPr/>
        </p:nvSpPr>
        <p:spPr>
          <a:xfrm rot="2734294">
            <a:off x="1449163" y="2433000"/>
            <a:ext cx="298072" cy="298072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6" name="Cross 55"/>
          <p:cNvSpPr/>
          <p:nvPr/>
        </p:nvSpPr>
        <p:spPr>
          <a:xfrm rot="2734294">
            <a:off x="1744119" y="2492596"/>
            <a:ext cx="298072" cy="298072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7" name="Oval 56"/>
          <p:cNvSpPr/>
          <p:nvPr/>
        </p:nvSpPr>
        <p:spPr>
          <a:xfrm>
            <a:off x="1779556" y="4221103"/>
            <a:ext cx="227197" cy="227197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8" name="Oval 57"/>
          <p:cNvSpPr/>
          <p:nvPr/>
        </p:nvSpPr>
        <p:spPr>
          <a:xfrm>
            <a:off x="3122340" y="4029033"/>
            <a:ext cx="227197" cy="227197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9" name="Oval 58"/>
          <p:cNvSpPr/>
          <p:nvPr/>
        </p:nvSpPr>
        <p:spPr>
          <a:xfrm>
            <a:off x="1515112" y="3489712"/>
            <a:ext cx="227197" cy="227197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0" name="Oval 59"/>
          <p:cNvSpPr/>
          <p:nvPr/>
        </p:nvSpPr>
        <p:spPr>
          <a:xfrm>
            <a:off x="1839470" y="3094625"/>
            <a:ext cx="227197" cy="227197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1" name="Oval 60"/>
          <p:cNvSpPr/>
          <p:nvPr/>
        </p:nvSpPr>
        <p:spPr>
          <a:xfrm>
            <a:off x="2840380" y="3700653"/>
            <a:ext cx="227197" cy="227197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2" name="Oval 61"/>
          <p:cNvSpPr/>
          <p:nvPr/>
        </p:nvSpPr>
        <p:spPr>
          <a:xfrm>
            <a:off x="3187843" y="3622953"/>
            <a:ext cx="227197" cy="227197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3" name="Oval 62"/>
          <p:cNvSpPr/>
          <p:nvPr/>
        </p:nvSpPr>
        <p:spPr>
          <a:xfrm>
            <a:off x="2016000" y="3950479"/>
            <a:ext cx="227197" cy="227197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4" name="Oval 63"/>
          <p:cNvSpPr/>
          <p:nvPr/>
        </p:nvSpPr>
        <p:spPr>
          <a:xfrm>
            <a:off x="2301484" y="4166555"/>
            <a:ext cx="227197" cy="227197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5" name="Oval 64"/>
          <p:cNvSpPr/>
          <p:nvPr/>
        </p:nvSpPr>
        <p:spPr>
          <a:xfrm>
            <a:off x="2953412" y="3366608"/>
            <a:ext cx="227197" cy="227197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6" name="Oval 65"/>
          <p:cNvSpPr/>
          <p:nvPr/>
        </p:nvSpPr>
        <p:spPr>
          <a:xfrm>
            <a:off x="3807682" y="4136107"/>
            <a:ext cx="227197" cy="227197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7" name="Oval 66"/>
          <p:cNvSpPr/>
          <p:nvPr/>
        </p:nvSpPr>
        <p:spPr>
          <a:xfrm>
            <a:off x="3422284" y="4183477"/>
            <a:ext cx="227197" cy="227197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36" name="Oval 135"/>
          <p:cNvSpPr/>
          <p:nvPr/>
        </p:nvSpPr>
        <p:spPr>
          <a:xfrm>
            <a:off x="1511996" y="3094625"/>
            <a:ext cx="227197" cy="227197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37" name="Oval 136"/>
          <p:cNvSpPr/>
          <p:nvPr/>
        </p:nvSpPr>
        <p:spPr>
          <a:xfrm>
            <a:off x="1484599" y="3896093"/>
            <a:ext cx="227197" cy="227197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38" name="Oval 137"/>
          <p:cNvSpPr/>
          <p:nvPr/>
        </p:nvSpPr>
        <p:spPr>
          <a:xfrm>
            <a:off x="2042670" y="3411039"/>
            <a:ext cx="227197" cy="227197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39" name="Oval 138"/>
          <p:cNvSpPr/>
          <p:nvPr/>
        </p:nvSpPr>
        <p:spPr>
          <a:xfrm>
            <a:off x="1839470" y="3668701"/>
            <a:ext cx="227197" cy="227197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5" name="Oval 144"/>
          <p:cNvSpPr/>
          <p:nvPr/>
        </p:nvSpPr>
        <p:spPr>
          <a:xfrm>
            <a:off x="2260647" y="2978488"/>
            <a:ext cx="227197" cy="227197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6" name="Oval 145"/>
          <p:cNvSpPr/>
          <p:nvPr/>
        </p:nvSpPr>
        <p:spPr>
          <a:xfrm>
            <a:off x="2349226" y="2537629"/>
            <a:ext cx="227197" cy="227197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7" name="Oval 146"/>
          <p:cNvSpPr/>
          <p:nvPr/>
        </p:nvSpPr>
        <p:spPr>
          <a:xfrm>
            <a:off x="2696500" y="2877305"/>
            <a:ext cx="227197" cy="227197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8" name="Oval 147"/>
          <p:cNvSpPr/>
          <p:nvPr/>
        </p:nvSpPr>
        <p:spPr>
          <a:xfrm>
            <a:off x="3017008" y="2913204"/>
            <a:ext cx="227197" cy="227197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9" name="Oval 148"/>
          <p:cNvSpPr/>
          <p:nvPr/>
        </p:nvSpPr>
        <p:spPr>
          <a:xfrm>
            <a:off x="2809532" y="2543260"/>
            <a:ext cx="227197" cy="227197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50" name="Oval 149"/>
          <p:cNvSpPr/>
          <p:nvPr/>
        </p:nvSpPr>
        <p:spPr>
          <a:xfrm>
            <a:off x="4002951" y="2057879"/>
            <a:ext cx="227197" cy="227197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51" name="Oval 150"/>
          <p:cNvSpPr/>
          <p:nvPr/>
        </p:nvSpPr>
        <p:spPr>
          <a:xfrm>
            <a:off x="3342040" y="2679196"/>
            <a:ext cx="227197" cy="227197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52" name="Oval 151"/>
          <p:cNvSpPr/>
          <p:nvPr/>
        </p:nvSpPr>
        <p:spPr>
          <a:xfrm>
            <a:off x="3700426" y="2326871"/>
            <a:ext cx="227197" cy="227197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53" name="Cross 152"/>
          <p:cNvSpPr/>
          <p:nvPr/>
        </p:nvSpPr>
        <p:spPr>
          <a:xfrm rot="2734294">
            <a:off x="1816907" y="2119601"/>
            <a:ext cx="298072" cy="298072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54" name="Cross 153"/>
          <p:cNvSpPr/>
          <p:nvPr/>
        </p:nvSpPr>
        <p:spPr>
          <a:xfrm rot="2734294">
            <a:off x="2133311" y="1908841"/>
            <a:ext cx="298072" cy="298072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55" name="Cross 154"/>
          <p:cNvSpPr/>
          <p:nvPr/>
        </p:nvSpPr>
        <p:spPr>
          <a:xfrm rot="2734294">
            <a:off x="2044733" y="2281838"/>
            <a:ext cx="298072" cy="298072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56" name="Cross 155"/>
          <p:cNvSpPr/>
          <p:nvPr/>
        </p:nvSpPr>
        <p:spPr>
          <a:xfrm rot="2734294">
            <a:off x="2480587" y="2136040"/>
            <a:ext cx="298072" cy="298072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57" name="Cross 156"/>
          <p:cNvSpPr/>
          <p:nvPr/>
        </p:nvSpPr>
        <p:spPr>
          <a:xfrm rot="2734294">
            <a:off x="2804943" y="1914854"/>
            <a:ext cx="298072" cy="298072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58" name="Cross 157"/>
          <p:cNvSpPr/>
          <p:nvPr/>
        </p:nvSpPr>
        <p:spPr>
          <a:xfrm rot="2734294">
            <a:off x="2894993" y="2194276"/>
            <a:ext cx="298072" cy="298072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59" name="Cross 158"/>
          <p:cNvSpPr/>
          <p:nvPr/>
        </p:nvSpPr>
        <p:spPr>
          <a:xfrm rot="2734294">
            <a:off x="3152405" y="1929368"/>
            <a:ext cx="298072" cy="298072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60" name="Cross 159"/>
          <p:cNvSpPr/>
          <p:nvPr/>
        </p:nvSpPr>
        <p:spPr>
          <a:xfrm rot="2734294">
            <a:off x="3499627" y="1967074"/>
            <a:ext cx="298072" cy="298072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61" name="Cross 160"/>
          <p:cNvSpPr/>
          <p:nvPr/>
        </p:nvSpPr>
        <p:spPr>
          <a:xfrm rot="2734294">
            <a:off x="3183236" y="2311576"/>
            <a:ext cx="298072" cy="298072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62" name="Cross 161"/>
          <p:cNvSpPr/>
          <p:nvPr/>
        </p:nvSpPr>
        <p:spPr>
          <a:xfrm rot="2734294">
            <a:off x="3289687" y="3158456"/>
            <a:ext cx="298072" cy="298072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63" name="Cross 162"/>
          <p:cNvSpPr/>
          <p:nvPr/>
        </p:nvSpPr>
        <p:spPr>
          <a:xfrm rot="2734294">
            <a:off x="3644961" y="2764168"/>
            <a:ext cx="298072" cy="298072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64" name="Cross 163"/>
          <p:cNvSpPr/>
          <p:nvPr/>
        </p:nvSpPr>
        <p:spPr>
          <a:xfrm rot="2734294">
            <a:off x="3644963" y="3243516"/>
            <a:ext cx="298072" cy="298072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65" name="Cross 164"/>
          <p:cNvSpPr/>
          <p:nvPr/>
        </p:nvSpPr>
        <p:spPr>
          <a:xfrm rot="2734294">
            <a:off x="4064673" y="2394224"/>
            <a:ext cx="298072" cy="298072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66" name="Cross 165"/>
          <p:cNvSpPr/>
          <p:nvPr/>
        </p:nvSpPr>
        <p:spPr>
          <a:xfrm rot="2734294">
            <a:off x="4419439" y="2079132"/>
            <a:ext cx="298072" cy="298072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67" name="Cross 166"/>
          <p:cNvSpPr/>
          <p:nvPr/>
        </p:nvSpPr>
        <p:spPr>
          <a:xfrm rot="2734294">
            <a:off x="4758293" y="2175906"/>
            <a:ext cx="298072" cy="298072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68" name="Cross 167"/>
          <p:cNvSpPr/>
          <p:nvPr/>
        </p:nvSpPr>
        <p:spPr>
          <a:xfrm rot="2734294">
            <a:off x="4126019" y="3924029"/>
            <a:ext cx="298072" cy="298072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69" name="Cross 168"/>
          <p:cNvSpPr/>
          <p:nvPr/>
        </p:nvSpPr>
        <p:spPr>
          <a:xfrm rot="2734294">
            <a:off x="4840956" y="3393813"/>
            <a:ext cx="298072" cy="298072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70" name="Cross 169"/>
          <p:cNvSpPr/>
          <p:nvPr/>
        </p:nvSpPr>
        <p:spPr>
          <a:xfrm rot="2734294">
            <a:off x="4940857" y="4129317"/>
            <a:ext cx="298072" cy="298072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7" name="Group 6"/>
          <p:cNvGrpSpPr/>
          <p:nvPr/>
        </p:nvGrpSpPr>
        <p:grpSpPr>
          <a:xfrm>
            <a:off x="7477181" y="2088484"/>
            <a:ext cx="3292567" cy="2381523"/>
            <a:chOff x="407153" y="3147808"/>
            <a:chExt cx="2469425" cy="1786142"/>
          </a:xfrm>
        </p:grpSpPr>
        <p:sp>
          <p:nvSpPr>
            <p:cNvPr id="13" name="TextBox 12"/>
            <p:cNvSpPr txBox="1"/>
            <p:nvPr/>
          </p:nvSpPr>
          <p:spPr>
            <a:xfrm>
              <a:off x="1003134" y="3147808"/>
              <a:ext cx="1669366" cy="377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67" dirty="0"/>
                <a:t>tumor size</a:t>
              </a:r>
            </a:p>
          </p:txBody>
        </p:sp>
        <p:pic>
          <p:nvPicPr>
            <p:cNvPr id="9" name="Picture 8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8930" y="3288388"/>
              <a:ext cx="608076" cy="180594"/>
            </a:xfrm>
            <a:prstGeom prst="rect">
              <a:avLst/>
            </a:prstGeom>
          </p:spPr>
        </p:pic>
        <p:sp>
          <p:nvSpPr>
            <p:cNvPr id="172" name="TextBox 171"/>
            <p:cNvSpPr txBox="1"/>
            <p:nvPr/>
          </p:nvSpPr>
          <p:spPr>
            <a:xfrm>
              <a:off x="991356" y="3454396"/>
              <a:ext cx="1885222" cy="377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67" dirty="0"/>
                <a:t>age</a:t>
              </a:r>
            </a:p>
          </p:txBody>
        </p:sp>
        <p:pic>
          <p:nvPicPr>
            <p:cNvPr id="11" name="Picture 10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7153" y="3594976"/>
              <a:ext cx="608076" cy="180594"/>
            </a:xfrm>
            <a:prstGeom prst="rect">
              <a:avLst/>
            </a:prstGeom>
          </p:spPr>
        </p:pic>
        <p:sp>
          <p:nvSpPr>
            <p:cNvPr id="174" name="TextBox 173"/>
            <p:cNvSpPr txBox="1"/>
            <p:nvPr/>
          </p:nvSpPr>
          <p:spPr>
            <a:xfrm>
              <a:off x="1000158" y="3771840"/>
              <a:ext cx="1757542" cy="377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67" dirty="0"/>
                <a:t>sex</a:t>
              </a:r>
            </a:p>
          </p:txBody>
        </p:sp>
        <p:pic>
          <p:nvPicPr>
            <p:cNvPr id="16" name="Picture 15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954" y="3912420"/>
              <a:ext cx="608076" cy="185166"/>
            </a:xfrm>
            <a:prstGeom prst="rect">
              <a:avLst/>
            </a:prstGeom>
          </p:spPr>
        </p:pic>
        <p:sp>
          <p:nvSpPr>
            <p:cNvPr id="176" name="TextBox 175"/>
            <p:cNvSpPr txBox="1"/>
            <p:nvPr/>
          </p:nvSpPr>
          <p:spPr>
            <a:xfrm>
              <a:off x="1006300" y="4076640"/>
              <a:ext cx="1757542" cy="377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67" dirty="0"/>
                <a:t>smoking </a:t>
              </a:r>
            </a:p>
          </p:txBody>
        </p:sp>
        <p:pic>
          <p:nvPicPr>
            <p:cNvPr id="6" name="Picture 5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2096" y="4217220"/>
              <a:ext cx="608076" cy="180594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2904" y="4748784"/>
              <a:ext cx="518922" cy="185166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140" y="4549482"/>
              <a:ext cx="304038" cy="342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44748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95DAB1C-C2B6-3444-9661-9BBC45C028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988" y="2441575"/>
            <a:ext cx="3930650" cy="197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2BDE5AD-3339-444F-9625-F644C91D0CE0}"/>
              </a:ext>
            </a:extLst>
          </p:cNvPr>
          <p:cNvSpPr txBox="1"/>
          <p:nvPr/>
        </p:nvSpPr>
        <p:spPr>
          <a:xfrm>
            <a:off x="5361109" y="2828835"/>
            <a:ext cx="609746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>
                <a:solidFill>
                  <a:srgbClr val="242424"/>
                </a:solidFill>
                <a:effectLst/>
                <a:latin typeface="source-serif-pro"/>
              </a:rPr>
              <a:t>Cover’s Theorem:</a:t>
            </a:r>
            <a:r>
              <a:rPr lang="en-US" b="0" i="0">
                <a:solidFill>
                  <a:srgbClr val="242424"/>
                </a:solidFill>
                <a:effectLst/>
                <a:latin typeface="source-serif-pro"/>
              </a:rPr>
              <a:t> A complex pattern-classification problem, cast in a high-dimensional space nonlinearly, is more likely to be linearly separable than in a low-dimensional space, provided that the space is not densely populated.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2DEBDB-12E4-C74F-83B2-6CFDE7E6B7C3}"/>
              </a:ext>
            </a:extLst>
          </p:cNvPr>
          <p:cNvSpPr txBox="1"/>
          <p:nvPr/>
        </p:nvSpPr>
        <p:spPr>
          <a:xfrm>
            <a:off x="268057" y="58733"/>
            <a:ext cx="115822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Transforming inputs to higher dimensional space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7C5A39-11DB-9C4B-8F39-FD9837E48A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5611" y="2604389"/>
            <a:ext cx="360671" cy="448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331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B9E7D28-6E07-F94A-8C4C-CC7CC10E59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207" y="1670054"/>
            <a:ext cx="9923585" cy="376507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8AEB5FB-D90A-3D4F-8A1D-051ADD09E1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0696" y="1670054"/>
            <a:ext cx="833200" cy="103700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3DAEFA1-B106-0748-A4CF-6CFCCB5394A7}"/>
              </a:ext>
            </a:extLst>
          </p:cNvPr>
          <p:cNvSpPr txBox="1"/>
          <p:nvPr/>
        </p:nvSpPr>
        <p:spPr>
          <a:xfrm>
            <a:off x="268057" y="58733"/>
            <a:ext cx="115822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Nonlinear transformation of the inputs</a:t>
            </a:r>
          </a:p>
        </p:txBody>
      </p:sp>
    </p:spTree>
    <p:extLst>
      <p:ext uri="{BB962C8B-B14F-4D97-AF65-F5344CB8AC3E}">
        <p14:creationId xmlns:p14="http://schemas.microsoft.com/office/powerpoint/2010/main" val="240983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8057" y="58733"/>
            <a:ext cx="115822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Non-linear Classification</a:t>
            </a:r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5941" y="3535901"/>
            <a:ext cx="3492263" cy="1106290"/>
          </a:xfrm>
          <a:prstGeom prst="rect">
            <a:avLst/>
          </a:prstGeom>
        </p:spPr>
      </p:pic>
      <p:sp>
        <p:nvSpPr>
          <p:cNvPr id="35" name="Oval 34"/>
          <p:cNvSpPr/>
          <p:nvPr/>
        </p:nvSpPr>
        <p:spPr>
          <a:xfrm>
            <a:off x="1605678" y="1800262"/>
            <a:ext cx="227197" cy="227197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6" name="Oval 35"/>
          <p:cNvSpPr/>
          <p:nvPr/>
        </p:nvSpPr>
        <p:spPr>
          <a:xfrm>
            <a:off x="1964911" y="2834687"/>
            <a:ext cx="227197" cy="227197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7" name="Oval 36"/>
          <p:cNvSpPr/>
          <p:nvPr/>
        </p:nvSpPr>
        <p:spPr>
          <a:xfrm>
            <a:off x="2053490" y="2393828"/>
            <a:ext cx="227197" cy="227197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8" name="Oval 37"/>
          <p:cNvSpPr/>
          <p:nvPr/>
        </p:nvSpPr>
        <p:spPr>
          <a:xfrm>
            <a:off x="2316371" y="3246927"/>
            <a:ext cx="227197" cy="227197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9" name="Cross 38"/>
          <p:cNvSpPr/>
          <p:nvPr/>
        </p:nvSpPr>
        <p:spPr>
          <a:xfrm rot="2734294">
            <a:off x="4107919" y="1913177"/>
            <a:ext cx="298072" cy="298072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0" name="Cross 39"/>
          <p:cNvSpPr/>
          <p:nvPr/>
        </p:nvSpPr>
        <p:spPr>
          <a:xfrm rot="2734294">
            <a:off x="4290483" y="2813712"/>
            <a:ext cx="298072" cy="298072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1" name="Cross 40"/>
          <p:cNvSpPr/>
          <p:nvPr/>
        </p:nvSpPr>
        <p:spPr>
          <a:xfrm rot="2734294">
            <a:off x="4414540" y="1555184"/>
            <a:ext cx="298072" cy="298072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2" name="Cross 41"/>
          <p:cNvSpPr/>
          <p:nvPr/>
        </p:nvSpPr>
        <p:spPr>
          <a:xfrm rot="2734294">
            <a:off x="3979823" y="1535043"/>
            <a:ext cx="298072" cy="298072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3" name="TextBox 42"/>
          <p:cNvSpPr txBox="1"/>
          <p:nvPr/>
        </p:nvSpPr>
        <p:spPr>
          <a:xfrm>
            <a:off x="2792731" y="3650956"/>
            <a:ext cx="421910" cy="461665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x</a:t>
            </a:r>
            <a:r>
              <a:rPr lang="en-US" sz="2400" baseline="-25000" dirty="0"/>
              <a:t>1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01179" y="2081265"/>
            <a:ext cx="421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</a:t>
            </a:r>
            <a:r>
              <a:rPr lang="en-US" sz="2400" baseline="-25000" dirty="0"/>
              <a:t>2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 flipV="1">
            <a:off x="892201" y="996553"/>
            <a:ext cx="0" cy="2832888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747160" y="3625240"/>
            <a:ext cx="4231241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ross 46"/>
          <p:cNvSpPr/>
          <p:nvPr/>
        </p:nvSpPr>
        <p:spPr>
          <a:xfrm rot="2734294">
            <a:off x="3337919" y="2682748"/>
            <a:ext cx="298072" cy="298072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8" name="Cross 47"/>
          <p:cNvSpPr/>
          <p:nvPr/>
        </p:nvSpPr>
        <p:spPr>
          <a:xfrm rot="2734294">
            <a:off x="3594892" y="2325649"/>
            <a:ext cx="298072" cy="298072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9" name="Cross 48"/>
          <p:cNvSpPr/>
          <p:nvPr/>
        </p:nvSpPr>
        <p:spPr>
          <a:xfrm rot="2734294">
            <a:off x="3897160" y="2635428"/>
            <a:ext cx="298072" cy="298072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0" name="Cross 49"/>
          <p:cNvSpPr/>
          <p:nvPr/>
        </p:nvSpPr>
        <p:spPr>
          <a:xfrm rot="2734294">
            <a:off x="4015364" y="2303263"/>
            <a:ext cx="298072" cy="298072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1" name="Cross 50"/>
          <p:cNvSpPr/>
          <p:nvPr/>
        </p:nvSpPr>
        <p:spPr>
          <a:xfrm rot="2734294">
            <a:off x="4046573" y="3162168"/>
            <a:ext cx="298072" cy="298072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2" name="Cross 51"/>
          <p:cNvSpPr/>
          <p:nvPr/>
        </p:nvSpPr>
        <p:spPr>
          <a:xfrm rot="2734294">
            <a:off x="4529435" y="2053204"/>
            <a:ext cx="298072" cy="298072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3" name="Cross 52"/>
          <p:cNvSpPr/>
          <p:nvPr/>
        </p:nvSpPr>
        <p:spPr>
          <a:xfrm rot="2734294">
            <a:off x="3647279" y="1846751"/>
            <a:ext cx="298072" cy="298072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4" name="Cross 53"/>
          <p:cNvSpPr/>
          <p:nvPr/>
        </p:nvSpPr>
        <p:spPr>
          <a:xfrm rot="2734294">
            <a:off x="980145" y="1055291"/>
            <a:ext cx="298072" cy="298072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5" name="Cross 54"/>
          <p:cNvSpPr/>
          <p:nvPr/>
        </p:nvSpPr>
        <p:spPr>
          <a:xfrm rot="2734294">
            <a:off x="1009547" y="1465851"/>
            <a:ext cx="298072" cy="298072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6" name="Cross 55"/>
          <p:cNvSpPr/>
          <p:nvPr/>
        </p:nvSpPr>
        <p:spPr>
          <a:xfrm rot="2734294">
            <a:off x="1304503" y="1525447"/>
            <a:ext cx="298072" cy="298072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7" name="Oval 56"/>
          <p:cNvSpPr/>
          <p:nvPr/>
        </p:nvSpPr>
        <p:spPr>
          <a:xfrm>
            <a:off x="1339940" y="3253954"/>
            <a:ext cx="227197" cy="227197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8" name="Oval 57"/>
          <p:cNvSpPr/>
          <p:nvPr/>
        </p:nvSpPr>
        <p:spPr>
          <a:xfrm>
            <a:off x="2682724" y="3061884"/>
            <a:ext cx="227197" cy="227197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9" name="Oval 58"/>
          <p:cNvSpPr/>
          <p:nvPr/>
        </p:nvSpPr>
        <p:spPr>
          <a:xfrm>
            <a:off x="1075496" y="2522563"/>
            <a:ext cx="227197" cy="227197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0" name="Oval 59"/>
          <p:cNvSpPr/>
          <p:nvPr/>
        </p:nvSpPr>
        <p:spPr>
          <a:xfrm>
            <a:off x="1399854" y="2127476"/>
            <a:ext cx="227197" cy="227197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1" name="Oval 60"/>
          <p:cNvSpPr/>
          <p:nvPr/>
        </p:nvSpPr>
        <p:spPr>
          <a:xfrm>
            <a:off x="2400764" y="2733504"/>
            <a:ext cx="227197" cy="227197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2" name="Oval 61"/>
          <p:cNvSpPr/>
          <p:nvPr/>
        </p:nvSpPr>
        <p:spPr>
          <a:xfrm>
            <a:off x="2748227" y="2655804"/>
            <a:ext cx="227197" cy="227197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3" name="Oval 62"/>
          <p:cNvSpPr/>
          <p:nvPr/>
        </p:nvSpPr>
        <p:spPr>
          <a:xfrm>
            <a:off x="1576384" y="2983330"/>
            <a:ext cx="227197" cy="227197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4" name="Oval 63"/>
          <p:cNvSpPr/>
          <p:nvPr/>
        </p:nvSpPr>
        <p:spPr>
          <a:xfrm>
            <a:off x="1861868" y="3199406"/>
            <a:ext cx="227197" cy="227197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5" name="Oval 64"/>
          <p:cNvSpPr/>
          <p:nvPr/>
        </p:nvSpPr>
        <p:spPr>
          <a:xfrm>
            <a:off x="2513796" y="2399459"/>
            <a:ext cx="227197" cy="227197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6" name="Oval 65"/>
          <p:cNvSpPr/>
          <p:nvPr/>
        </p:nvSpPr>
        <p:spPr>
          <a:xfrm>
            <a:off x="3368066" y="3168958"/>
            <a:ext cx="227197" cy="227197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7" name="Oval 66"/>
          <p:cNvSpPr/>
          <p:nvPr/>
        </p:nvSpPr>
        <p:spPr>
          <a:xfrm>
            <a:off x="2982668" y="3216328"/>
            <a:ext cx="227197" cy="227197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36" name="Oval 135"/>
          <p:cNvSpPr/>
          <p:nvPr/>
        </p:nvSpPr>
        <p:spPr>
          <a:xfrm>
            <a:off x="1072380" y="2127476"/>
            <a:ext cx="227197" cy="227197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37" name="Oval 136"/>
          <p:cNvSpPr/>
          <p:nvPr/>
        </p:nvSpPr>
        <p:spPr>
          <a:xfrm>
            <a:off x="1044983" y="2928944"/>
            <a:ext cx="227197" cy="227197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38" name="Oval 137"/>
          <p:cNvSpPr/>
          <p:nvPr/>
        </p:nvSpPr>
        <p:spPr>
          <a:xfrm>
            <a:off x="1603054" y="2443890"/>
            <a:ext cx="227197" cy="227197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39" name="Oval 138"/>
          <p:cNvSpPr/>
          <p:nvPr/>
        </p:nvSpPr>
        <p:spPr>
          <a:xfrm>
            <a:off x="1399854" y="2701552"/>
            <a:ext cx="227197" cy="227197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5" name="Oval 144"/>
          <p:cNvSpPr/>
          <p:nvPr/>
        </p:nvSpPr>
        <p:spPr>
          <a:xfrm>
            <a:off x="1821031" y="2011339"/>
            <a:ext cx="227197" cy="227197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6" name="Oval 145"/>
          <p:cNvSpPr/>
          <p:nvPr/>
        </p:nvSpPr>
        <p:spPr>
          <a:xfrm>
            <a:off x="1909610" y="1570480"/>
            <a:ext cx="227197" cy="227197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7" name="Oval 146"/>
          <p:cNvSpPr/>
          <p:nvPr/>
        </p:nvSpPr>
        <p:spPr>
          <a:xfrm>
            <a:off x="2256884" y="1910156"/>
            <a:ext cx="227197" cy="227197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8" name="Oval 147"/>
          <p:cNvSpPr/>
          <p:nvPr/>
        </p:nvSpPr>
        <p:spPr>
          <a:xfrm>
            <a:off x="2577392" y="1946055"/>
            <a:ext cx="227197" cy="227197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9" name="Oval 148"/>
          <p:cNvSpPr/>
          <p:nvPr/>
        </p:nvSpPr>
        <p:spPr>
          <a:xfrm>
            <a:off x="2369916" y="1576111"/>
            <a:ext cx="227197" cy="227197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50" name="Oval 149"/>
          <p:cNvSpPr/>
          <p:nvPr/>
        </p:nvSpPr>
        <p:spPr>
          <a:xfrm>
            <a:off x="3563335" y="1090730"/>
            <a:ext cx="227197" cy="227197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51" name="Oval 150"/>
          <p:cNvSpPr/>
          <p:nvPr/>
        </p:nvSpPr>
        <p:spPr>
          <a:xfrm>
            <a:off x="2902424" y="1712047"/>
            <a:ext cx="227197" cy="227197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52" name="Oval 151"/>
          <p:cNvSpPr/>
          <p:nvPr/>
        </p:nvSpPr>
        <p:spPr>
          <a:xfrm>
            <a:off x="3260810" y="1359722"/>
            <a:ext cx="227197" cy="227197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53" name="Cross 152"/>
          <p:cNvSpPr/>
          <p:nvPr/>
        </p:nvSpPr>
        <p:spPr>
          <a:xfrm rot="2734294">
            <a:off x="1377291" y="1152452"/>
            <a:ext cx="298072" cy="298072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54" name="Cross 153"/>
          <p:cNvSpPr/>
          <p:nvPr/>
        </p:nvSpPr>
        <p:spPr>
          <a:xfrm rot="2734294">
            <a:off x="1693695" y="941692"/>
            <a:ext cx="298072" cy="298072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55" name="Cross 154"/>
          <p:cNvSpPr/>
          <p:nvPr/>
        </p:nvSpPr>
        <p:spPr>
          <a:xfrm rot="2734294">
            <a:off x="1605117" y="1314689"/>
            <a:ext cx="298072" cy="298072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56" name="Cross 155"/>
          <p:cNvSpPr/>
          <p:nvPr/>
        </p:nvSpPr>
        <p:spPr>
          <a:xfrm rot="2734294">
            <a:off x="2040971" y="1168891"/>
            <a:ext cx="298072" cy="298072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57" name="Cross 156"/>
          <p:cNvSpPr/>
          <p:nvPr/>
        </p:nvSpPr>
        <p:spPr>
          <a:xfrm rot="2734294">
            <a:off x="2365327" y="947705"/>
            <a:ext cx="298072" cy="298072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58" name="Cross 157"/>
          <p:cNvSpPr/>
          <p:nvPr/>
        </p:nvSpPr>
        <p:spPr>
          <a:xfrm rot="2734294">
            <a:off x="2455377" y="1227127"/>
            <a:ext cx="298072" cy="298072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59" name="Cross 158"/>
          <p:cNvSpPr/>
          <p:nvPr/>
        </p:nvSpPr>
        <p:spPr>
          <a:xfrm rot="2734294">
            <a:off x="2712789" y="962219"/>
            <a:ext cx="298072" cy="298072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60" name="Cross 159"/>
          <p:cNvSpPr/>
          <p:nvPr/>
        </p:nvSpPr>
        <p:spPr>
          <a:xfrm rot="2734294">
            <a:off x="3060011" y="999925"/>
            <a:ext cx="298072" cy="298072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61" name="Cross 160"/>
          <p:cNvSpPr/>
          <p:nvPr/>
        </p:nvSpPr>
        <p:spPr>
          <a:xfrm rot="2734294">
            <a:off x="2743620" y="1344427"/>
            <a:ext cx="298072" cy="298072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62" name="Cross 161"/>
          <p:cNvSpPr/>
          <p:nvPr/>
        </p:nvSpPr>
        <p:spPr>
          <a:xfrm rot="2734294">
            <a:off x="2850071" y="2191307"/>
            <a:ext cx="298072" cy="298072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63" name="Cross 162"/>
          <p:cNvSpPr/>
          <p:nvPr/>
        </p:nvSpPr>
        <p:spPr>
          <a:xfrm rot="2734294">
            <a:off x="3205345" y="1797019"/>
            <a:ext cx="298072" cy="298072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64" name="Cross 163"/>
          <p:cNvSpPr/>
          <p:nvPr/>
        </p:nvSpPr>
        <p:spPr>
          <a:xfrm rot="2734294">
            <a:off x="3205347" y="2276367"/>
            <a:ext cx="298072" cy="298072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65" name="Cross 164"/>
          <p:cNvSpPr/>
          <p:nvPr/>
        </p:nvSpPr>
        <p:spPr>
          <a:xfrm rot="2734294">
            <a:off x="3625057" y="1427075"/>
            <a:ext cx="298072" cy="298072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66" name="Cross 165"/>
          <p:cNvSpPr/>
          <p:nvPr/>
        </p:nvSpPr>
        <p:spPr>
          <a:xfrm rot="2734294">
            <a:off x="3979823" y="1111983"/>
            <a:ext cx="298072" cy="298072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67" name="Cross 166"/>
          <p:cNvSpPr/>
          <p:nvPr/>
        </p:nvSpPr>
        <p:spPr>
          <a:xfrm rot="2734294">
            <a:off x="4318677" y="1208757"/>
            <a:ext cx="298072" cy="298072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68" name="Cross 167"/>
          <p:cNvSpPr/>
          <p:nvPr/>
        </p:nvSpPr>
        <p:spPr>
          <a:xfrm rot="2734294">
            <a:off x="3686403" y="2956880"/>
            <a:ext cx="298072" cy="298072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69" name="Cross 168"/>
          <p:cNvSpPr/>
          <p:nvPr/>
        </p:nvSpPr>
        <p:spPr>
          <a:xfrm rot="2734294">
            <a:off x="4401340" y="2426664"/>
            <a:ext cx="298072" cy="298072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70" name="Cross 169"/>
          <p:cNvSpPr/>
          <p:nvPr/>
        </p:nvSpPr>
        <p:spPr>
          <a:xfrm rot="2734294">
            <a:off x="4501241" y="3162168"/>
            <a:ext cx="298072" cy="298072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7" name="Group 6"/>
          <p:cNvGrpSpPr/>
          <p:nvPr/>
        </p:nvGrpSpPr>
        <p:grpSpPr>
          <a:xfrm>
            <a:off x="938526" y="4197077"/>
            <a:ext cx="3292567" cy="2381523"/>
            <a:chOff x="407153" y="3147808"/>
            <a:chExt cx="2469425" cy="1786142"/>
          </a:xfrm>
        </p:grpSpPr>
        <p:sp>
          <p:nvSpPr>
            <p:cNvPr id="13" name="TextBox 12"/>
            <p:cNvSpPr txBox="1"/>
            <p:nvPr/>
          </p:nvSpPr>
          <p:spPr>
            <a:xfrm>
              <a:off x="1003134" y="3147808"/>
              <a:ext cx="1669366" cy="377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67" dirty="0"/>
                <a:t>tumor size</a:t>
              </a:r>
            </a:p>
          </p:txBody>
        </p:sp>
        <p:pic>
          <p:nvPicPr>
            <p:cNvPr id="9" name="Picture 8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8930" y="3288388"/>
              <a:ext cx="608076" cy="180594"/>
            </a:xfrm>
            <a:prstGeom prst="rect">
              <a:avLst/>
            </a:prstGeom>
          </p:spPr>
        </p:pic>
        <p:sp>
          <p:nvSpPr>
            <p:cNvPr id="172" name="TextBox 171"/>
            <p:cNvSpPr txBox="1"/>
            <p:nvPr/>
          </p:nvSpPr>
          <p:spPr>
            <a:xfrm>
              <a:off x="991356" y="3454396"/>
              <a:ext cx="1885222" cy="377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67" dirty="0"/>
                <a:t>age</a:t>
              </a:r>
            </a:p>
          </p:txBody>
        </p:sp>
        <p:pic>
          <p:nvPicPr>
            <p:cNvPr id="11" name="Picture 10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7153" y="3594976"/>
              <a:ext cx="608076" cy="180594"/>
            </a:xfrm>
            <a:prstGeom prst="rect">
              <a:avLst/>
            </a:prstGeom>
          </p:spPr>
        </p:pic>
        <p:sp>
          <p:nvSpPr>
            <p:cNvPr id="174" name="TextBox 173"/>
            <p:cNvSpPr txBox="1"/>
            <p:nvPr/>
          </p:nvSpPr>
          <p:spPr>
            <a:xfrm>
              <a:off x="1000158" y="3771840"/>
              <a:ext cx="1757542" cy="377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67" dirty="0"/>
                <a:t>sex</a:t>
              </a:r>
            </a:p>
          </p:txBody>
        </p:sp>
        <p:pic>
          <p:nvPicPr>
            <p:cNvPr id="16" name="Picture 15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954" y="3912420"/>
              <a:ext cx="608076" cy="185166"/>
            </a:xfrm>
            <a:prstGeom prst="rect">
              <a:avLst/>
            </a:prstGeom>
          </p:spPr>
        </p:pic>
        <p:sp>
          <p:nvSpPr>
            <p:cNvPr id="176" name="TextBox 175"/>
            <p:cNvSpPr txBox="1"/>
            <p:nvPr/>
          </p:nvSpPr>
          <p:spPr>
            <a:xfrm>
              <a:off x="1006300" y="4076640"/>
              <a:ext cx="1757542" cy="377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67" dirty="0"/>
                <a:t>smoking </a:t>
              </a:r>
            </a:p>
          </p:txBody>
        </p:sp>
        <p:pic>
          <p:nvPicPr>
            <p:cNvPr id="6" name="Picture 5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2096" y="4217220"/>
              <a:ext cx="608076" cy="180594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2904" y="4748784"/>
              <a:ext cx="518922" cy="185166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140" y="4549482"/>
              <a:ext cx="304038" cy="34290"/>
            </a:xfrm>
            <a:prstGeom prst="rect">
              <a:avLst/>
            </a:prstGeom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080AC611-ADFE-1446-9387-B45AB6AB9F92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052336" y="2858953"/>
            <a:ext cx="2059140" cy="51921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2E46BBFB-33BE-1141-9AE1-11C817D7A95B}"/>
              </a:ext>
            </a:extLst>
          </p:cNvPr>
          <p:cNvGrpSpPr/>
          <p:nvPr/>
        </p:nvGrpSpPr>
        <p:grpSpPr>
          <a:xfrm>
            <a:off x="6174115" y="1096980"/>
            <a:ext cx="3648522" cy="503198"/>
            <a:chOff x="5893848" y="177271"/>
            <a:chExt cx="3648522" cy="503198"/>
          </a:xfrm>
        </p:grpSpPr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6C28281E-61EE-9440-B9AD-AE0A959E5DA9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5893848" y="177271"/>
              <a:ext cx="404304" cy="503198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44DD740-93F8-7349-A37E-CA96C60EA609}"/>
                </a:ext>
              </a:extLst>
            </p:cNvPr>
            <p:cNvSpPr txBox="1"/>
            <p:nvPr/>
          </p:nvSpPr>
          <p:spPr>
            <a:xfrm>
              <a:off x="6262839" y="213758"/>
              <a:ext cx="32795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/>
                <a:t>is the feature extractor</a:t>
              </a:r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1BDDCA3D-4975-DC4E-945B-B6095C10A037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014915" y="1578043"/>
            <a:ext cx="5245287" cy="687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273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BF2FC2E-F26E-814F-B0F5-1E11069B4D07}"/>
              </a:ext>
            </a:extLst>
          </p:cNvPr>
          <p:cNvSpPr txBox="1"/>
          <p:nvPr/>
        </p:nvSpPr>
        <p:spPr>
          <a:xfrm>
            <a:off x="143358" y="1813365"/>
            <a:ext cx="609746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Having to specify the feature transformation by hand is very limiting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Number of possible features is too many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Not all features are useful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Can we train the model to automatically select for useful features?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50E29F-D1C3-724D-AD77-F3BDD7816A81}"/>
              </a:ext>
            </a:extLst>
          </p:cNvPr>
          <p:cNvSpPr txBox="1"/>
          <p:nvPr/>
        </p:nvSpPr>
        <p:spPr>
          <a:xfrm>
            <a:off x="6462347" y="1956191"/>
            <a:ext cx="506437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>
                <a:effectLst/>
                <a:latin typeface="SFRM1000"/>
              </a:rPr>
              <a:t>A natural extension is to endow the feature extractor with its own parameters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A91EBD-3D56-4F40-9644-6DB2D60949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6707" y="3721639"/>
            <a:ext cx="1498600" cy="8001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B3D185B-5CE5-C841-A4B5-8446CFDEFA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5847" y="4871915"/>
            <a:ext cx="5245287" cy="609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190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D0DFD60-B215-5D4B-9B4A-A9D1D9B41842}"/>
              </a:ext>
            </a:extLst>
          </p:cNvPr>
          <p:cNvSpPr txBox="1"/>
          <p:nvPr/>
        </p:nvSpPr>
        <p:spPr>
          <a:xfrm>
            <a:off x="666016" y="828627"/>
            <a:ext cx="916378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>
                <a:effectLst/>
                <a:latin typeface="SFRM1000"/>
              </a:rPr>
              <a:t>A natural extension is to endow the feature extractor with its own parameters</a:t>
            </a:r>
          </a:p>
        </p:txBody>
      </p:sp>
    </p:spTree>
    <p:extLst>
      <p:ext uri="{BB962C8B-B14F-4D97-AF65-F5344CB8AC3E}">
        <p14:creationId xmlns:p14="http://schemas.microsoft.com/office/powerpoint/2010/main" val="154986561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1 =&#10;$&#10;&#10;\end{document}"/>
  <p:tag name="IGUANATEXSIZE" val="2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3 =&#10;$&#10;&#10;\end{document}"/>
  <p:tag name="IGUANATEXSIZE" val="2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4 =&#10;$&#10;&#10;\end{document}"/>
  <p:tag name="IGUANATEXSIZE" val="2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{100}&#10;$&#10;&#10;\end{document}"/>
  <p:tag name="IGUANATEXSIZE" val="2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dots&#10;$&#10;&#10;\end{document}"/>
  <p:tag name="IGUANATEXSIZE" val="2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 = \begin{bmatrix}&#10;x_0\\x_1\\x_2\\x_3&#10;\end{bmatrix}&#10;$&#10;&#10;\end{document}"/>
  <p:tag name="IGUANATEXSIZE" val="2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 = \begin{bmatrix}&#10;\theta_0\\\theta_1\\\theta_2\\\theta_3&#10;\end{bmatrix}&#10;$&#10;&#10;\end{document}"/>
  <p:tag name="IGUANATEXSIZE" val="2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1&#10;$&#10;&#10;\end{document}"/>
  <p:tag name="IGUANATEXSIZE" val="2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2&#10;$&#10;&#10;\end{document}"/>
  <p:tag name="IGUANATEXSIZE" val="2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3&#10;$&#10;&#10;\end{document}"/>
  <p:tag name="IGUANATEXSIZE" val="2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&#10;\end{document}"/>
  <p:tag name="IGUANATEXSIZE" val="2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2 =&#10;$&#10;&#10;\end{document}"/>
  <p:tag name="IGUANATEXSIZE" val="2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&#10;\end{document}"/>
  <p:tag name="IGUANATEXSIZE" val="2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1&#10;$&#10;&#10;\end{document}"/>
  <p:tag name="IGUANATEXSIZE" val="2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2&#10;$&#10;&#10;\end{document}"/>
  <p:tag name="IGUANATEXSIZE" val="2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3&#10;$&#10;&#10;\end{document}"/>
  <p:tag name="IGUANATEXSIZE" val="2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a_1^{(2)}&#10;$&#10;&#10;\end{document}"/>
  <p:tag name="IGUANATEXSIZE" val="2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a_2^{(2)}&#10;$&#10;&#10;\end{document}"/>
  <p:tag name="IGUANATEXSIZE" val="2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a_3^{(2)}&#10;$&#10;&#10;\end{document}"/>
  <p:tag name="IGUANATEXSIZE" val="2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a_i^{(j)} =&#10;$&#10;&#10;\end{document}"/>
  <p:tag name="IGUANATEXSIZE" val="2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^{(j)} =&#10;$&#10;&#10;\end{document}"/>
  <p:tag name="IGUANATEXSIZE" val="2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i&#10;$&#10;&#10;\end{document}"/>
  <p:tag name="IGUANATEXSIZE" val="2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3 =&#10;$&#10;&#10;\end{document}"/>
  <p:tag name="IGUANATEXSIZE" val="24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&#10;$&#10;&#10;\end{document}"/>
  <p:tag name="IGUANATEXSIZE" val="2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&#10;$&#10;&#10;\end{document}"/>
  <p:tag name="IGUANATEXSIZE" val="2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+1&#10;$&#10;&#10;\end{document}"/>
  <p:tag name="IGUANATEXSIZE" val="2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a_1^{(2)} = g(\Theta_{10}^{(1)} x_0 + \Theta_{11}^{(1)} x_1 + \Theta_{12}^{(1)} x_2 + \Theta_{13}^{(1)} x_3)&#10;$&#10;&#10;\end{document}"/>
  <p:tag name="IGUANATEXSIZE" val="2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a_2^{(2)} = g(\Theta_{20}^{(1)} x_0 + \Theta_{21}^{(1)} x_1 + \Theta_{22}^{(1)} x_2 + \Theta_{23}^{(1)} x_3)&#10;$&#10;&#10;\end{document}"/>
  <p:tag name="IGUANATEXSIZE" val="2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a_3^{(2)} = g(\Theta_{30}^{(1)} x_0 + \Theta_{31}^{(1)} x_1 + \Theta_{32}^{(1)} x_2 + \Theta_{33}^{(1)} x_3)&#10;$&#10;&#10;\end{document}"/>
  <p:tag name="IGUANATEXSIZE" val="2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 = a_1^{(3)} = g(\Theta_{10}^{(2)} a_0^{(2)} + \Theta_{11}^{(2)} a_1^{(2)} + \Theta_{12}^{(2)} a_2^{(2)}+ \Theta_{13}^{(2)} a_3^{(2)})&#10;$&#10;&#10;\end{document}"/>
  <p:tag name="IGUANATEXSIZE" val="2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s_j&#10;$&#10;&#10;\end{document}"/>
  <p:tag name="IGUANATEXSIZE" val="2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&#10;$&#10;&#10;\end{document}"/>
  <p:tag name="IGUANATEXSIZE" val="2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s_{j+1}&#10;$&#10;&#10;\end{document}"/>
  <p:tag name="IGUANATEXSIZE" val="2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4 =&#10;$&#10;&#10;\end{document}"/>
  <p:tag name="IGUANATEXSIZE" val="2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+1&#10;$&#10;&#10;\end{document}"/>
  <p:tag name="IGUANATEXSIZE" val="2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^{(j)}&#10;$&#10;&#10;\end{document}"/>
  <p:tag name="IGUANATEXSIZE" val="2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s_{j+1} \times (s_j + 1)&#10;$&#10;&#10;\end{document}"/>
  <p:tag name="IGUANATEXSIZE" val="2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&#10;\end{document}"/>
  <p:tag name="IGUANATEXSIZE" val="2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1&#10;$&#10;&#10;\end{document}"/>
  <p:tag name="IGUANATEXSIZE" val="2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2&#10;$&#10;&#10;\end{document}"/>
  <p:tag name="IGUANATEXSIZE" val="2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3&#10;$&#10;&#10;\end{document}"/>
  <p:tag name="IGUANATEXSIZE" val="2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a_1^{(2)}&#10;$&#10;&#10;\end{document}"/>
  <p:tag name="IGUANATEXSIZE" val="2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a_2^{(2)}&#10;$&#10;&#10;\end{document}"/>
  <p:tag name="IGUANATEXSIZE" val="2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a_3^{(2)}&#10;$&#10;&#10;\end{document}"/>
  <p:tag name="IGUANATEXSIZE" val="2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{100}&#10;$&#10;&#10;\end{document}"/>
  <p:tag name="IGUANATEXSIZE" val="24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 = g(\Theta_{10}^{(2)} a_0^{(2)} + \Theta_{11}^{(2)} a_1^{(2)}&#10;+ \Theta_{12}^{(2)} a_2^{(2)}+ \Theta_{13}^{(2)} a_3^{(2)})&#10;$&#10;&#10;\end{document}"/>
  <p:tag name="IGUANATEXSIZE" val="2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 = \begin{bmatrix}&#10;x_0\\x_1\\x_2\\x_3&#10;\end{bmatrix}&#10;$&#10;&#10;\end{document}"/>
  <p:tag name="IGUANATEXSIZE" val="2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z^{(2)} = \begin{bmatrix}&#10;z^{(2)}_1\\z^{(2)}_2\\z^{(2)}_3&#10;\end{bmatrix}&#10;$&#10;&#10;\end{document}"/>
  <p:tag name="IGUANATEXSIZE" val="2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z^{(2)} = \Theta^{(1)} x&#10;$&#10;&#10;\end{document}"/>
  <p:tag name="IGUANATEXSIZE" val="2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a^{(2)} = g(z^{(2)})&#10;$&#10;&#10;\end{document}"/>
  <p:tag name="IGUANATEXSIZE" val="2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z^{(3)} = \Theta^{(2)} a^{(2)}&#10;$&#10;&#10;\end{document}"/>
  <p:tag name="IGUANATEXSIZE" val="2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 = a^{(3)} = g(z^{(3)})&#10;$&#10;&#10;\end{document}"/>
  <p:tag name="IGUANATEXSIZE" val="2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a_1^{(2)} = g(\Theta_{10}^{(1)} x_0 + \Theta_{11}^{(1)} x_1 + \Theta_{12}^{(1)} x_2 + \Theta_{13}^{(1)} x_3)&#10;$&#10;&#10;\end{document}"/>
  <p:tag name="IGUANATEXSIZE" val="2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a_2^{(2)} = g(\Theta_{20}^{(1)} x_0 + \Theta_{21}^{(1)} x_1 + \Theta_{22}^{(1)} x_2 + \Theta_{23}^{(1)} x_3)&#10;$&#10;&#10;\end{document}"/>
  <p:tag name="IGUANATEXSIZE" val="2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a_3^{(2)} = g(\Theta_{30}^{(1)} x_0 + \Theta_{31}^{(1)} x_1 + \Theta_{32}^{(1)} x_2 + \Theta_{33}^{(1)} x_3)&#10;$&#10;&#10;\end{document}"/>
  <p:tag name="IGUANATEXSIZE" val="2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dots&#10;$&#10;&#10;\end{document}"/>
  <p:tag name="IGUANATEXSIZE" val="24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&#10;\end{document}"/>
  <p:tag name="IGUANATEXSIZE" val="20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1&#10;$&#10;&#10;\end{document}"/>
  <p:tag name="IGUANATEXSIZE" val="2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2&#10;$&#10;&#10;\end{document}"/>
  <p:tag name="IGUANATEXSIZE" val="20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3&#10;$&#10;&#10;\end{document}"/>
  <p:tag name="IGUANATEXSIZE" val="20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a_1^{(2)}&#10;$&#10;&#10;\end{document}"/>
  <p:tag name="IGUANATEXSIZE" val="2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a_2^{(2)}&#10;$&#10;&#10;\end{document}"/>
  <p:tag name="IGUANATEXSIZE" val="20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a_3^{(2)}&#10;$&#10;&#10;\end{document}"/>
  <p:tag name="IGUANATEXSIZE" val="20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&#10;\end{document}"/>
  <p:tag name="IGUANATEXSIZE" val="20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1&#10;$&#10;&#10;\end{document}"/>
  <p:tag name="IGUANATEXSIZE" val="20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2&#10;$&#10;&#10;\end{document}"/>
  <p:tag name="IGUANATEXSIZE" val="2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g(\theta_0 + \theta_1 x_1 + \theta_2 x_2$&#10;&#10;$+ \theta_3 x_1 x_2 + \theta_4 x_1^2 x_2 $&#10;&#10;$+ \theta_5 x_1^3 x_2 + \theta_6 x_1 x_2^2 + \dots)&#10;$&#10;&#10;\end{document}"/>
  <p:tag name="IGUANATEXSIZE" val="24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3&#10;$&#10;&#10;\end{document}"/>
  <p:tag name="IGUANATEXSIZE" val="20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a_1^{(2)}&#10;$&#10;&#10;\end{document}"/>
  <p:tag name="IGUANATEXSIZE" val="20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a_2^{(2)}&#10;$&#10;&#10;\end{document}"/>
  <p:tag name="IGUANATEXSIZE" val="20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a_3^{(2)}&#10;$&#10;&#10;\end{document}"/>
  <p:tag name="IGUANATEXSIZE" val="20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&#10;\end{document}"/>
  <p:tag name="IGUANATEXSIZE" val="20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1&#10;$&#10;&#10;\end{document}"/>
  <p:tag name="IGUANATEXSIZE" val="20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2&#10;$&#10;&#10;\end{document}"/>
  <p:tag name="IGUANATEXSIZE" val="20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3&#10;$&#10;&#10;\end{document}"/>
  <p:tag name="IGUANATEXSIZE" val="20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h_\Theta(x) \approx \left[ \begin{smallmatrix}&#10;1\\0\\0\\0&#10;\end{smallmatrix} \right]&#10;$&#10;&#10;\end{document}"/>
  <p:tag name="IGUANATEXSIZE" val="20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h_\Theta(x) \approx \left[ \begin{smallmatrix}&#10;0\\1\\0\\0&#10;\end{smallmatrix} \right]&#10;$&#10;&#10;\end{document}"/>
  <p:tag name="IGUANATEXSIZE" val="2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1 =&#10;$&#10;&#10;\end{document}"/>
  <p:tag name="IGUANATEXSIZE" val="24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h_\Theta(x) \approx \left[ \begin{smallmatrix}&#10;0\\0\\1\\0&#10;\end{smallmatrix} \right]&#10;$&#10;&#10;\end{document}"/>
  <p:tag name="IGUANATEXSIZE" val="20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h_\Theta(x) \in \mathbb{R}^4&#10;$&#10;&#10;\end{document}"/>
  <p:tag name="IGUANATEXSIZE" val="24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h_\Theta(x) \approx \left[ \begin{smallmatrix}&#10;1\\0\\0\\0&#10;\end{smallmatrix} \right]&#10;$&#10;&#10;\end{document}"/>
  <p:tag name="IGUANATEXSIZE" val="20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h_\Theta(x) \approx \left[ \begin{smallmatrix}&#10;0\\1\\0\\0&#10;\end{smallmatrix} \right]&#10;$&#10;&#10;\end{document}"/>
  <p:tag name="IGUANATEXSIZE" val="20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h_\Theta(x) \approx \left[ \begin{smallmatrix}&#10;0\\0\\1\\0&#10;\end{smallmatrix} \right]&#10;$&#10;&#10;\end{document}"/>
  <p:tag name="IGUANATEXSIZE" val="20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(x^{(1)}, y^{(1)}), (x^{(2)}, y^{(2)}), \dots, (x^{(m)}, y^{(m)}) &#10;$&#10;&#10;\end{document}"/>
  <p:tag name="IGUANATEXSIZE" val="20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y^{(i)}&#10;$&#10;&#10;\end{document}"/>
  <p:tag name="IGUANATEXSIZE" val="20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\left[ \begin{smallmatrix}&#10;1\\0\\0\\0&#10;\end{smallmatrix} \right]&#10;$&#10;&#10;\end{document}"/>
  <p:tag name="IGUANATEXSIZE" val="24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\left[ \begin{smallmatrix}&#10;0\\1\\0\\0&#10;\end{smallmatrix} \right]&#10;$&#10;&#10;\end{document}"/>
  <p:tag name="IGUANATEXSIZE" val="24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\left[ \begin{smallmatrix}&#10;0\\0\\1\\0&#10;\end{smallmatrix} \right]&#10;$&#10;&#10;\end{document}"/>
  <p:tag name="IGUANATEXSIZE" val="2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2 =&#10;$&#10;&#10;\end{document}"/>
  <p:tag name="IGUANATEXSIZE" val="24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\left[ \begin{smallmatrix}&#10;0\\0\\0\\1&#10;\end{smallmatrix} \right]&#10;$&#10;&#10;\end{document}"/>
  <p:tag name="IGUANATEXSIZE" val="24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h_\Theta(x) \in \mathbb{R}^4&#10;$&#10;&#10;\end{document}"/>
  <p:tag name="IGUANATEXSIZE" val="24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1306</TotalTime>
  <Words>317</Words>
  <Application>Microsoft Macintosh PowerPoint</Application>
  <PresentationFormat>Widescreen</PresentationFormat>
  <Paragraphs>69</Paragraphs>
  <Slides>19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SFRM1000</vt:lpstr>
      <vt:lpstr>source-serif-pro</vt:lpstr>
      <vt:lpstr>Arial</vt:lpstr>
      <vt:lpstr>Calibri</vt:lpstr>
      <vt:lpstr>Calibri Light</vt:lpstr>
      <vt:lpstr>Office Theme</vt:lpstr>
      <vt:lpstr>Lecture 4 – Multilayer Perceptron</vt:lpstr>
      <vt:lpstr>PowerPoint Presentation</vt:lpstr>
      <vt:lpstr>Logistic regression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Zhou, Juannan</dc:creator>
  <cp:lastModifiedBy>Zhou, Juannan</cp:lastModifiedBy>
  <cp:revision>3</cp:revision>
  <dcterms:created xsi:type="dcterms:W3CDTF">2024-09-04T20:03:09Z</dcterms:created>
  <dcterms:modified xsi:type="dcterms:W3CDTF">2024-09-05T17:49:51Z</dcterms:modified>
</cp:coreProperties>
</file>