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2" name="Shape 6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"/>
      </a:defRPr>
    </a:lvl1pPr>
    <a:lvl2pPr indent="228600" latinLnBrk="0">
      <a:defRPr sz="1200">
        <a:latin typeface="+mn-lt"/>
        <a:ea typeface="+mn-ea"/>
        <a:cs typeface="+mn-cs"/>
        <a:sym typeface="Helvetica"/>
      </a:defRPr>
    </a:lvl2pPr>
    <a:lvl3pPr indent="457200" latinLnBrk="0">
      <a:defRPr sz="1200">
        <a:latin typeface="+mn-lt"/>
        <a:ea typeface="+mn-ea"/>
        <a:cs typeface="+mn-cs"/>
        <a:sym typeface="Helvetica"/>
      </a:defRPr>
    </a:lvl3pPr>
    <a:lvl4pPr indent="685800" latinLnBrk="0">
      <a:defRPr sz="1200">
        <a:latin typeface="+mn-lt"/>
        <a:ea typeface="+mn-ea"/>
        <a:cs typeface="+mn-cs"/>
        <a:sym typeface="Helvetica"/>
      </a:defRPr>
    </a:lvl4pPr>
    <a:lvl5pPr indent="914400" latinLnBrk="0">
      <a:defRPr sz="1200">
        <a:latin typeface="+mn-lt"/>
        <a:ea typeface="+mn-ea"/>
        <a:cs typeface="+mn-cs"/>
        <a:sym typeface="Helvetica"/>
      </a:defRPr>
    </a:lvl5pPr>
    <a:lvl6pPr indent="1143000" latinLnBrk="0">
      <a:defRPr sz="1200">
        <a:latin typeface="+mn-lt"/>
        <a:ea typeface="+mn-ea"/>
        <a:cs typeface="+mn-cs"/>
        <a:sym typeface="Helvetica"/>
      </a:defRPr>
    </a:lvl6pPr>
    <a:lvl7pPr indent="1371600" latinLnBrk="0">
      <a:defRPr sz="1200">
        <a:latin typeface="+mn-lt"/>
        <a:ea typeface="+mn-ea"/>
        <a:cs typeface="+mn-cs"/>
        <a:sym typeface="Helvetica"/>
      </a:defRPr>
    </a:lvl7pPr>
    <a:lvl8pPr indent="1600200" latinLnBrk="0">
      <a:defRPr sz="1200">
        <a:latin typeface="+mn-lt"/>
        <a:ea typeface="+mn-ea"/>
        <a:cs typeface="+mn-cs"/>
        <a:sym typeface="Helvetica"/>
      </a:defRPr>
    </a:lvl8pPr>
    <a:lvl9pPr indent="1828800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8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2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214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5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3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6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7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83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3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31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23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4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3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38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9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34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35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362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3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3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382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83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3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3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3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4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4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30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31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2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4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41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42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43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9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7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6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20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1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30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1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47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8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67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568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8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8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6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615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616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7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6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626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627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8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itle Text"/>
          <p:cNvSpPr txBox="1"/>
          <p:nvPr>
            <p:ph type="title"/>
          </p:nvPr>
        </p:nvSpPr>
        <p:spPr>
          <a:xfrm>
            <a:off x="666750" y="862012"/>
            <a:ext cx="7810500" cy="1743076"/>
          </a:xfrm>
          <a:prstGeom prst="rect">
            <a:avLst/>
          </a:prstGeom>
        </p:spPr>
        <p:txBody>
          <a:bodyPr lIns="19050" tIns="19050" rIns="19050" bIns="19050" anchor="b"/>
          <a:lstStyle>
            <a:lvl1pPr defTabSz="309562"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4" name="Body Level One…"/>
          <p:cNvSpPr txBox="1"/>
          <p:nvPr>
            <p:ph type="body" sz="quarter" idx="1"/>
          </p:nvPr>
        </p:nvSpPr>
        <p:spPr>
          <a:xfrm>
            <a:off x="666750" y="2652712"/>
            <a:ext cx="7810500" cy="595313"/>
          </a:xfrm>
          <a:prstGeom prst="rect">
            <a:avLst/>
          </a:prstGeom>
        </p:spPr>
        <p:txBody>
          <a:bodyPr lIns="19050" tIns="19050" rIns="19050" bIns="19050"/>
          <a:lstStyle>
            <a:lvl1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xfrm>
            <a:off x="4480667" y="4905375"/>
            <a:ext cx="177903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 defTabSz="309562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13144" y="476956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image" Target="../media/image16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Relationship Id="rId9" Type="http://schemas.openxmlformats.org/officeDocument/2006/relationships/image" Target="../media/image9.png"/><Relationship Id="rId10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1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Lecture 3: 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t>: Logistic regression</a:t>
            </a:r>
          </a:p>
        </p:txBody>
      </p:sp>
      <p:sp>
        <p:nvSpPr>
          <p:cNvPr id="655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Box 19"/>
          <p:cNvSpPr txBox="1"/>
          <p:nvPr/>
        </p:nvSpPr>
        <p:spPr>
          <a:xfrm>
            <a:off x="426719" y="285750"/>
            <a:ext cx="773258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Logistic function</a:t>
            </a:r>
          </a:p>
        </p:txBody>
      </p:sp>
      <p:sp>
        <p:nvSpPr>
          <p:cNvPr id="773" name="TextBox 22"/>
          <p:cNvSpPr txBox="1"/>
          <p:nvPr/>
        </p:nvSpPr>
        <p:spPr>
          <a:xfrm>
            <a:off x="508000" y="1046272"/>
            <a:ext cx="3784435" cy="988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1900"/>
            </a:pPr>
            <a:r>
              <a:t>We want </a:t>
            </a:r>
            <a14:m>
              <m:oMath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</m:sSub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marL="228600" indent="-228600">
              <a:buSzPct val="100000"/>
              <a:buChar char="•"/>
              <a:defRPr sz="1900"/>
            </a:pPr>
            <a:r>
              <a:t>We do this using the logistic function</a:t>
            </a:r>
          </a:p>
        </p:txBody>
      </p:sp>
      <p:sp>
        <p:nvSpPr>
          <p:cNvPr id="774" name="Equation"/>
          <p:cNvSpPr txBox="1"/>
          <p:nvPr/>
        </p:nvSpPr>
        <p:spPr>
          <a:xfrm>
            <a:off x="762000" y="2394751"/>
            <a:ext cx="3784226" cy="36039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775" name="Equation"/>
          <p:cNvSpPr txBox="1"/>
          <p:nvPr/>
        </p:nvSpPr>
        <p:spPr>
          <a:xfrm>
            <a:off x="773308" y="3110455"/>
            <a:ext cx="2401858" cy="882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p>
                      </m:sSup>
                    </m:den>
                  </m:f>
                </m:oMath>
              </m:oMathPara>
            </a14:m>
            <a:endParaRPr sz="3200"/>
          </a:p>
        </p:txBody>
      </p:sp>
      <p:pic>
        <p:nvPicPr>
          <p:cNvPr id="77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1088" y="12508"/>
            <a:ext cx="3477828" cy="250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130768" y="2552324"/>
            <a:ext cx="3358298" cy="2635626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Equation"/>
          <p:cNvSpPr txBox="1"/>
          <p:nvPr/>
        </p:nvSpPr>
        <p:spPr>
          <a:xfrm>
            <a:off x="6638413" y="2408279"/>
            <a:ext cx="230394" cy="1287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1200"/>
          </a:p>
        </p:txBody>
      </p:sp>
      <p:sp>
        <p:nvSpPr>
          <p:cNvPr id="779" name="Equation"/>
          <p:cNvSpPr txBox="1"/>
          <p:nvPr/>
        </p:nvSpPr>
        <p:spPr>
          <a:xfrm>
            <a:off x="6638413" y="4948279"/>
            <a:ext cx="230394" cy="1287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TextBox 19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Interpretation of Hypothesis Output</a:t>
            </a:r>
          </a:p>
        </p:txBody>
      </p:sp>
      <p:sp>
        <p:nvSpPr>
          <p:cNvPr id="782" name="TextBox 22"/>
          <p:cNvSpPr txBox="1"/>
          <p:nvPr/>
        </p:nvSpPr>
        <p:spPr>
          <a:xfrm>
            <a:off x="1257300" y="1195684"/>
            <a:ext cx="62714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= estimated probability that y = 1 on input x </a:t>
            </a:r>
          </a:p>
        </p:txBody>
      </p:sp>
      <p:pic>
        <p:nvPicPr>
          <p:cNvPr id="78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270361"/>
            <a:ext cx="678942" cy="306325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TextBox 17"/>
          <p:cNvSpPr txBox="1"/>
          <p:nvPr/>
        </p:nvSpPr>
        <p:spPr>
          <a:xfrm>
            <a:off x="495300" y="3642653"/>
            <a:ext cx="734315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Tell patient that 70% chance of tumor being malignant </a:t>
            </a:r>
          </a:p>
        </p:txBody>
      </p:sp>
      <p:pic>
        <p:nvPicPr>
          <p:cNvPr id="7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2299" y="1952094"/>
            <a:ext cx="3808477" cy="731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3532" y="3136972"/>
            <a:ext cx="1495045" cy="306325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TextBox 28"/>
          <p:cNvSpPr txBox="1"/>
          <p:nvPr/>
        </p:nvSpPr>
        <p:spPr>
          <a:xfrm>
            <a:off x="495300" y="2087984"/>
            <a:ext cx="17805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Example:  If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4" grpId="1"/>
      <p:bldP build="whole" bldLvl="1" animBg="1" rev="0" advAuto="0" spid="785" grpId="2"/>
      <p:bldP build="whole" bldLvl="1" animBg="1" rev="0" advAuto="0" spid="786" grpId="3"/>
      <p:bldP build="whole" bldLvl="1" animBg="1" rev="0" advAuto="0" spid="787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Box 19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Decision boundary</a:t>
            </a:r>
          </a:p>
        </p:txBody>
      </p:sp>
      <p:pic>
        <p:nvPicPr>
          <p:cNvPr id="7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676" y="1311275"/>
            <a:ext cx="2322959" cy="384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750" y="1854698"/>
            <a:ext cx="1981581" cy="458725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TextBox 10"/>
          <p:cNvSpPr txBox="1"/>
          <p:nvPr/>
        </p:nvSpPr>
        <p:spPr>
          <a:xfrm>
            <a:off x="1391919" y="328803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               predict “          “ if</a:t>
            </a:r>
          </a:p>
        </p:txBody>
      </p:sp>
      <p:pic>
        <p:nvPicPr>
          <p:cNvPr id="79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1759" y="3390900"/>
            <a:ext cx="657226" cy="25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4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09364" y="3371119"/>
            <a:ext cx="1421798" cy="293562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TextBox 15"/>
          <p:cNvSpPr txBox="1"/>
          <p:nvPr/>
        </p:nvSpPr>
        <p:spPr>
          <a:xfrm>
            <a:off x="1445498" y="4020165"/>
            <a:ext cx="53187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2400"/>
            </a:pPr>
            <a:r>
              <a:t>	    predict “          “ if</a:t>
            </a:r>
          </a:p>
        </p:txBody>
      </p:sp>
      <p:pic>
        <p:nvPicPr>
          <p:cNvPr id="796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0586" y="4161842"/>
            <a:ext cx="670371" cy="25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7" name="Picture 18" descr="Picture 1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09364" y="4142125"/>
            <a:ext cx="1421798" cy="293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rcRect l="16609" t="0" r="0" b="0"/>
          <a:stretch>
            <a:fillRect/>
          </a:stretch>
        </p:blipFill>
        <p:spPr>
          <a:xfrm>
            <a:off x="4466342" y="909821"/>
            <a:ext cx="4593635" cy="1755857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Equation"/>
          <p:cNvSpPr txBox="1"/>
          <p:nvPr/>
        </p:nvSpPr>
        <p:spPr>
          <a:xfrm>
            <a:off x="3976069" y="1614585"/>
            <a:ext cx="427202" cy="2150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6" grpId="5"/>
      <p:bldP build="whole" bldLvl="1" animBg="1" rev="0" advAuto="0" spid="793" grpId="2"/>
      <p:bldP build="whole" bldLvl="1" animBg="1" rev="0" advAuto="0" spid="797" grpId="4"/>
      <p:bldP build="whole" bldLvl="1" animBg="1" rev="0" advAuto="0" spid="792" grpId="1"/>
      <p:bldP build="whole" bldLvl="1" animBg="1" rev="0" advAuto="0" spid="795" grpId="6"/>
      <p:bldP build="whole" bldLvl="1" animBg="1" rev="0" advAuto="0" spid="794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Box 17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Decision Boundary</a:t>
            </a:r>
          </a:p>
        </p:txBody>
      </p:sp>
      <p:grpSp>
        <p:nvGrpSpPr>
          <p:cNvPr id="820" name="Group 59"/>
          <p:cNvGrpSpPr/>
          <p:nvPr/>
        </p:nvGrpSpPr>
        <p:grpSpPr>
          <a:xfrm>
            <a:off x="995115" y="1110248"/>
            <a:ext cx="1445848" cy="1457358"/>
            <a:chOff x="0" y="0"/>
            <a:chExt cx="1445846" cy="1457356"/>
          </a:xfrm>
        </p:grpSpPr>
        <p:sp>
          <p:nvSpPr>
            <p:cNvPr id="802" name="Oval 1"/>
            <p:cNvSpPr/>
            <p:nvPr/>
          </p:nvSpPr>
          <p:spPr>
            <a:xfrm>
              <a:off x="0" y="811972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3" name="Oval 2"/>
            <p:cNvSpPr/>
            <p:nvPr/>
          </p:nvSpPr>
          <p:spPr>
            <a:xfrm>
              <a:off x="82493" y="1038137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4" name="Oval 3"/>
            <p:cNvSpPr/>
            <p:nvPr/>
          </p:nvSpPr>
          <p:spPr>
            <a:xfrm>
              <a:off x="5773" y="559516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5" name="Oval 4"/>
            <p:cNvSpPr/>
            <p:nvPr/>
          </p:nvSpPr>
          <p:spPr>
            <a:xfrm>
              <a:off x="262318" y="905583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6" name="Oval 5"/>
            <p:cNvSpPr/>
            <p:nvPr/>
          </p:nvSpPr>
          <p:spPr>
            <a:xfrm>
              <a:off x="226579" y="1233123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7" name="Oval 6"/>
            <p:cNvSpPr/>
            <p:nvPr/>
          </p:nvSpPr>
          <p:spPr>
            <a:xfrm>
              <a:off x="415757" y="1131199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8" name="Oval 7"/>
            <p:cNvSpPr/>
            <p:nvPr/>
          </p:nvSpPr>
          <p:spPr>
            <a:xfrm>
              <a:off x="1286" y="1248607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9" name="Cross 8"/>
            <p:cNvSpPr/>
            <p:nvPr/>
          </p:nvSpPr>
          <p:spPr>
            <a:xfrm rot="2734294">
              <a:off x="717226" y="527176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0" name="Cross 9"/>
            <p:cNvSpPr/>
            <p:nvPr/>
          </p:nvSpPr>
          <p:spPr>
            <a:xfrm rot="2734294">
              <a:off x="374303" y="16446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1" name="Cross 10"/>
            <p:cNvSpPr/>
            <p:nvPr/>
          </p:nvSpPr>
          <p:spPr>
            <a:xfrm rot="2734294">
              <a:off x="667916" y="29702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2" name="Cross 11"/>
            <p:cNvSpPr/>
            <p:nvPr/>
          </p:nvSpPr>
          <p:spPr>
            <a:xfrm rot="2734294">
              <a:off x="596880" y="47522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3" name="Cross 16"/>
            <p:cNvSpPr/>
            <p:nvPr/>
          </p:nvSpPr>
          <p:spPr>
            <a:xfrm rot="2734294">
              <a:off x="977639" y="249519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4" name="Oval 37"/>
            <p:cNvSpPr/>
            <p:nvPr/>
          </p:nvSpPr>
          <p:spPr>
            <a:xfrm>
              <a:off x="559327" y="1303916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5" name="Cross 38"/>
            <p:cNvSpPr/>
            <p:nvPr/>
          </p:nvSpPr>
          <p:spPr>
            <a:xfrm rot="2734294">
              <a:off x="1062595" y="51467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6" name="Cross 39"/>
            <p:cNvSpPr/>
            <p:nvPr/>
          </p:nvSpPr>
          <p:spPr>
            <a:xfrm rot="2734294">
              <a:off x="944211" y="73501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7" name="Cross 40"/>
            <p:cNvSpPr/>
            <p:nvPr/>
          </p:nvSpPr>
          <p:spPr>
            <a:xfrm rot="2734294">
              <a:off x="1062500" y="98206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8" name="Cross 41"/>
            <p:cNvSpPr/>
            <p:nvPr/>
          </p:nvSpPr>
          <p:spPr>
            <a:xfrm rot="2734294">
              <a:off x="1260067" y="71980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9" name="Cross 42"/>
            <p:cNvSpPr/>
            <p:nvPr/>
          </p:nvSpPr>
          <p:spPr>
            <a:xfrm rot="2734294">
              <a:off x="826051" y="31870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21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7127" y="1034958"/>
            <a:ext cx="2726228" cy="227328"/>
          </a:xfrm>
          <a:prstGeom prst="rect">
            <a:avLst/>
          </a:prstGeom>
          <a:ln w="12700">
            <a:miter lim="400000"/>
          </a:ln>
        </p:spPr>
      </p:pic>
      <p:sp>
        <p:nvSpPr>
          <p:cNvPr id="822" name="TextBox 10"/>
          <p:cNvSpPr txBox="1"/>
          <p:nvPr/>
        </p:nvSpPr>
        <p:spPr>
          <a:xfrm>
            <a:off x="2124747" y="3266092"/>
            <a:ext cx="846917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               predict “ </a:t>
            </a:r>
            <a:r>
              <a:t> ” if  </a:t>
            </a:r>
          </a:p>
        </p:txBody>
      </p:sp>
      <p:pic>
        <p:nvPicPr>
          <p:cNvPr id="82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4747" y="3266092"/>
            <a:ext cx="657226" cy="25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4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4747" y="3266092"/>
            <a:ext cx="1421798" cy="293562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TextBox 15"/>
          <p:cNvSpPr txBox="1"/>
          <p:nvPr/>
        </p:nvSpPr>
        <p:spPr>
          <a:xfrm>
            <a:off x="2178326" y="3998227"/>
            <a:ext cx="53187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2400"/>
            </a:pPr>
            <a:r>
              <a:t>	    predict “ </a:t>
            </a:r>
            <a:r>
              <a:t> ” if </a:t>
            </a:r>
          </a:p>
        </p:txBody>
      </p:sp>
      <p:pic>
        <p:nvPicPr>
          <p:cNvPr id="826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78326" y="3998227"/>
            <a:ext cx="670371" cy="25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Picture 18" descr="Picture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78326" y="3998227"/>
            <a:ext cx="1421798" cy="293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8" name="Picture 57" descr="Picture 5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829" name="Picture 7" descr="Picture 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23310" y="2043232"/>
            <a:ext cx="1748132" cy="404682"/>
          </a:xfrm>
          <a:prstGeom prst="rect">
            <a:avLst/>
          </a:prstGeom>
          <a:ln w="12700">
            <a:miter lim="400000"/>
          </a:ln>
        </p:spPr>
      </p:pic>
      <p:sp>
        <p:nvSpPr>
          <p:cNvPr id="830" name="Equation"/>
          <p:cNvSpPr txBox="1"/>
          <p:nvPr/>
        </p:nvSpPr>
        <p:spPr>
          <a:xfrm>
            <a:off x="2084614" y="1070867"/>
            <a:ext cx="712812" cy="1524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</m:oMath>
              </m:oMathPara>
            </a14:m>
            <a:endParaRPr sz="1400"/>
          </a:p>
        </p:txBody>
      </p:sp>
      <p:sp>
        <p:nvSpPr>
          <p:cNvPr id="831" name="Equation"/>
          <p:cNvSpPr txBox="1"/>
          <p:nvPr/>
        </p:nvSpPr>
        <p:spPr>
          <a:xfrm>
            <a:off x="556838" y="2649431"/>
            <a:ext cx="706114" cy="1524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</m:oMath>
              </m:oMathPara>
            </a14:m>
            <a:endParaRPr sz="1400"/>
          </a:p>
        </p:txBody>
      </p:sp>
      <p:pic>
        <p:nvPicPr>
          <p:cNvPr id="832" name="Picture 4" descr="Picture 4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3655756" y="1013036"/>
            <a:ext cx="1981582" cy="327610"/>
          </a:xfrm>
          <a:prstGeom prst="rect">
            <a:avLst/>
          </a:prstGeom>
          <a:ln w="12700">
            <a:miter lim="400000"/>
          </a:ln>
        </p:spPr>
      </p:pic>
      <p:sp>
        <p:nvSpPr>
          <p:cNvPr id="833" name="Line"/>
          <p:cNvSpPr/>
          <p:nvPr/>
        </p:nvSpPr>
        <p:spPr>
          <a:xfrm flipH="1" flipV="1">
            <a:off x="1082880" y="1202367"/>
            <a:ext cx="1033698" cy="1378249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39" name="Group"/>
          <p:cNvGrpSpPr/>
          <p:nvPr/>
        </p:nvGrpSpPr>
        <p:grpSpPr>
          <a:xfrm>
            <a:off x="573405" y="3320444"/>
            <a:ext cx="2141761" cy="1373028"/>
            <a:chOff x="-141334" y="0"/>
            <a:chExt cx="2141760" cy="1373027"/>
          </a:xfrm>
        </p:grpSpPr>
        <p:pic>
          <p:nvPicPr>
            <p:cNvPr id="834" name="pasted-movie.png" descr="pasted-movie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16591" r="24071" b="26387"/>
            <a:stretch>
              <a:fillRect/>
            </a:stretch>
          </p:blipFill>
          <p:spPr>
            <a:xfrm>
              <a:off x="0" y="0"/>
              <a:ext cx="1716399" cy="1240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5" name="Rectangle"/>
            <p:cNvSpPr/>
            <p:nvPr/>
          </p:nvSpPr>
          <p:spPr>
            <a:xfrm>
              <a:off x="1520460" y="993745"/>
              <a:ext cx="479967" cy="3792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6" name="Equation"/>
            <p:cNvSpPr txBox="1"/>
            <p:nvPr/>
          </p:nvSpPr>
          <p:spPr>
            <a:xfrm>
              <a:off x="519187" y="1204323"/>
              <a:ext cx="163588" cy="157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</a:p>
          </p:txBody>
        </p:sp>
        <p:sp>
          <p:nvSpPr>
            <p:cNvPr id="837" name="Equation"/>
            <p:cNvSpPr txBox="1"/>
            <p:nvPr/>
          </p:nvSpPr>
          <p:spPr>
            <a:xfrm>
              <a:off x="1499627" y="1104404"/>
              <a:ext cx="186034" cy="157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</a:p>
          </p:txBody>
        </p:sp>
        <p:sp>
          <p:nvSpPr>
            <p:cNvPr id="838" name="Equation"/>
            <p:cNvSpPr txBox="1"/>
            <p:nvPr/>
          </p:nvSpPr>
          <p:spPr>
            <a:xfrm>
              <a:off x="-141335" y="569273"/>
              <a:ext cx="427202" cy="2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extBox 10"/>
          <p:cNvSpPr txBox="1"/>
          <p:nvPr/>
        </p:nvSpPr>
        <p:spPr>
          <a:xfrm>
            <a:off x="502919" y="413414"/>
            <a:ext cx="2118362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Training set:</a:t>
            </a:r>
          </a:p>
        </p:txBody>
      </p:sp>
      <p:sp>
        <p:nvSpPr>
          <p:cNvPr id="842" name="TextBox 20"/>
          <p:cNvSpPr txBox="1"/>
          <p:nvPr/>
        </p:nvSpPr>
        <p:spPr>
          <a:xfrm>
            <a:off x="476043" y="4152073"/>
            <a:ext cx="7900649" cy="68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3200"/>
            </a:pPr>
            <a:r>
              <a:t>How to choose the parameters </a:t>
            </a: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?</a:t>
            </a:r>
          </a:p>
        </p:txBody>
      </p:sp>
      <p:pic>
        <p:nvPicPr>
          <p:cNvPr id="8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995" y="502474"/>
            <a:ext cx="5383530" cy="363476"/>
          </a:xfrm>
          <a:prstGeom prst="rect">
            <a:avLst/>
          </a:prstGeom>
          <a:ln w="12700">
            <a:miter lim="400000"/>
          </a:ln>
        </p:spPr>
      </p:pic>
      <p:sp>
        <p:nvSpPr>
          <p:cNvPr id="844" name="TextBox 11"/>
          <p:cNvSpPr txBox="1"/>
          <p:nvPr/>
        </p:nvSpPr>
        <p:spPr>
          <a:xfrm>
            <a:off x="534587" y="1616774"/>
            <a:ext cx="3261361" cy="59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examples</a:t>
            </a:r>
          </a:p>
        </p:txBody>
      </p:sp>
      <p:pic>
        <p:nvPicPr>
          <p:cNvPr id="84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9584" y="1230630"/>
            <a:ext cx="1499617" cy="1456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805558"/>
            <a:ext cx="2244852" cy="306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1" y="2780538"/>
            <a:ext cx="2935224" cy="781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Box 19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Cost function</a:t>
            </a:r>
          </a:p>
        </p:txBody>
      </p:sp>
      <p:sp>
        <p:nvSpPr>
          <p:cNvPr id="850" name="TextBox 22"/>
          <p:cNvSpPr txBox="1"/>
          <p:nvPr/>
        </p:nvSpPr>
        <p:spPr>
          <a:xfrm>
            <a:off x="779298" y="1016360"/>
            <a:ext cx="344218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Linear regression:</a:t>
            </a:r>
          </a:p>
        </p:txBody>
      </p:sp>
      <p:pic>
        <p:nvPicPr>
          <p:cNvPr id="85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9049" y="968375"/>
            <a:ext cx="4219957" cy="65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927351"/>
            <a:ext cx="5298948" cy="445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8704" y="2680588"/>
            <a:ext cx="2706592" cy="2129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TextBox 19"/>
          <p:cNvSpPr txBox="1"/>
          <p:nvPr/>
        </p:nvSpPr>
        <p:spPr>
          <a:xfrm>
            <a:off x="172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Logistic regression cost function - Likelihood</a:t>
            </a:r>
          </a:p>
        </p:txBody>
      </p:sp>
      <p:pic>
        <p:nvPicPr>
          <p:cNvPr id="85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7008" y="-3299955"/>
            <a:ext cx="5575301" cy="3035301"/>
          </a:xfrm>
          <a:prstGeom prst="rect">
            <a:avLst/>
          </a:prstGeom>
          <a:ln w="12700">
            <a:miter lim="400000"/>
          </a:ln>
        </p:spPr>
      </p:pic>
      <p:sp>
        <p:nvSpPr>
          <p:cNvPr id="857" name="Likelihood: probability of observing the data given the model parameters"/>
          <p:cNvSpPr txBox="1"/>
          <p:nvPr/>
        </p:nvSpPr>
        <p:spPr>
          <a:xfrm>
            <a:off x="212911" y="1938870"/>
            <a:ext cx="512473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u="sng"/>
              <a:t>Likelihood</a:t>
            </a:r>
            <a:r>
              <a:t>: probability of observing the data given the model parameters</a:t>
            </a:r>
          </a:p>
        </p:txBody>
      </p:sp>
      <p:sp>
        <p:nvSpPr>
          <p:cNvPr id="858" name="Equation"/>
          <p:cNvSpPr txBox="1"/>
          <p:nvPr/>
        </p:nvSpPr>
        <p:spPr>
          <a:xfrm>
            <a:off x="289195" y="3347874"/>
            <a:ext cx="4972171" cy="3749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</m:oMath>
              </m:oMathPara>
            </a14:m>
            <a:endParaRPr sz="2400"/>
          </a:p>
        </p:txBody>
      </p:sp>
      <p:sp>
        <p:nvSpPr>
          <p:cNvPr id="859" name="Likelihood for observing data point  :"/>
          <p:cNvSpPr txBox="1"/>
          <p:nvPr/>
        </p:nvSpPr>
        <p:spPr>
          <a:xfrm>
            <a:off x="212911" y="2846572"/>
            <a:ext cx="5685558" cy="435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Likelihood for observing data point </a:t>
            </a:r>
            <a14:m>
              <m:oMath>
                <m:r>
                  <a:rPr xmlns:a="http://schemas.openxmlformats.org/drawingml/2006/main" sz="2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: </a:t>
            </a:r>
          </a:p>
        </p:txBody>
      </p:sp>
      <p:sp>
        <p:nvSpPr>
          <p:cNvPr id="860" name="Equation"/>
          <p:cNvSpPr txBox="1"/>
          <p:nvPr/>
        </p:nvSpPr>
        <p:spPr>
          <a:xfrm>
            <a:off x="6090919" y="2217463"/>
            <a:ext cx="2796307" cy="5623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mr>
                  </m:m>
                </m:oMath>
              </m:oMathPara>
            </a14:m>
          </a:p>
        </p:txBody>
      </p:sp>
      <p:sp>
        <p:nvSpPr>
          <p:cNvPr id="861" name="Equation"/>
          <p:cNvSpPr txBox="1"/>
          <p:nvPr/>
        </p:nvSpPr>
        <p:spPr>
          <a:xfrm>
            <a:off x="6121399" y="3094927"/>
            <a:ext cx="2301501" cy="24139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p>
                  </m:sSup>
                </m:oMath>
              </m:oMathPara>
            </a14:m>
          </a:p>
        </p:txBody>
      </p:sp>
      <p:sp>
        <p:nvSpPr>
          <p:cNvPr id="862" name="Rectangle"/>
          <p:cNvSpPr/>
          <p:nvPr/>
        </p:nvSpPr>
        <p:spPr>
          <a:xfrm>
            <a:off x="5978812" y="2063372"/>
            <a:ext cx="3020521" cy="1478338"/>
          </a:xfrm>
          <a:prstGeom prst="rect">
            <a:avLst/>
          </a:prstGeom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TextBox 19"/>
          <p:cNvSpPr txBox="1"/>
          <p:nvPr/>
        </p:nvSpPr>
        <p:spPr>
          <a:xfrm>
            <a:off x="426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Logistic regression cost function - Likelihood</a:t>
            </a:r>
          </a:p>
        </p:txBody>
      </p:sp>
      <p:sp>
        <p:nvSpPr>
          <p:cNvPr id="865" name="Equation"/>
          <p:cNvSpPr txBox="1"/>
          <p:nvPr/>
        </p:nvSpPr>
        <p:spPr>
          <a:xfrm>
            <a:off x="543195" y="2204874"/>
            <a:ext cx="4972171" cy="3749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</m:oMath>
              </m:oMathPara>
            </a14:m>
            <a:endParaRPr sz="2400"/>
          </a:p>
        </p:txBody>
      </p:sp>
      <p:sp>
        <p:nvSpPr>
          <p:cNvPr id="866" name="Likelihood for observing data point  :"/>
          <p:cNvSpPr txBox="1"/>
          <p:nvPr/>
        </p:nvSpPr>
        <p:spPr>
          <a:xfrm>
            <a:off x="466911" y="1627372"/>
            <a:ext cx="6705856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Likelihood for observing data point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: </a:t>
            </a:r>
          </a:p>
        </p:txBody>
      </p:sp>
      <p:sp>
        <p:nvSpPr>
          <p:cNvPr id="867" name="Likelihood for observing all   data points"/>
          <p:cNvSpPr txBox="1"/>
          <p:nvPr/>
        </p:nvSpPr>
        <p:spPr>
          <a:xfrm>
            <a:off x="466911" y="2774777"/>
            <a:ext cx="6705856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Likelihood for observing all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data points</a:t>
            </a:r>
          </a:p>
        </p:txBody>
      </p:sp>
      <p:sp>
        <p:nvSpPr>
          <p:cNvPr id="868" name="Equation"/>
          <p:cNvSpPr txBox="1"/>
          <p:nvPr/>
        </p:nvSpPr>
        <p:spPr>
          <a:xfrm>
            <a:off x="543195" y="3341087"/>
            <a:ext cx="3267554" cy="8179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extBox 19"/>
          <p:cNvSpPr txBox="1"/>
          <p:nvPr/>
        </p:nvSpPr>
        <p:spPr>
          <a:xfrm>
            <a:off x="426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Logistic regression cost function - Likelihood</a:t>
            </a:r>
          </a:p>
        </p:txBody>
      </p:sp>
      <p:sp>
        <p:nvSpPr>
          <p:cNvPr id="871" name="Likelihood for observing all   data points"/>
          <p:cNvSpPr txBox="1"/>
          <p:nvPr/>
        </p:nvSpPr>
        <p:spPr>
          <a:xfrm>
            <a:off x="466911" y="996777"/>
            <a:ext cx="6705856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Likelihood for observing all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data points</a:t>
            </a:r>
          </a:p>
        </p:txBody>
      </p:sp>
      <p:sp>
        <p:nvSpPr>
          <p:cNvPr id="872" name="Equation"/>
          <p:cNvSpPr txBox="1"/>
          <p:nvPr/>
        </p:nvSpPr>
        <p:spPr>
          <a:xfrm>
            <a:off x="543195" y="1563087"/>
            <a:ext cx="3267554" cy="8179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</m:oMath>
              </m:oMathPara>
            </a14:m>
            <a:endParaRPr sz="2400"/>
          </a:p>
        </p:txBody>
      </p:sp>
      <p:sp>
        <p:nvSpPr>
          <p:cNvPr id="873" name="We usually work with the negative log likelihood"/>
          <p:cNvSpPr txBox="1"/>
          <p:nvPr/>
        </p:nvSpPr>
        <p:spPr>
          <a:xfrm>
            <a:off x="466911" y="2689582"/>
            <a:ext cx="67058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We usually work with the negative log likelihood</a:t>
            </a:r>
          </a:p>
        </p:txBody>
      </p:sp>
      <p:sp>
        <p:nvSpPr>
          <p:cNvPr id="874" name="Equation"/>
          <p:cNvSpPr txBox="1"/>
          <p:nvPr/>
        </p:nvSpPr>
        <p:spPr>
          <a:xfrm>
            <a:off x="543195" y="3214087"/>
            <a:ext cx="6776535" cy="8176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NLL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Box 19"/>
          <p:cNvSpPr txBox="1"/>
          <p:nvPr/>
        </p:nvSpPr>
        <p:spPr>
          <a:xfrm>
            <a:off x="426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Maximum likelihood</a:t>
            </a:r>
          </a:p>
        </p:txBody>
      </p:sp>
      <p:sp>
        <p:nvSpPr>
          <p:cNvPr id="877" name="We find the best model parameters   by maximizing the NLL"/>
          <p:cNvSpPr txBox="1"/>
          <p:nvPr/>
        </p:nvSpPr>
        <p:spPr>
          <a:xfrm>
            <a:off x="466911" y="1546582"/>
            <a:ext cx="6705856" cy="712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We find the best model parameters </a:t>
            </a:r>
            <a14:m>
              <m:oMath>
                <m:limUp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lim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by maximizing the NLL</a:t>
            </a:r>
          </a:p>
        </p:txBody>
      </p:sp>
      <p:sp>
        <p:nvSpPr>
          <p:cNvPr id="878" name="Equation"/>
          <p:cNvSpPr txBox="1"/>
          <p:nvPr/>
        </p:nvSpPr>
        <p:spPr>
          <a:xfrm>
            <a:off x="525457" y="3544513"/>
            <a:ext cx="7793442" cy="885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d>
                    <m:d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 sz="2600"/>
          </a:p>
        </p:txBody>
      </p:sp>
      <p:sp>
        <p:nvSpPr>
          <p:cNvPr id="879" name="Equation"/>
          <p:cNvSpPr txBox="1"/>
          <p:nvPr/>
        </p:nvSpPr>
        <p:spPr>
          <a:xfrm>
            <a:off x="543195" y="2325087"/>
            <a:ext cx="6776535" cy="8176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NLL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Box 3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Classification</a:t>
            </a:r>
          </a:p>
        </p:txBody>
      </p:sp>
      <p:sp>
        <p:nvSpPr>
          <p:cNvPr id="658" name="TextBox 10"/>
          <p:cNvSpPr txBox="1"/>
          <p:nvPr/>
        </p:nvSpPr>
        <p:spPr>
          <a:xfrm>
            <a:off x="452119" y="902261"/>
            <a:ext cx="600456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Email: Spam / Not Spam?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Online Transactions: Fraudulent (Yes / No)?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Tumor: Malignant / Benign ?</a:t>
            </a:r>
          </a:p>
        </p:txBody>
      </p:sp>
      <p:pic>
        <p:nvPicPr>
          <p:cNvPr id="6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3399283"/>
            <a:ext cx="1492302" cy="367590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TextBox 13"/>
          <p:cNvSpPr txBox="1"/>
          <p:nvPr/>
        </p:nvSpPr>
        <p:spPr>
          <a:xfrm>
            <a:off x="3158400" y="3105149"/>
            <a:ext cx="554736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0: “Negative Class” (e.g., benign tumor)</a:t>
            </a:r>
          </a:p>
          <a:p>
            <a:pPr>
              <a:defRPr sz="2200"/>
            </a:pPr>
            <a:r>
              <a:t> </a:t>
            </a:r>
          </a:p>
          <a:p>
            <a:pPr>
              <a:defRPr sz="2200"/>
            </a:pPr>
            <a:r>
              <a:t>1: “Positive Class” (e.g., malignant tumor)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9" grpId="1"/>
      <p:bldP build="whole" bldLvl="1" animBg="1" rev="0" advAuto="0" spid="66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TextBox 19"/>
          <p:cNvSpPr txBox="1"/>
          <p:nvPr/>
        </p:nvSpPr>
        <p:spPr>
          <a:xfrm>
            <a:off x="426719" y="285750"/>
            <a:ext cx="84827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Negative log likelihood is equal to </a:t>
            </a:r>
            <a:r>
              <a:rPr b="1"/>
              <a:t>binary cross entropy</a:t>
            </a:r>
          </a:p>
        </p:txBody>
      </p:sp>
      <p:sp>
        <p:nvSpPr>
          <p:cNvPr id="882" name="Text"/>
          <p:cNvSpPr txBox="1"/>
          <p:nvPr/>
        </p:nvSpPr>
        <p:spPr>
          <a:xfrm>
            <a:off x="7145022" y="4438780"/>
            <a:ext cx="127001" cy="752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aseline="-43823" sz="1600">
                <a:solidFill>
                  <a:srgbClr val="202122"/>
                </a:solidFill>
              </a:defRPr>
            </a:pPr>
          </a:p>
        </p:txBody>
      </p:sp>
      <p:sp>
        <p:nvSpPr>
          <p:cNvPr id="883" name="The entropy of a distribution"/>
          <p:cNvSpPr txBox="1"/>
          <p:nvPr/>
        </p:nvSpPr>
        <p:spPr>
          <a:xfrm>
            <a:off x="446088" y="1573427"/>
            <a:ext cx="37027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The entropy of a distribution</a:t>
            </a:r>
          </a:p>
        </p:txBody>
      </p:sp>
      <p:sp>
        <p:nvSpPr>
          <p:cNvPr id="884" name="Equation"/>
          <p:cNvSpPr txBox="1"/>
          <p:nvPr/>
        </p:nvSpPr>
        <p:spPr>
          <a:xfrm>
            <a:off x="4537381" y="1684397"/>
            <a:ext cx="2470379" cy="5047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pic>
        <p:nvPicPr>
          <p:cNvPr id="8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600" y="2372344"/>
            <a:ext cx="2948800" cy="1924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Box 19"/>
          <p:cNvSpPr txBox="1"/>
          <p:nvPr/>
        </p:nvSpPr>
        <p:spPr>
          <a:xfrm>
            <a:off x="426719" y="285750"/>
            <a:ext cx="84827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Negative log likelihood is equal to </a:t>
            </a:r>
            <a:r>
              <a:rPr b="1"/>
              <a:t>binary cross entropy</a:t>
            </a:r>
          </a:p>
        </p:txBody>
      </p:sp>
      <p:sp>
        <p:nvSpPr>
          <p:cNvPr id="888" name="Equation"/>
          <p:cNvSpPr txBox="1"/>
          <p:nvPr/>
        </p:nvSpPr>
        <p:spPr>
          <a:xfrm>
            <a:off x="4588181" y="1132878"/>
            <a:ext cx="2658758" cy="5047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889" name="The cross entropy between two probability distributions"/>
          <p:cNvSpPr txBox="1"/>
          <p:nvPr/>
        </p:nvSpPr>
        <p:spPr>
          <a:xfrm>
            <a:off x="446088" y="1065427"/>
            <a:ext cx="37027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The cross entropy between two probability distributions </a:t>
            </a:r>
          </a:p>
        </p:txBody>
      </p:sp>
      <p:pic>
        <p:nvPicPr>
          <p:cNvPr id="8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767" y="2769136"/>
            <a:ext cx="3140643" cy="1919248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cross entropy of   relative to"/>
          <p:cNvSpPr txBox="1"/>
          <p:nvPr/>
        </p:nvSpPr>
        <p:spPr>
          <a:xfrm>
            <a:off x="3309114" y="4852852"/>
            <a:ext cx="3053391" cy="277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cross entropy of </a:t>
            </a:r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Ber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relative to </a:t>
            </a:r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Ber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0.3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892" name="Cross entropy for two Bernoulli distributions"/>
          <p:cNvSpPr txBox="1"/>
          <p:nvPr/>
        </p:nvSpPr>
        <p:spPr>
          <a:xfrm>
            <a:off x="522288" y="1954427"/>
            <a:ext cx="37027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Cross entropy for two Bernoulli distributions</a:t>
            </a:r>
          </a:p>
        </p:txBody>
      </p:sp>
      <p:sp>
        <p:nvSpPr>
          <p:cNvPr id="893" name="Equation"/>
          <p:cNvSpPr txBox="1"/>
          <p:nvPr/>
        </p:nvSpPr>
        <p:spPr>
          <a:xfrm>
            <a:off x="4683675" y="2023621"/>
            <a:ext cx="3702737" cy="2811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Box 19"/>
          <p:cNvSpPr txBox="1"/>
          <p:nvPr/>
        </p:nvSpPr>
        <p:spPr>
          <a:xfrm>
            <a:off x="426719" y="285750"/>
            <a:ext cx="84827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Negative log likelihood is equal to </a:t>
            </a:r>
            <a:r>
              <a:rPr b="1"/>
              <a:t>binary cross entropy</a:t>
            </a:r>
          </a:p>
        </p:txBody>
      </p:sp>
      <p:sp>
        <p:nvSpPr>
          <p:cNvPr id="896" name="Text"/>
          <p:cNvSpPr txBox="1"/>
          <p:nvPr/>
        </p:nvSpPr>
        <p:spPr>
          <a:xfrm>
            <a:off x="7018023" y="2025779"/>
            <a:ext cx="127001" cy="75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aseline="-43823" sz="1600">
                <a:solidFill>
                  <a:srgbClr val="202122"/>
                </a:solidFill>
              </a:defRPr>
            </a:pPr>
          </a:p>
        </p:txBody>
      </p:sp>
      <p:sp>
        <p:nvSpPr>
          <p:cNvPr id="897" name="Equation"/>
          <p:cNvSpPr txBox="1"/>
          <p:nvPr/>
        </p:nvSpPr>
        <p:spPr>
          <a:xfrm>
            <a:off x="4461182" y="1704678"/>
            <a:ext cx="2517164" cy="2148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898" name="Equal to the entropy of   and the KL divergence between   and"/>
          <p:cNvSpPr txBox="1"/>
          <p:nvPr/>
        </p:nvSpPr>
        <p:spPr>
          <a:xfrm>
            <a:off x="319088" y="1484629"/>
            <a:ext cx="3702737" cy="67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</a:pPr>
            <a:r>
              <a:t>Equal to the entropy of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and the KL divergence between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</p:txBody>
      </p:sp>
      <p:sp>
        <p:nvSpPr>
          <p:cNvPr id="899" name="Equation"/>
          <p:cNvSpPr txBox="1"/>
          <p:nvPr/>
        </p:nvSpPr>
        <p:spPr>
          <a:xfrm>
            <a:off x="4511982" y="4058207"/>
            <a:ext cx="2960111" cy="6201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900" name="Equation"/>
          <p:cNvSpPr txBox="1"/>
          <p:nvPr/>
        </p:nvSpPr>
        <p:spPr>
          <a:xfrm>
            <a:off x="4496741" y="2563114"/>
            <a:ext cx="3047845" cy="12286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m:rPr>
                            <m:sty m:val="p"/>
                            <m:scr m:val="double-struck"/>
                          </m:rP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/>
                      <m:e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mr>
                    <m:mr>
                      <m:e/>
                      <m:e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mr>
                    <m:mr>
                      <m:e/>
                      <m:e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  <m:scr m:val="double-struck"/>
                          </m:rP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mr>
                  </m:m>
                </m:oMath>
              </m:oMathPara>
            </a14:m>
            <a:endParaRPr sz="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Equation"/>
          <p:cNvSpPr txBox="1"/>
          <p:nvPr/>
        </p:nvSpPr>
        <p:spPr>
          <a:xfrm>
            <a:off x="4493175" y="1697442"/>
            <a:ext cx="3702737" cy="2811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</a:p>
        </p:txBody>
      </p:sp>
      <p:sp>
        <p:nvSpPr>
          <p:cNvPr id="903" name="Cross entropy for two Bernoulli distributions"/>
          <p:cNvSpPr txBox="1"/>
          <p:nvPr/>
        </p:nvSpPr>
        <p:spPr>
          <a:xfrm>
            <a:off x="319088" y="1501248"/>
            <a:ext cx="370273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Cross entropy for two Bernoulli distributions</a:t>
            </a:r>
          </a:p>
        </p:txBody>
      </p:sp>
      <p:sp>
        <p:nvSpPr>
          <p:cNvPr id="904" name="Consider the data point   as the distribution…"/>
          <p:cNvSpPr txBox="1"/>
          <p:nvPr/>
        </p:nvSpPr>
        <p:spPr>
          <a:xfrm>
            <a:off x="319088" y="2644248"/>
            <a:ext cx="3702737" cy="167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000"/>
            </a:pPr>
            <a:r>
              <a:t>Consider the data point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as the distribution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</a:p>
          <a:p>
            <a:pPr marL="228600" indent="-228600">
              <a:buSzPct val="100000"/>
              <a:buChar char="•"/>
              <a:defRPr sz="2000"/>
            </a:pPr>
            <a:r>
              <a:t>Distribution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is the modeled distribution with probability </a:t>
            </a:r>
            <a14:m>
              <m:oMath>
                <m:sSub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</m:sSub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905" name="Equation"/>
          <p:cNvSpPr txBox="1"/>
          <p:nvPr/>
        </p:nvSpPr>
        <p:spPr>
          <a:xfrm>
            <a:off x="4516617" y="3069352"/>
            <a:ext cx="4497248" cy="2811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</a:p>
        </p:txBody>
      </p:sp>
      <p:sp>
        <p:nvSpPr>
          <p:cNvPr id="906" name="TextBox 19"/>
          <p:cNvSpPr txBox="1"/>
          <p:nvPr/>
        </p:nvSpPr>
        <p:spPr>
          <a:xfrm>
            <a:off x="426719" y="285750"/>
            <a:ext cx="84827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Negative log likelihood is equal to </a:t>
            </a:r>
            <a:r>
              <a:rPr b="1"/>
              <a:t>binary cross entropy</a:t>
            </a:r>
          </a:p>
        </p:txBody>
      </p:sp>
      <p:sp>
        <p:nvSpPr>
          <p:cNvPr id="907" name="Equation"/>
          <p:cNvSpPr txBox="1"/>
          <p:nvPr/>
        </p:nvSpPr>
        <p:spPr>
          <a:xfrm>
            <a:off x="4870372" y="4098961"/>
            <a:ext cx="3694721" cy="8176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NLL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m:rPr>
                      <m:sty m:val="p"/>
                      <m:scr m:val="double-struck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576" y="1742439"/>
            <a:ext cx="7214618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910" name="TextBox 20"/>
          <p:cNvSpPr txBox="1"/>
          <p:nvPr/>
        </p:nvSpPr>
        <p:spPr>
          <a:xfrm>
            <a:off x="883919" y="4135539"/>
            <a:ext cx="53187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Output </a:t>
            </a:r>
          </a:p>
        </p:txBody>
      </p:sp>
      <p:sp>
        <p:nvSpPr>
          <p:cNvPr id="911" name="TextBox 19"/>
          <p:cNvSpPr txBox="1"/>
          <p:nvPr/>
        </p:nvSpPr>
        <p:spPr>
          <a:xfrm>
            <a:off x="426719" y="158750"/>
            <a:ext cx="880646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No close form solution exists for the logistic regression cost</a:t>
            </a:r>
          </a:p>
        </p:txBody>
      </p:sp>
      <p:pic>
        <p:nvPicPr>
          <p:cNvPr id="91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087705"/>
            <a:ext cx="4169665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TextBox 10"/>
          <p:cNvSpPr txBox="1"/>
          <p:nvPr/>
        </p:nvSpPr>
        <p:spPr>
          <a:xfrm>
            <a:off x="448980" y="2511457"/>
            <a:ext cx="53187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To fit parameters    : </a:t>
            </a:r>
          </a:p>
        </p:txBody>
      </p:sp>
      <p:pic>
        <p:nvPicPr>
          <p:cNvPr id="914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9105" y="2653109"/>
            <a:ext cx="128017" cy="219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5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3956" y="3062529"/>
            <a:ext cx="1104140" cy="429769"/>
          </a:xfrm>
          <a:prstGeom prst="rect">
            <a:avLst/>
          </a:prstGeom>
          <a:ln w="12700">
            <a:miter lim="400000"/>
          </a:ln>
        </p:spPr>
      </p:pic>
      <p:sp>
        <p:nvSpPr>
          <p:cNvPr id="916" name="TextBox 15"/>
          <p:cNvSpPr txBox="1"/>
          <p:nvPr/>
        </p:nvSpPr>
        <p:spPr>
          <a:xfrm>
            <a:off x="448980" y="36385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To make a prediction given new   :</a:t>
            </a:r>
          </a:p>
        </p:txBody>
      </p:sp>
      <p:pic>
        <p:nvPicPr>
          <p:cNvPr id="917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34942" y="3836329"/>
            <a:ext cx="153163" cy="137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Picture 5" descr="Pictur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47560" y="4202498"/>
            <a:ext cx="2146556" cy="438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5" grpId="2"/>
      <p:bldP build="whole" bldLvl="1" animBg="1" rev="0" advAuto="0" spid="914" grpId="3"/>
      <p:bldP build="whole" bldLvl="1" animBg="1" rev="0" advAuto="0" spid="918" grpId="6"/>
      <p:bldP build="whole" bldLvl="1" animBg="1" rev="0" advAuto="0" spid="913" grpId="1"/>
      <p:bldP build="whole" bldLvl="1" animBg="1" rev="0" advAuto="0" spid="917" grpId="7"/>
      <p:bldP build="whole" bldLvl="1" animBg="1" rev="0" advAuto="0" spid="916" grpId="4"/>
      <p:bldP build="whole" bldLvl="1" animBg="1" rev="0" advAuto="0" spid="910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Box 19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Gradient Descent</a:t>
            </a:r>
          </a:p>
        </p:txBody>
      </p:sp>
      <p:sp>
        <p:nvSpPr>
          <p:cNvPr id="921" name="TextBox 10"/>
          <p:cNvSpPr txBox="1"/>
          <p:nvPr/>
        </p:nvSpPr>
        <p:spPr>
          <a:xfrm>
            <a:off x="426719" y="15811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Want                    :</a:t>
            </a:r>
          </a:p>
        </p:txBody>
      </p:sp>
      <p:pic>
        <p:nvPicPr>
          <p:cNvPr id="92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268" y="1679368"/>
            <a:ext cx="1241298" cy="306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833705"/>
            <a:ext cx="7879843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924" name="TextBox 31"/>
          <p:cNvSpPr txBox="1"/>
          <p:nvPr/>
        </p:nvSpPr>
        <p:spPr>
          <a:xfrm>
            <a:off x="598136" y="2078886"/>
            <a:ext cx="257556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Repeat</a:t>
            </a:r>
          </a:p>
        </p:txBody>
      </p:sp>
      <p:pic>
        <p:nvPicPr>
          <p:cNvPr id="925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3679" y="2135053"/>
            <a:ext cx="109729" cy="304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6" name="Picture 46" descr="Picture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516" y="3410711"/>
            <a:ext cx="109729" cy="304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7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7148" y="2627427"/>
            <a:ext cx="2587752" cy="436628"/>
          </a:xfrm>
          <a:prstGeom prst="rect">
            <a:avLst/>
          </a:prstGeom>
          <a:ln w="12700">
            <a:miter lim="400000"/>
          </a:ln>
        </p:spPr>
      </p:pic>
      <p:sp>
        <p:nvSpPr>
          <p:cNvPr id="928" name="TextBox 48"/>
          <p:cNvSpPr txBox="1"/>
          <p:nvPr/>
        </p:nvSpPr>
        <p:spPr>
          <a:xfrm>
            <a:off x="3074637" y="3200507"/>
            <a:ext cx="52425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(simultaneously update all     )</a:t>
            </a:r>
          </a:p>
        </p:txBody>
      </p:sp>
      <p:pic>
        <p:nvPicPr>
          <p:cNvPr id="929" name="Picture 49" descr="Picture 4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63309" y="3300347"/>
            <a:ext cx="186691" cy="255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48" y="2521960"/>
            <a:ext cx="4528566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932" name="TextBox 19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Gradient Descent</a:t>
            </a:r>
          </a:p>
        </p:txBody>
      </p:sp>
      <p:sp>
        <p:nvSpPr>
          <p:cNvPr id="933" name="TextBox 10"/>
          <p:cNvSpPr txBox="1"/>
          <p:nvPr/>
        </p:nvSpPr>
        <p:spPr>
          <a:xfrm>
            <a:off x="426719" y="15811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Want                    :</a:t>
            </a:r>
          </a:p>
        </p:txBody>
      </p:sp>
      <p:pic>
        <p:nvPicPr>
          <p:cNvPr id="934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5268" y="1679368"/>
            <a:ext cx="1241298" cy="306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833705"/>
            <a:ext cx="7879843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936" name="TextBox 30"/>
          <p:cNvSpPr txBox="1"/>
          <p:nvPr/>
        </p:nvSpPr>
        <p:spPr>
          <a:xfrm>
            <a:off x="3074637" y="3200507"/>
            <a:ext cx="52425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(simultaneously update all     )</a:t>
            </a:r>
          </a:p>
        </p:txBody>
      </p:sp>
      <p:sp>
        <p:nvSpPr>
          <p:cNvPr id="937" name="TextBox 31"/>
          <p:cNvSpPr txBox="1"/>
          <p:nvPr/>
        </p:nvSpPr>
        <p:spPr>
          <a:xfrm>
            <a:off x="598136" y="2078886"/>
            <a:ext cx="257556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Repeat</a:t>
            </a:r>
          </a:p>
        </p:txBody>
      </p:sp>
      <p:pic>
        <p:nvPicPr>
          <p:cNvPr id="938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25209" y="3300347"/>
            <a:ext cx="186691" cy="255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13679" y="2135053"/>
            <a:ext cx="109729" cy="304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40" name="Picture 34" descr="Picture 3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1516" y="3410711"/>
            <a:ext cx="109729" cy="304039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TextBox 14"/>
          <p:cNvSpPr txBox="1"/>
          <p:nvPr/>
        </p:nvSpPr>
        <p:spPr>
          <a:xfrm>
            <a:off x="451548" y="4171950"/>
            <a:ext cx="7585745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Algorithm looks identical to linear regression!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Multiclass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Multiclass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extBox 1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Multiclass classification</a:t>
            </a:r>
          </a:p>
        </p:txBody>
      </p:sp>
      <p:sp>
        <p:nvSpPr>
          <p:cNvPr id="946" name="TextBox 2"/>
          <p:cNvSpPr txBox="1"/>
          <p:nvPr/>
        </p:nvSpPr>
        <p:spPr>
          <a:xfrm>
            <a:off x="426719" y="814684"/>
            <a:ext cx="72237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Email foldering/tagging: Work, Friends, Family, Hobby</a:t>
            </a:r>
          </a:p>
        </p:txBody>
      </p:sp>
      <p:sp>
        <p:nvSpPr>
          <p:cNvPr id="947" name="TextBox 16"/>
          <p:cNvSpPr txBox="1"/>
          <p:nvPr/>
        </p:nvSpPr>
        <p:spPr>
          <a:xfrm>
            <a:off x="426719" y="2114550"/>
            <a:ext cx="7223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Medical diagrams: Not ill, Cold, Flu</a:t>
            </a:r>
          </a:p>
        </p:txBody>
      </p:sp>
      <p:sp>
        <p:nvSpPr>
          <p:cNvPr id="948" name="TextBox 18"/>
          <p:cNvSpPr txBox="1"/>
          <p:nvPr/>
        </p:nvSpPr>
        <p:spPr>
          <a:xfrm>
            <a:off x="429289" y="3486150"/>
            <a:ext cx="722376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Weather: Sunny, Cloudy, Rain, Snow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7" grpId="1"/>
      <p:bldP build="whole" bldLvl="1" animBg="1" rev="0" advAuto="0" spid="948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roup 13"/>
          <p:cNvGrpSpPr/>
          <p:nvPr/>
        </p:nvGrpSpPr>
        <p:grpSpPr>
          <a:xfrm>
            <a:off x="610560" y="1396731"/>
            <a:ext cx="3476216" cy="3961948"/>
            <a:chOff x="0" y="0"/>
            <a:chExt cx="3476215" cy="3961946"/>
          </a:xfrm>
        </p:grpSpPr>
        <p:sp>
          <p:nvSpPr>
            <p:cNvPr id="950" name="Oval 1"/>
            <p:cNvSpPr/>
            <p:nvPr/>
          </p:nvSpPr>
          <p:spPr>
            <a:xfrm>
              <a:off x="859160" y="1622724"/>
              <a:ext cx="239095" cy="239095"/>
            </a:xfrm>
            <a:prstGeom prst="ellipse">
              <a:avLst/>
            </a:prstGeom>
            <a:noFill/>
            <a:ln w="444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1" name="Oval 2"/>
            <p:cNvSpPr/>
            <p:nvPr/>
          </p:nvSpPr>
          <p:spPr>
            <a:xfrm>
              <a:off x="1408765" y="1583993"/>
              <a:ext cx="239095" cy="239095"/>
            </a:xfrm>
            <a:prstGeom prst="ellipse">
              <a:avLst/>
            </a:prstGeom>
            <a:noFill/>
            <a:ln w="444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2" name="Oval 3"/>
            <p:cNvSpPr/>
            <p:nvPr/>
          </p:nvSpPr>
          <p:spPr>
            <a:xfrm>
              <a:off x="1169942" y="1933506"/>
              <a:ext cx="239095" cy="239095"/>
            </a:xfrm>
            <a:prstGeom prst="ellipse">
              <a:avLst/>
            </a:prstGeom>
            <a:noFill/>
            <a:ln w="444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3" name="Oval 4"/>
            <p:cNvSpPr/>
            <p:nvPr/>
          </p:nvSpPr>
          <p:spPr>
            <a:xfrm>
              <a:off x="1099936" y="1339919"/>
              <a:ext cx="239095" cy="239095"/>
            </a:xfrm>
            <a:prstGeom prst="ellipse">
              <a:avLst/>
            </a:prstGeom>
            <a:noFill/>
            <a:ln w="444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4" name="Cross 5"/>
            <p:cNvSpPr/>
            <p:nvPr/>
          </p:nvSpPr>
          <p:spPr>
            <a:xfrm rot="2734294">
              <a:off x="2318715" y="990489"/>
              <a:ext cx="313679" cy="313679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Cross 6"/>
            <p:cNvSpPr/>
            <p:nvPr/>
          </p:nvSpPr>
          <p:spPr>
            <a:xfrm rot="2734294">
              <a:off x="2419596" y="340960"/>
              <a:ext cx="313680" cy="31368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6" name="Cross 7"/>
            <p:cNvSpPr/>
            <p:nvPr/>
          </p:nvSpPr>
          <p:spPr>
            <a:xfrm rot="2734294">
              <a:off x="2863183" y="740788"/>
              <a:ext cx="313680" cy="313679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7" name="Cross 8"/>
            <p:cNvSpPr/>
            <p:nvPr/>
          </p:nvSpPr>
          <p:spPr>
            <a:xfrm rot="2734294">
              <a:off x="2405706" y="719593"/>
              <a:ext cx="313679" cy="313679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8" name="TextBox 9"/>
            <p:cNvSpPr/>
            <p:nvPr/>
          </p:nvSpPr>
          <p:spPr>
            <a:xfrm>
              <a:off x="1928554" y="269194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/>
              </a:pPr>
              <a:r>
                <a:t>x</a:t>
              </a:r>
              <a:r>
                <a:rPr baseline="-25000"/>
                <a:t>1</a:t>
              </a:r>
            </a:p>
          </p:txBody>
        </p:sp>
        <p:sp>
          <p:nvSpPr>
            <p:cNvPr id="959" name="TextBox 10"/>
            <p:cNvSpPr/>
            <p:nvPr/>
          </p:nvSpPr>
          <p:spPr>
            <a:xfrm>
              <a:off x="0" y="949224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/>
              </a:pPr>
              <a:r>
                <a:t>x</a:t>
              </a:r>
              <a:r>
                <a:rPr baseline="-25000"/>
                <a:t>2</a:t>
              </a:r>
            </a:p>
          </p:txBody>
        </p:sp>
        <p:sp>
          <p:nvSpPr>
            <p:cNvPr id="960" name="Straight Arrow Connector 11"/>
            <p:cNvSpPr/>
            <p:nvPr/>
          </p:nvSpPr>
          <p:spPr>
            <a:xfrm flipV="1">
              <a:off x="497361" y="0"/>
              <a:ext cx="1" cy="2800226"/>
            </a:xfrm>
            <a:prstGeom prst="line">
              <a:avLst/>
            </a:prstGeom>
            <a:noFill/>
            <a:ln w="38100" cap="flat">
              <a:solidFill>
                <a:srgbClr val="808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1" name="Straight Arrow Connector 12"/>
            <p:cNvSpPr/>
            <p:nvPr/>
          </p:nvSpPr>
          <p:spPr>
            <a:xfrm>
              <a:off x="344724" y="2585331"/>
              <a:ext cx="3131492" cy="1"/>
            </a:xfrm>
            <a:prstGeom prst="line">
              <a:avLst/>
            </a:prstGeom>
            <a:noFill/>
            <a:ln w="38100" cap="flat">
              <a:solidFill>
                <a:srgbClr val="808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3" name="Cross 19"/>
          <p:cNvSpPr/>
          <p:nvPr/>
        </p:nvSpPr>
        <p:spPr>
          <a:xfrm rot="2734294">
            <a:off x="6750012" y="2795910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4" name="Cross 20"/>
          <p:cNvSpPr/>
          <p:nvPr/>
        </p:nvSpPr>
        <p:spPr>
          <a:xfrm rot="2734294">
            <a:off x="6720599" y="2108681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5" name="Cross 21"/>
          <p:cNvSpPr/>
          <p:nvPr/>
        </p:nvSpPr>
        <p:spPr>
          <a:xfrm rot="2734294">
            <a:off x="7063437" y="2381787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6" name="Cross 22"/>
          <p:cNvSpPr/>
          <p:nvPr/>
        </p:nvSpPr>
        <p:spPr>
          <a:xfrm rot="2734294">
            <a:off x="7174224" y="1870345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7" name="TextBox 23"/>
          <p:cNvSpPr txBox="1"/>
          <p:nvPr/>
        </p:nvSpPr>
        <p:spPr>
          <a:xfrm>
            <a:off x="6470075" y="4088677"/>
            <a:ext cx="413786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x</a:t>
            </a:r>
            <a:r>
              <a:rPr baseline="-25000"/>
              <a:t>1</a:t>
            </a:r>
          </a:p>
        </p:txBody>
      </p:sp>
      <p:sp>
        <p:nvSpPr>
          <p:cNvPr id="968" name="TextBox 24"/>
          <p:cNvSpPr txBox="1"/>
          <p:nvPr/>
        </p:nvSpPr>
        <p:spPr>
          <a:xfrm>
            <a:off x="4541520" y="2345956"/>
            <a:ext cx="413786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x</a:t>
            </a:r>
            <a:r>
              <a:rPr baseline="-25000"/>
              <a:t>2</a:t>
            </a:r>
          </a:p>
        </p:txBody>
      </p:sp>
      <p:sp>
        <p:nvSpPr>
          <p:cNvPr id="969" name="Straight Arrow Connector 25"/>
          <p:cNvSpPr/>
          <p:nvPr/>
        </p:nvSpPr>
        <p:spPr>
          <a:xfrm flipV="1">
            <a:off x="5038881" y="1396731"/>
            <a:ext cx="1" cy="2800227"/>
          </a:xfrm>
          <a:prstGeom prst="line">
            <a:avLst/>
          </a:prstGeom>
          <a:ln w="3810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0" name="Straight Arrow Connector 26"/>
          <p:cNvSpPr/>
          <p:nvPr/>
        </p:nvSpPr>
        <p:spPr>
          <a:xfrm>
            <a:off x="4886245" y="3982063"/>
            <a:ext cx="3131492" cy="1"/>
          </a:xfrm>
          <a:prstGeom prst="line">
            <a:avLst/>
          </a:prstGeom>
          <a:ln w="3810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1" name="Cross 27"/>
          <p:cNvSpPr/>
          <p:nvPr/>
        </p:nvSpPr>
        <p:spPr>
          <a:xfrm rot="2734294">
            <a:off x="7507023" y="2290185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2" name="Rectangle 28"/>
          <p:cNvSpPr/>
          <p:nvPr/>
        </p:nvSpPr>
        <p:spPr>
          <a:xfrm>
            <a:off x="6034918" y="3086283"/>
            <a:ext cx="234735" cy="267069"/>
          </a:xfrm>
          <a:prstGeom prst="rect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3" name="Rectangle 29"/>
          <p:cNvSpPr/>
          <p:nvPr/>
        </p:nvSpPr>
        <p:spPr>
          <a:xfrm>
            <a:off x="6079585" y="3463771"/>
            <a:ext cx="234735" cy="267069"/>
          </a:xfrm>
          <a:prstGeom prst="rect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4" name="Rectangle 30"/>
          <p:cNvSpPr/>
          <p:nvPr/>
        </p:nvSpPr>
        <p:spPr>
          <a:xfrm>
            <a:off x="6424355" y="3330237"/>
            <a:ext cx="234735" cy="267069"/>
          </a:xfrm>
          <a:prstGeom prst="rect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5" name="Rectangle 31"/>
          <p:cNvSpPr/>
          <p:nvPr/>
        </p:nvSpPr>
        <p:spPr>
          <a:xfrm>
            <a:off x="5694869" y="3316249"/>
            <a:ext cx="234735" cy="267069"/>
          </a:xfrm>
          <a:prstGeom prst="rect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6" name="Isosceles Triangle 32"/>
          <p:cNvSpPr/>
          <p:nvPr/>
        </p:nvSpPr>
        <p:spPr>
          <a:xfrm>
            <a:off x="5784417" y="1768984"/>
            <a:ext cx="355601" cy="317822"/>
          </a:xfrm>
          <a:prstGeom prst="triangle">
            <a:avLst/>
          </a:prstGeom>
          <a:ln w="381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7" name="Isosceles Triangle 33"/>
          <p:cNvSpPr/>
          <p:nvPr/>
        </p:nvSpPr>
        <p:spPr>
          <a:xfrm>
            <a:off x="5469768" y="2133028"/>
            <a:ext cx="355601" cy="317823"/>
          </a:xfrm>
          <a:prstGeom prst="triangle">
            <a:avLst/>
          </a:prstGeom>
          <a:ln w="381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8" name="Isosceles Triangle 34"/>
          <p:cNvSpPr/>
          <p:nvPr/>
        </p:nvSpPr>
        <p:spPr>
          <a:xfrm>
            <a:off x="5901785" y="2224631"/>
            <a:ext cx="355601" cy="317822"/>
          </a:xfrm>
          <a:prstGeom prst="triangle">
            <a:avLst/>
          </a:prstGeom>
          <a:ln w="381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9" name="TextBox 35"/>
          <p:cNvSpPr txBox="1"/>
          <p:nvPr/>
        </p:nvSpPr>
        <p:spPr>
          <a:xfrm>
            <a:off x="796022" y="747414"/>
            <a:ext cx="316492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Binary classification:</a:t>
            </a:r>
          </a:p>
        </p:txBody>
      </p:sp>
      <p:sp>
        <p:nvSpPr>
          <p:cNvPr id="980" name="TextBox 36"/>
          <p:cNvSpPr txBox="1"/>
          <p:nvPr/>
        </p:nvSpPr>
        <p:spPr>
          <a:xfrm>
            <a:off x="4790354" y="747414"/>
            <a:ext cx="316492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Multi-class classification: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9" grpId="7"/>
      <p:bldP build="whole" bldLvl="1" animBg="1" rev="0" advAuto="0" spid="976" grpId="14"/>
      <p:bldP build="whole" bldLvl="1" animBg="1" rev="0" advAuto="0" spid="977" grpId="15"/>
      <p:bldP build="whole" bldLvl="1" animBg="1" rev="0" advAuto="0" spid="980" grpId="17"/>
      <p:bldP build="whole" bldLvl="1" animBg="1" rev="0" advAuto="0" spid="963" grpId="1"/>
      <p:bldP build="whole" bldLvl="1" animBg="1" rev="0" advAuto="0" spid="978" grpId="16"/>
      <p:bldP build="whole" bldLvl="1" animBg="1" rev="0" advAuto="0" spid="974" grpId="12"/>
      <p:bldP build="whole" bldLvl="1" animBg="1" rev="0" advAuto="0" spid="973" grpId="11"/>
      <p:bldP build="whole" bldLvl="1" animBg="1" rev="0" advAuto="0" spid="967" grpId="5"/>
      <p:bldP build="whole" bldLvl="1" animBg="1" rev="0" advAuto="0" spid="966" grpId="4"/>
      <p:bldP build="whole" bldLvl="1" animBg="1" rev="0" advAuto="0" spid="968" grpId="6"/>
      <p:bldP build="whole" bldLvl="1" animBg="1" rev="0" advAuto="0" spid="972" grpId="10"/>
      <p:bldP build="whole" bldLvl="1" animBg="1" rev="0" advAuto="0" spid="970" grpId="8"/>
      <p:bldP build="whole" bldLvl="1" animBg="1" rev="0" advAuto="0" spid="975" grpId="13"/>
      <p:bldP build="whole" bldLvl="1" animBg="1" rev="0" advAuto="0" spid="965" grpId="3"/>
      <p:bldP build="whole" bldLvl="1" animBg="1" rev="0" advAuto="0" spid="964" grpId="2"/>
      <p:bldP build="whole" bldLvl="1" animBg="1" rev="0" advAuto="0" spid="971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Box 33"/>
          <p:cNvSpPr txBox="1"/>
          <p:nvPr/>
        </p:nvSpPr>
        <p:spPr>
          <a:xfrm>
            <a:off x="1884004" y="2266949"/>
            <a:ext cx="6553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Tumor Size</a:t>
            </a:r>
          </a:p>
        </p:txBody>
      </p:sp>
      <p:sp>
        <p:nvSpPr>
          <p:cNvPr id="663" name="Straight Connector 30"/>
          <p:cNvSpPr/>
          <p:nvPr/>
        </p:nvSpPr>
        <p:spPr>
          <a:xfrm>
            <a:off x="1728849" y="2260992"/>
            <a:ext cx="6754669" cy="59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TextBox 10"/>
          <p:cNvSpPr txBox="1"/>
          <p:nvPr/>
        </p:nvSpPr>
        <p:spPr>
          <a:xfrm>
            <a:off x="1639865" y="3343870"/>
            <a:ext cx="65537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Threshold classifier output</a:t>
            </a:r>
          </a:p>
        </p:txBody>
      </p:sp>
      <p:sp>
        <p:nvSpPr>
          <p:cNvPr id="665" name="Straight Connector 26"/>
          <p:cNvSpPr/>
          <p:nvPr/>
        </p:nvSpPr>
        <p:spPr>
          <a:xfrm flipV="1">
            <a:off x="1838284" y="666750"/>
            <a:ext cx="1" cy="194664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6" name="Straight Connector 27"/>
          <p:cNvSpPr/>
          <p:nvPr/>
        </p:nvSpPr>
        <p:spPr>
          <a:xfrm>
            <a:off x="1728850" y="2260992"/>
            <a:ext cx="3630469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7" name="TextBox 32"/>
          <p:cNvSpPr txBox="1"/>
          <p:nvPr/>
        </p:nvSpPr>
        <p:spPr>
          <a:xfrm>
            <a:off x="1884003" y="2266949"/>
            <a:ext cx="274379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Tumor Size</a:t>
            </a:r>
          </a:p>
        </p:txBody>
      </p:sp>
      <p:sp>
        <p:nvSpPr>
          <p:cNvPr id="668" name="Cross 34"/>
          <p:cNvSpPr/>
          <p:nvPr/>
        </p:nvSpPr>
        <p:spPr>
          <a:xfrm rot="2734294">
            <a:off x="1983648" y="2138176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9" name="Cross 35"/>
          <p:cNvSpPr/>
          <p:nvPr/>
        </p:nvSpPr>
        <p:spPr>
          <a:xfrm rot="2734294">
            <a:off x="2288450" y="2138176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0" name="Cross 36"/>
          <p:cNvSpPr/>
          <p:nvPr/>
        </p:nvSpPr>
        <p:spPr>
          <a:xfrm rot="2734294">
            <a:off x="2610037" y="2138176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1" name="Cross 37"/>
          <p:cNvSpPr/>
          <p:nvPr/>
        </p:nvSpPr>
        <p:spPr>
          <a:xfrm rot="2734294">
            <a:off x="2991037" y="2138176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2" name="Cross 38"/>
          <p:cNvSpPr/>
          <p:nvPr/>
        </p:nvSpPr>
        <p:spPr>
          <a:xfrm rot="2734294">
            <a:off x="3736249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3" name="Cross 40"/>
          <p:cNvSpPr/>
          <p:nvPr/>
        </p:nvSpPr>
        <p:spPr>
          <a:xfrm rot="2734294">
            <a:off x="4134036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4" name="Cross 41"/>
          <p:cNvSpPr/>
          <p:nvPr/>
        </p:nvSpPr>
        <p:spPr>
          <a:xfrm rot="2734294">
            <a:off x="4515036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5" name="Cross 42"/>
          <p:cNvSpPr/>
          <p:nvPr/>
        </p:nvSpPr>
        <p:spPr>
          <a:xfrm rot="2734294">
            <a:off x="4955449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6" name="TextBox 46"/>
          <p:cNvSpPr txBox="1"/>
          <p:nvPr/>
        </p:nvSpPr>
        <p:spPr>
          <a:xfrm>
            <a:off x="479169" y="1368767"/>
            <a:ext cx="132617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Malignant ?</a:t>
            </a:r>
          </a:p>
        </p:txBody>
      </p:sp>
      <p:sp>
        <p:nvSpPr>
          <p:cNvPr id="677" name="Straight Connector 48"/>
          <p:cNvSpPr/>
          <p:nvPr/>
        </p:nvSpPr>
        <p:spPr>
          <a:xfrm>
            <a:off x="1728849" y="1001255"/>
            <a:ext cx="228601" cy="1"/>
          </a:xfrm>
          <a:prstGeom prst="line">
            <a:avLst/>
          </a:prstGeom>
          <a:ln w="31750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TextBox 49"/>
          <p:cNvSpPr txBox="1"/>
          <p:nvPr/>
        </p:nvSpPr>
        <p:spPr>
          <a:xfrm>
            <a:off x="1041270" y="807274"/>
            <a:ext cx="8467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(Yes) 1</a:t>
            </a:r>
          </a:p>
        </p:txBody>
      </p:sp>
      <p:sp>
        <p:nvSpPr>
          <p:cNvPr id="679" name="TextBox 50"/>
          <p:cNvSpPr txBox="1"/>
          <p:nvPr/>
        </p:nvSpPr>
        <p:spPr>
          <a:xfrm>
            <a:off x="1041269" y="2062099"/>
            <a:ext cx="8467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(No) 0</a:t>
            </a:r>
          </a:p>
        </p:txBody>
      </p:sp>
      <p:sp>
        <p:nvSpPr>
          <p:cNvPr id="680" name="Cross 54"/>
          <p:cNvSpPr/>
          <p:nvPr/>
        </p:nvSpPr>
        <p:spPr>
          <a:xfrm rot="2734294">
            <a:off x="7749531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1" name="Line"/>
          <p:cNvSpPr/>
          <p:nvPr/>
        </p:nvSpPr>
        <p:spPr>
          <a:xfrm flipV="1">
            <a:off x="3602267" y="491475"/>
            <a:ext cx="1" cy="1711072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7" grpId="3"/>
      <p:bldP build="whole" bldLvl="1" animBg="1" rev="0" advAuto="0" spid="666" grpId="4"/>
      <p:bldP build="whole" bldLvl="1" animBg="1" rev="0" advAuto="0" spid="680" grpId="5"/>
      <p:bldP build="whole" bldLvl="1" animBg="1" rev="0" advAuto="0" spid="662" grpId="2"/>
      <p:bldP build="whole" bldLvl="1" animBg="1" rev="0" advAuto="0" spid="66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extBox 19"/>
          <p:cNvSpPr txBox="1"/>
          <p:nvPr/>
        </p:nvSpPr>
        <p:spPr>
          <a:xfrm>
            <a:off x="426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Multinomial logistic regression</a:t>
            </a:r>
          </a:p>
        </p:txBody>
      </p:sp>
      <p:pic>
        <p:nvPicPr>
          <p:cNvPr id="98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403" y="1432735"/>
            <a:ext cx="37338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468" y="2167563"/>
            <a:ext cx="7309064" cy="2378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Recall in logistic regression"/>
          <p:cNvSpPr txBox="1"/>
          <p:nvPr/>
        </p:nvSpPr>
        <p:spPr>
          <a:xfrm>
            <a:off x="327803" y="244894"/>
            <a:ext cx="5135535" cy="157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800"/>
              </a:spcBef>
              <a:buSzPct val="100000"/>
              <a:buChar char="•"/>
              <a:defRPr sz="2200"/>
            </a:pPr>
            <a:r>
              <a:t>Recall in logistic regression</a:t>
            </a:r>
          </a:p>
          <a:p>
            <a:pPr>
              <a:spcBef>
                <a:spcPts val="800"/>
              </a:spcBef>
            </a:pPr>
          </a:p>
          <a:p>
            <a:pPr>
              <a:spcBef>
                <a:spcPts val="800"/>
              </a:spcBef>
            </a:pPr>
          </a:p>
        </p:txBody>
      </p:sp>
      <p:pic>
        <p:nvPicPr>
          <p:cNvPr id="9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803" y="244894"/>
            <a:ext cx="2322958" cy="384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803" y="244894"/>
            <a:ext cx="1981582" cy="458725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This can be considered as a procedure where we assign two numbers to the two outcomes…"/>
          <p:cNvSpPr txBox="1"/>
          <p:nvPr/>
        </p:nvSpPr>
        <p:spPr>
          <a:xfrm>
            <a:off x="454803" y="1932083"/>
            <a:ext cx="7581446" cy="29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800"/>
              </a:spcBef>
            </a:pPr>
            <a:r>
              <a:t>This can be considered as a procedure where we assign two numbers to the two outcomes </a:t>
            </a:r>
          </a:p>
          <a:p>
            <a:pPr>
              <a:spcBef>
                <a:spcPts val="800"/>
              </a:spcBef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>
              <a:spcBef>
                <a:spcPts val="800"/>
              </a:spcBef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sSup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>
              <a:spcBef>
                <a:spcPts val="800"/>
              </a:spcBef>
            </a:pPr>
            <a:r>
              <a:t>And renormalized such that their sum is one</a:t>
            </a:r>
          </a:p>
          <a:p>
            <a:pPr>
              <a:spcBef>
                <a:spcPts val="800"/>
              </a:spcBef>
            </a:pP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num>
                  <m:den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den>
                </m:f>
              </m:oMath>
            </a14:m>
            <a:r>
              <a:t> and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num>
                  <m:den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den>
                </m:f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The softmax function generalizes the logistic function"/>
          <p:cNvSpPr txBox="1"/>
          <p:nvPr/>
        </p:nvSpPr>
        <p:spPr>
          <a:xfrm>
            <a:off x="327803" y="1006894"/>
            <a:ext cx="8823778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800"/>
              </a:spcBef>
              <a:buSzPct val="100000"/>
              <a:buChar char="•"/>
              <a:defRPr sz="2200"/>
            </a:pPr>
            <a:r>
              <a:t>The </a:t>
            </a:r>
            <a:r>
              <a:rPr b="1"/>
              <a:t>softmax</a:t>
            </a:r>
            <a:r>
              <a:t> function generalizes the logistic function</a:t>
            </a:r>
          </a:p>
        </p:txBody>
      </p:sp>
      <p:pic>
        <p:nvPicPr>
          <p:cNvPr id="992" name="aa13ae2de926795e97e300f0d760ec313ee21231.svg" descr="aa13ae2de926795e97e300f0d760ec313ee212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608" y="1605476"/>
            <a:ext cx="2769845" cy="1011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"/>
          <p:cNvSpPr txBox="1"/>
          <p:nvPr/>
        </p:nvSpPr>
        <p:spPr>
          <a:xfrm>
            <a:off x="3717627" y="388277"/>
            <a:ext cx="127001" cy="131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aseline="-183293" sz="1600">
                <a:solidFill>
                  <a:srgbClr val="202122"/>
                </a:solidFill>
              </a:defRPr>
            </a:pPr>
          </a:p>
        </p:txBody>
      </p:sp>
      <p:sp>
        <p:nvSpPr>
          <p:cNvPr id="995" name="We can build a model for multi-label classification using the softmax function"/>
          <p:cNvSpPr txBox="1"/>
          <p:nvPr/>
        </p:nvSpPr>
        <p:spPr>
          <a:xfrm>
            <a:off x="327803" y="646430"/>
            <a:ext cx="8823778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spcBef>
                <a:spcPts val="800"/>
              </a:spcBef>
              <a:buSzPct val="100000"/>
              <a:buChar char="•"/>
              <a:defRPr sz="2200"/>
            </a:lvl1pPr>
          </a:lstStyle>
          <a:p>
            <a:pPr/>
            <a:r>
              <a:t>We can build a model for multi-label classification using the softmax function</a:t>
            </a:r>
          </a:p>
        </p:txBody>
      </p:sp>
      <p:sp>
        <p:nvSpPr>
          <p:cNvPr id="996" name="Equation"/>
          <p:cNvSpPr txBox="1"/>
          <p:nvPr/>
        </p:nvSpPr>
        <p:spPr>
          <a:xfrm>
            <a:off x="1358626" y="1319661"/>
            <a:ext cx="2846218" cy="12755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eqAr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sSub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eqAr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</p:txBody>
      </p:sp>
      <p:sp>
        <p:nvSpPr>
          <p:cNvPr id="997" name="is the   dimensional weight matrix"/>
          <p:cNvSpPr txBox="1"/>
          <p:nvPr/>
        </p:nvSpPr>
        <p:spPr>
          <a:xfrm>
            <a:off x="4573020" y="1812337"/>
            <a:ext cx="4409757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is the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dimensional weight matrix</a:t>
            </a:r>
          </a:p>
        </p:txBody>
      </p:sp>
      <p:sp>
        <p:nvSpPr>
          <p:cNvPr id="998" name="is the   dimensional input vector"/>
          <p:cNvSpPr txBox="1"/>
          <p:nvPr/>
        </p:nvSpPr>
        <p:spPr>
          <a:xfrm>
            <a:off x="4573020" y="2227907"/>
            <a:ext cx="3631895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is the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dimensional input vector</a:t>
            </a:r>
          </a:p>
        </p:txBody>
      </p:sp>
      <p:sp>
        <p:nvSpPr>
          <p:cNvPr id="999" name="And model the output probability using"/>
          <p:cNvSpPr txBox="1"/>
          <p:nvPr/>
        </p:nvSpPr>
        <p:spPr>
          <a:xfrm>
            <a:off x="413158" y="3333074"/>
            <a:ext cx="5163305" cy="133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And model the output probability using </a:t>
            </a:r>
          </a:p>
          <a:p>
            <a:pPr>
              <a:defRPr sz="2200"/>
            </a:pPr>
          </a:p>
        </p:txBody>
      </p:sp>
      <p:pic>
        <p:nvPicPr>
          <p:cNvPr id="100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158" y="3333074"/>
            <a:ext cx="30734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TextBox 1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Non-linear decision boundaries</a:t>
            </a:r>
          </a:p>
        </p:txBody>
      </p:sp>
      <p:sp>
        <p:nvSpPr>
          <p:cNvPr id="1003" name="TextBox 2"/>
          <p:cNvSpPr txBox="1"/>
          <p:nvPr/>
        </p:nvSpPr>
        <p:spPr>
          <a:xfrm>
            <a:off x="2890152" y="2014645"/>
            <a:ext cx="32531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1</a:t>
            </a:r>
          </a:p>
        </p:txBody>
      </p:sp>
      <p:sp>
        <p:nvSpPr>
          <p:cNvPr id="1004" name="TextBox 3"/>
          <p:cNvSpPr txBox="1"/>
          <p:nvPr/>
        </p:nvSpPr>
        <p:spPr>
          <a:xfrm>
            <a:off x="1477635" y="752356"/>
            <a:ext cx="32531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2</a:t>
            </a:r>
          </a:p>
        </p:txBody>
      </p:sp>
      <p:sp>
        <p:nvSpPr>
          <p:cNvPr id="1005" name="Straight Arrow Connector 4"/>
          <p:cNvSpPr/>
          <p:nvPr/>
        </p:nvSpPr>
        <p:spPr>
          <a:xfrm flipV="1">
            <a:off x="1775241" y="1062216"/>
            <a:ext cx="1" cy="2119135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06" name="Straight Arrow Connector 5"/>
          <p:cNvSpPr/>
          <p:nvPr/>
        </p:nvSpPr>
        <p:spPr>
          <a:xfrm>
            <a:off x="741445" y="2158573"/>
            <a:ext cx="2018633" cy="1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007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9097" y="1133475"/>
            <a:ext cx="4147186" cy="357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8" name="Picture 49" descr="Picture 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2214" y="1620185"/>
            <a:ext cx="2168272" cy="38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TextBox 51"/>
          <p:cNvSpPr txBox="1"/>
          <p:nvPr/>
        </p:nvSpPr>
        <p:spPr>
          <a:xfrm>
            <a:off x="2917240" y="2571750"/>
            <a:ext cx="531876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Predict “          “ if </a:t>
            </a:r>
          </a:p>
        </p:txBody>
      </p:sp>
      <p:pic>
        <p:nvPicPr>
          <p:cNvPr id="1010" name="Picture 52" descr="Picture 5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2836" y="2702186"/>
            <a:ext cx="800101" cy="309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1" name="Picture 54" descr="Picture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97587" y="2680449"/>
            <a:ext cx="2650999" cy="384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2" name="Picture 63" descr="Picture 6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00310" y="3922376"/>
            <a:ext cx="5267326" cy="38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013" name="TextBox 56"/>
          <p:cNvSpPr txBox="1"/>
          <p:nvPr/>
        </p:nvSpPr>
        <p:spPr>
          <a:xfrm>
            <a:off x="2258526" y="4071115"/>
            <a:ext cx="32531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1</a:t>
            </a:r>
          </a:p>
        </p:txBody>
      </p:sp>
      <p:sp>
        <p:nvSpPr>
          <p:cNvPr id="1014" name="TextBox 57"/>
          <p:cNvSpPr txBox="1"/>
          <p:nvPr/>
        </p:nvSpPr>
        <p:spPr>
          <a:xfrm>
            <a:off x="1068295" y="3029341"/>
            <a:ext cx="3253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2</a:t>
            </a:r>
          </a:p>
        </p:txBody>
      </p:sp>
      <p:sp>
        <p:nvSpPr>
          <p:cNvPr id="1015" name="Straight Arrow Connector 58"/>
          <p:cNvSpPr/>
          <p:nvPr/>
        </p:nvSpPr>
        <p:spPr>
          <a:xfrm flipV="1">
            <a:off x="1356469" y="3339200"/>
            <a:ext cx="9434" cy="1686943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16" name="Straight Arrow Connector 59"/>
          <p:cNvSpPr/>
          <p:nvPr/>
        </p:nvSpPr>
        <p:spPr>
          <a:xfrm>
            <a:off x="511429" y="4236489"/>
            <a:ext cx="1728660" cy="1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017" name="Picture 65" descr="Picture 6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00400" y="4397502"/>
            <a:ext cx="5277993" cy="3840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2" name="Group 100"/>
          <p:cNvGrpSpPr/>
          <p:nvPr/>
        </p:nvGrpSpPr>
        <p:grpSpPr>
          <a:xfrm>
            <a:off x="780984" y="1180072"/>
            <a:ext cx="1877391" cy="1893994"/>
            <a:chOff x="0" y="0"/>
            <a:chExt cx="1877389" cy="1893992"/>
          </a:xfrm>
        </p:grpSpPr>
        <p:sp>
          <p:nvSpPr>
            <p:cNvPr id="1018" name="Oval 76"/>
            <p:cNvSpPr/>
            <p:nvPr/>
          </p:nvSpPr>
          <p:spPr>
            <a:xfrm>
              <a:off x="585492" y="1139235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9" name="Oval 77"/>
            <p:cNvSpPr/>
            <p:nvPr/>
          </p:nvSpPr>
          <p:spPr>
            <a:xfrm>
              <a:off x="816337" y="1196128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0" name="Oval 78"/>
            <p:cNvSpPr/>
            <p:nvPr/>
          </p:nvSpPr>
          <p:spPr>
            <a:xfrm>
              <a:off x="757054" y="967553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1" name="Oval 79"/>
            <p:cNvSpPr/>
            <p:nvPr/>
          </p:nvSpPr>
          <p:spPr>
            <a:xfrm>
              <a:off x="606806" y="643857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2" name="Oval 80"/>
            <p:cNvSpPr/>
            <p:nvPr/>
          </p:nvSpPr>
          <p:spPr>
            <a:xfrm>
              <a:off x="923252" y="611067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3" name="Oval 81"/>
            <p:cNvSpPr/>
            <p:nvPr/>
          </p:nvSpPr>
          <p:spPr>
            <a:xfrm>
              <a:off x="750505" y="747440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4" name="Oval 82"/>
            <p:cNvSpPr/>
            <p:nvPr/>
          </p:nvSpPr>
          <p:spPr>
            <a:xfrm>
              <a:off x="514415" y="884550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5" name="Oval 83"/>
            <p:cNvSpPr/>
            <p:nvPr/>
          </p:nvSpPr>
          <p:spPr>
            <a:xfrm>
              <a:off x="799782" y="503786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6" name="Cross 84"/>
            <p:cNvSpPr/>
            <p:nvPr/>
          </p:nvSpPr>
          <p:spPr>
            <a:xfrm rot="2734294">
              <a:off x="1691996" y="1057117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7" name="Cross 85"/>
            <p:cNvSpPr/>
            <p:nvPr/>
          </p:nvSpPr>
          <p:spPr>
            <a:xfrm rot="2734294">
              <a:off x="339356" y="146666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8" name="Cross 86"/>
            <p:cNvSpPr/>
            <p:nvPr/>
          </p:nvSpPr>
          <p:spPr>
            <a:xfrm rot="2734294">
              <a:off x="671077" y="1660933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9" name="Cross 87"/>
            <p:cNvSpPr/>
            <p:nvPr/>
          </p:nvSpPr>
          <p:spPr>
            <a:xfrm rot="2734294">
              <a:off x="1490973" y="1490562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0" name="Cross 88"/>
            <p:cNvSpPr/>
            <p:nvPr/>
          </p:nvSpPr>
          <p:spPr>
            <a:xfrm rot="2734294">
              <a:off x="1072785" y="1708213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1" name="Cross 89"/>
            <p:cNvSpPr/>
            <p:nvPr/>
          </p:nvSpPr>
          <p:spPr>
            <a:xfrm rot="2734294">
              <a:off x="31870" y="1138999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2" name="Oval 90"/>
            <p:cNvSpPr/>
            <p:nvPr/>
          </p:nvSpPr>
          <p:spPr>
            <a:xfrm>
              <a:off x="1067815" y="890833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3" name="Oval 91"/>
            <p:cNvSpPr/>
            <p:nvPr/>
          </p:nvSpPr>
          <p:spPr>
            <a:xfrm>
              <a:off x="1264430" y="1044272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4" name="Oval 92"/>
            <p:cNvSpPr/>
            <p:nvPr/>
          </p:nvSpPr>
          <p:spPr>
            <a:xfrm>
              <a:off x="1245638" y="702046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5" name="Oval 93"/>
            <p:cNvSpPr/>
            <p:nvPr/>
          </p:nvSpPr>
          <p:spPr>
            <a:xfrm>
              <a:off x="1067816" y="1248059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Cross 94"/>
            <p:cNvSpPr/>
            <p:nvPr/>
          </p:nvSpPr>
          <p:spPr>
            <a:xfrm rot="2734294">
              <a:off x="1691997" y="554801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Cross 95"/>
            <p:cNvSpPr/>
            <p:nvPr/>
          </p:nvSpPr>
          <p:spPr>
            <a:xfrm rot="2734294">
              <a:off x="1511197" y="230817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8" name="Cross 96"/>
            <p:cNvSpPr/>
            <p:nvPr/>
          </p:nvSpPr>
          <p:spPr>
            <a:xfrm rot="2734294">
              <a:off x="1121314" y="31479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Cross 97"/>
            <p:cNvSpPr/>
            <p:nvPr/>
          </p:nvSpPr>
          <p:spPr>
            <a:xfrm rot="2734294">
              <a:off x="652240" y="31479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0" name="Cross 98"/>
            <p:cNvSpPr/>
            <p:nvPr/>
          </p:nvSpPr>
          <p:spPr>
            <a:xfrm rot="2734294">
              <a:off x="238803" y="174644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1" name="Cross 99"/>
            <p:cNvSpPr/>
            <p:nvPr/>
          </p:nvSpPr>
          <p:spPr>
            <a:xfrm rot="2734294">
              <a:off x="35330" y="610452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43" name="TextBox 42"/>
          <p:cNvSpPr txBox="1"/>
          <p:nvPr/>
        </p:nvSpPr>
        <p:spPr>
          <a:xfrm>
            <a:off x="2244574" y="2142301"/>
            <a:ext cx="1828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1</a:t>
            </a:r>
          </a:p>
        </p:txBody>
      </p:sp>
      <p:sp>
        <p:nvSpPr>
          <p:cNvPr id="1044" name="Straight Arrow Connector 46"/>
          <p:cNvSpPr/>
          <p:nvPr/>
        </p:nvSpPr>
        <p:spPr>
          <a:xfrm flipV="1">
            <a:off x="2333006" y="2102017"/>
            <a:ext cx="1" cy="98116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5" name="Straight Arrow Connector 48"/>
          <p:cNvSpPr/>
          <p:nvPr/>
        </p:nvSpPr>
        <p:spPr>
          <a:xfrm flipV="1">
            <a:off x="1197299" y="2103902"/>
            <a:ext cx="1" cy="98116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6" name="TextBox 53"/>
          <p:cNvSpPr txBox="1"/>
          <p:nvPr/>
        </p:nvSpPr>
        <p:spPr>
          <a:xfrm>
            <a:off x="1095329" y="2158850"/>
            <a:ext cx="31738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-1</a:t>
            </a:r>
          </a:p>
        </p:txBody>
      </p:sp>
      <p:sp>
        <p:nvSpPr>
          <p:cNvPr id="1047" name="TextBox 55"/>
          <p:cNvSpPr txBox="1"/>
          <p:nvPr/>
        </p:nvSpPr>
        <p:spPr>
          <a:xfrm>
            <a:off x="1541896" y="2582383"/>
            <a:ext cx="31738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-1</a:t>
            </a:r>
          </a:p>
        </p:txBody>
      </p:sp>
      <p:sp>
        <p:nvSpPr>
          <p:cNvPr id="1048" name="Straight Arrow Connector 60"/>
          <p:cNvSpPr/>
          <p:nvPr/>
        </p:nvSpPr>
        <p:spPr>
          <a:xfrm>
            <a:off x="1731334" y="2691593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9" name="Straight Arrow Connector 61"/>
          <p:cNvSpPr/>
          <p:nvPr/>
        </p:nvSpPr>
        <p:spPr>
          <a:xfrm>
            <a:off x="1731334" y="1591782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0" name="TextBox 62"/>
          <p:cNvSpPr txBox="1"/>
          <p:nvPr/>
        </p:nvSpPr>
        <p:spPr>
          <a:xfrm>
            <a:off x="1567950" y="1462418"/>
            <a:ext cx="18283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5" grpId="12"/>
      <p:bldP build="whole" bldLvl="1" animBg="1" rev="0" advAuto="0" spid="1042" grpId="6"/>
      <p:bldP build="whole" bldLvl="1" animBg="1" rev="0" advAuto="0" spid="1042" grpId="7"/>
      <p:bldP build="whole" bldLvl="1" animBg="1" rev="0" advAuto="0" spid="1008" grpId="2"/>
      <p:bldP build="whole" bldLvl="1" animBg="1" rev="0" advAuto="0" spid="1017" grpId="9"/>
      <p:bldP build="whole" bldLvl="1" animBg="1" rev="0" advAuto="0" spid="1013" grpId="11"/>
      <p:bldP build="whole" bldLvl="1" animBg="1" rev="0" advAuto="0" spid="1009" grpId="5"/>
      <p:bldP build="whole" bldLvl="1" animBg="1" rev="0" advAuto="0" spid="1010" grpId="4"/>
      <p:bldP build="whole" bldLvl="1" animBg="1" rev="0" advAuto="0" spid="1012" grpId="8"/>
      <p:bldP build="whole" bldLvl="1" animBg="1" rev="0" advAuto="0" spid="1011" grpId="3"/>
      <p:bldP build="whole" bldLvl="1" animBg="1" rev="0" advAuto="0" spid="1014" grpId="13"/>
      <p:bldP build="whole" bldLvl="1" animBg="1" rev="0" advAuto="0" spid="1007" grpId="1"/>
      <p:bldP build="whole" bldLvl="1" animBg="1" rev="0" advAuto="0" spid="1016" grpId="1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extBox 12"/>
          <p:cNvSpPr txBox="1"/>
          <p:nvPr/>
        </p:nvSpPr>
        <p:spPr>
          <a:xfrm>
            <a:off x="5706903" y="3175923"/>
            <a:ext cx="3253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1</a:t>
            </a:r>
          </a:p>
        </p:txBody>
      </p:sp>
      <p:sp>
        <p:nvSpPr>
          <p:cNvPr id="684" name="TextBox 13"/>
          <p:cNvSpPr txBox="1"/>
          <p:nvPr/>
        </p:nvSpPr>
        <p:spPr>
          <a:xfrm>
            <a:off x="3410457" y="1382414"/>
            <a:ext cx="3253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2</a:t>
            </a:r>
          </a:p>
        </p:txBody>
      </p:sp>
      <p:sp>
        <p:nvSpPr>
          <p:cNvPr id="685" name="Straight Arrow Connector 14"/>
          <p:cNvSpPr/>
          <p:nvPr/>
        </p:nvSpPr>
        <p:spPr>
          <a:xfrm flipV="1">
            <a:off x="3962540" y="1530350"/>
            <a:ext cx="1" cy="1695125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6" name="Straight Arrow Connector 15"/>
          <p:cNvSpPr/>
          <p:nvPr/>
        </p:nvSpPr>
        <p:spPr>
          <a:xfrm>
            <a:off x="3840398" y="3120033"/>
            <a:ext cx="1747603" cy="1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7" name="Straight Arrow Connector 23"/>
          <p:cNvSpPr/>
          <p:nvPr/>
        </p:nvSpPr>
        <p:spPr>
          <a:xfrm>
            <a:off x="3907751" y="2733106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8" name="Straight Arrow Connector 24"/>
          <p:cNvSpPr/>
          <p:nvPr/>
        </p:nvSpPr>
        <p:spPr>
          <a:xfrm>
            <a:off x="3912975" y="3122639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9" name="Straight Arrow Connector 25"/>
          <p:cNvSpPr/>
          <p:nvPr/>
        </p:nvSpPr>
        <p:spPr>
          <a:xfrm>
            <a:off x="3914401" y="2346865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0" name="Straight Arrow Connector 26"/>
          <p:cNvSpPr/>
          <p:nvPr/>
        </p:nvSpPr>
        <p:spPr>
          <a:xfrm>
            <a:off x="3919624" y="2736398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Straight Arrow Connector 27"/>
          <p:cNvSpPr/>
          <p:nvPr/>
        </p:nvSpPr>
        <p:spPr>
          <a:xfrm>
            <a:off x="3914861" y="1957552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Straight Arrow Connector 28"/>
          <p:cNvSpPr/>
          <p:nvPr/>
        </p:nvSpPr>
        <p:spPr>
          <a:xfrm>
            <a:off x="3920083" y="2347085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697" name="Group 36"/>
          <p:cNvGrpSpPr/>
          <p:nvPr/>
        </p:nvGrpSpPr>
        <p:grpSpPr>
          <a:xfrm>
            <a:off x="3964516" y="3076239"/>
            <a:ext cx="1165088" cy="105225"/>
            <a:chOff x="0" y="0"/>
            <a:chExt cx="1165087" cy="105224"/>
          </a:xfrm>
        </p:grpSpPr>
        <p:sp>
          <p:nvSpPr>
            <p:cNvPr id="693" name="Straight Arrow Connector 32"/>
            <p:cNvSpPr/>
            <p:nvPr/>
          </p:nvSpPr>
          <p:spPr>
            <a:xfrm flipV="1">
              <a:off x="1165087" y="7109"/>
              <a:ext cx="1" cy="98116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4" name="Straight Arrow Connector 33"/>
            <p:cNvSpPr/>
            <p:nvPr/>
          </p:nvSpPr>
          <p:spPr>
            <a:xfrm flipV="1">
              <a:off x="778845" y="458"/>
              <a:ext cx="1" cy="98117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5" name="Straight Arrow Connector 34"/>
            <p:cNvSpPr/>
            <p:nvPr/>
          </p:nvSpPr>
          <p:spPr>
            <a:xfrm flipV="1">
              <a:off x="-1" y="5222"/>
              <a:ext cx="2" cy="98116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6" name="Straight Arrow Connector 35"/>
            <p:cNvSpPr/>
            <p:nvPr/>
          </p:nvSpPr>
          <p:spPr>
            <a:xfrm flipV="1">
              <a:off x="389533" y="0"/>
              <a:ext cx="1" cy="98116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6" name="Group 59"/>
          <p:cNvGrpSpPr/>
          <p:nvPr/>
        </p:nvGrpSpPr>
        <p:grpSpPr>
          <a:xfrm>
            <a:off x="4043116" y="1618248"/>
            <a:ext cx="1445847" cy="1457358"/>
            <a:chOff x="0" y="0"/>
            <a:chExt cx="1445846" cy="1457356"/>
          </a:xfrm>
        </p:grpSpPr>
        <p:sp>
          <p:nvSpPr>
            <p:cNvPr id="698" name="Oval 1"/>
            <p:cNvSpPr/>
            <p:nvPr/>
          </p:nvSpPr>
          <p:spPr>
            <a:xfrm>
              <a:off x="0" y="811972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9" name="Oval 2"/>
            <p:cNvSpPr/>
            <p:nvPr/>
          </p:nvSpPr>
          <p:spPr>
            <a:xfrm>
              <a:off x="82493" y="1038137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Oval 3"/>
            <p:cNvSpPr/>
            <p:nvPr/>
          </p:nvSpPr>
          <p:spPr>
            <a:xfrm>
              <a:off x="5772" y="559516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Oval 4"/>
            <p:cNvSpPr/>
            <p:nvPr/>
          </p:nvSpPr>
          <p:spPr>
            <a:xfrm>
              <a:off x="262318" y="905583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2" name="Oval 5"/>
            <p:cNvSpPr/>
            <p:nvPr/>
          </p:nvSpPr>
          <p:spPr>
            <a:xfrm>
              <a:off x="226578" y="1233123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3" name="Oval 6"/>
            <p:cNvSpPr/>
            <p:nvPr/>
          </p:nvSpPr>
          <p:spPr>
            <a:xfrm>
              <a:off x="415756" y="1131199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Oval 7"/>
            <p:cNvSpPr/>
            <p:nvPr/>
          </p:nvSpPr>
          <p:spPr>
            <a:xfrm>
              <a:off x="1285" y="1248607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Cross 8"/>
            <p:cNvSpPr/>
            <p:nvPr/>
          </p:nvSpPr>
          <p:spPr>
            <a:xfrm rot="2734294">
              <a:off x="717225" y="527176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Cross 9"/>
            <p:cNvSpPr/>
            <p:nvPr/>
          </p:nvSpPr>
          <p:spPr>
            <a:xfrm rot="2734294">
              <a:off x="374303" y="16446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7" name="Cross 10"/>
            <p:cNvSpPr/>
            <p:nvPr/>
          </p:nvSpPr>
          <p:spPr>
            <a:xfrm rot="2734294">
              <a:off x="667916" y="29702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Cross 11"/>
            <p:cNvSpPr/>
            <p:nvPr/>
          </p:nvSpPr>
          <p:spPr>
            <a:xfrm rot="2734294">
              <a:off x="596879" y="47522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Cross 16"/>
            <p:cNvSpPr/>
            <p:nvPr/>
          </p:nvSpPr>
          <p:spPr>
            <a:xfrm rot="2734294">
              <a:off x="977638" y="249519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Oval 37"/>
            <p:cNvSpPr/>
            <p:nvPr/>
          </p:nvSpPr>
          <p:spPr>
            <a:xfrm>
              <a:off x="559327" y="1303916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Cross 38"/>
            <p:cNvSpPr/>
            <p:nvPr/>
          </p:nvSpPr>
          <p:spPr>
            <a:xfrm rot="2734294">
              <a:off x="1062595" y="51467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2" name="Cross 39"/>
            <p:cNvSpPr/>
            <p:nvPr/>
          </p:nvSpPr>
          <p:spPr>
            <a:xfrm rot="2734294">
              <a:off x="944210" y="73501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Cross 40"/>
            <p:cNvSpPr/>
            <p:nvPr/>
          </p:nvSpPr>
          <p:spPr>
            <a:xfrm rot="2734294">
              <a:off x="1062499" y="98206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Cross 41"/>
            <p:cNvSpPr/>
            <p:nvPr/>
          </p:nvSpPr>
          <p:spPr>
            <a:xfrm rot="2734294">
              <a:off x="1260066" y="71980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5" name="Cross 42"/>
            <p:cNvSpPr/>
            <p:nvPr/>
          </p:nvSpPr>
          <p:spPr>
            <a:xfrm rot="2734294">
              <a:off x="826051" y="31870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17" name="TextBox 43"/>
          <p:cNvSpPr txBox="1"/>
          <p:nvPr/>
        </p:nvSpPr>
        <p:spPr>
          <a:xfrm>
            <a:off x="4271685" y="3180828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718" name="TextBox 44"/>
          <p:cNvSpPr txBox="1"/>
          <p:nvPr/>
        </p:nvSpPr>
        <p:spPr>
          <a:xfrm>
            <a:off x="4658032" y="3180914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719" name="TextBox 45"/>
          <p:cNvSpPr txBox="1"/>
          <p:nvPr/>
        </p:nvSpPr>
        <p:spPr>
          <a:xfrm>
            <a:off x="5066373" y="3180914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720" name="TextBox 46"/>
          <p:cNvSpPr txBox="1"/>
          <p:nvPr/>
        </p:nvSpPr>
        <p:spPr>
          <a:xfrm>
            <a:off x="3679198" y="2580170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721" name="TextBox 47"/>
          <p:cNvSpPr txBox="1"/>
          <p:nvPr/>
        </p:nvSpPr>
        <p:spPr>
          <a:xfrm>
            <a:off x="3689815" y="2149430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722" name="TextBox 48"/>
          <p:cNvSpPr txBox="1"/>
          <p:nvPr/>
        </p:nvSpPr>
        <p:spPr>
          <a:xfrm>
            <a:off x="3704440" y="1784926"/>
            <a:ext cx="18283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723" name="Line"/>
          <p:cNvSpPr/>
          <p:nvPr/>
        </p:nvSpPr>
        <p:spPr>
          <a:xfrm flipH="1" flipV="1">
            <a:off x="4204327" y="1882562"/>
            <a:ext cx="919611" cy="1184474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extBox 3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Perceptron</a:t>
            </a:r>
          </a:p>
        </p:txBody>
      </p:sp>
      <p:sp>
        <p:nvSpPr>
          <p:cNvPr id="726" name="A perceptron, first introduced in 1958, is a deterministic binary classifier of the following form:"/>
          <p:cNvSpPr txBox="1"/>
          <p:nvPr/>
        </p:nvSpPr>
        <p:spPr>
          <a:xfrm>
            <a:off x="428626" y="990062"/>
            <a:ext cx="79405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 perceptron, first introduced in 1958, is a deterministic binary classifier of the following form:</a:t>
            </a:r>
          </a:p>
        </p:txBody>
      </p:sp>
      <p:sp>
        <p:nvSpPr>
          <p:cNvPr id="727" name="Recall that…"/>
          <p:cNvSpPr txBox="1"/>
          <p:nvPr/>
        </p:nvSpPr>
        <p:spPr>
          <a:xfrm>
            <a:off x="428626" y="2551582"/>
            <a:ext cx="7940598" cy="229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Recall that   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mr>
                    </m:m>
                  </m:e>
                </m:d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e>
                    </m:eqArr>
                  </m:e>
                </m:d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lim>
                </m:limLow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</a:p>
          <a:p>
            <a:pPr/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: bias term</a:t>
            </a:r>
          </a:p>
          <a:p>
            <a:pPr/>
          </a:p>
          <a:p>
            <a:pPr/>
            <a14:m>
              <m:oMath>
                <m:r>
                  <m:rPr>
                    <m:sty m:val="p"/>
                    <m:scr m:val="double-struck"/>
                  </m:rP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: Heaviside function</a:t>
            </a:r>
          </a:p>
        </p:txBody>
      </p:sp>
      <p:sp>
        <p:nvSpPr>
          <p:cNvPr id="728" name="Equation"/>
          <p:cNvSpPr txBox="1"/>
          <p:nvPr/>
        </p:nvSpPr>
        <p:spPr>
          <a:xfrm>
            <a:off x="2930716" y="1832885"/>
            <a:ext cx="3013245" cy="3603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  <m:scr m:val="double-struck"/>
                    </m:rP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roup 59"/>
          <p:cNvGrpSpPr/>
          <p:nvPr/>
        </p:nvGrpSpPr>
        <p:grpSpPr>
          <a:xfrm>
            <a:off x="3154116" y="1618248"/>
            <a:ext cx="1445847" cy="1457358"/>
            <a:chOff x="0" y="0"/>
            <a:chExt cx="1445846" cy="1457356"/>
          </a:xfrm>
        </p:grpSpPr>
        <p:sp>
          <p:nvSpPr>
            <p:cNvPr id="730" name="Oval 1"/>
            <p:cNvSpPr/>
            <p:nvPr/>
          </p:nvSpPr>
          <p:spPr>
            <a:xfrm>
              <a:off x="0" y="811972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Oval 2"/>
            <p:cNvSpPr/>
            <p:nvPr/>
          </p:nvSpPr>
          <p:spPr>
            <a:xfrm>
              <a:off x="82493" y="1038137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2" name="Oval 3"/>
            <p:cNvSpPr/>
            <p:nvPr/>
          </p:nvSpPr>
          <p:spPr>
            <a:xfrm>
              <a:off x="5772" y="559516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3" name="Oval 4"/>
            <p:cNvSpPr/>
            <p:nvPr/>
          </p:nvSpPr>
          <p:spPr>
            <a:xfrm>
              <a:off x="262318" y="905583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4" name="Oval 5"/>
            <p:cNvSpPr/>
            <p:nvPr/>
          </p:nvSpPr>
          <p:spPr>
            <a:xfrm>
              <a:off x="226578" y="1233123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Oval 6"/>
            <p:cNvSpPr/>
            <p:nvPr/>
          </p:nvSpPr>
          <p:spPr>
            <a:xfrm>
              <a:off x="415756" y="1131199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Oval 7"/>
            <p:cNvSpPr/>
            <p:nvPr/>
          </p:nvSpPr>
          <p:spPr>
            <a:xfrm>
              <a:off x="1285" y="1248607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7" name="Cross 8"/>
            <p:cNvSpPr/>
            <p:nvPr/>
          </p:nvSpPr>
          <p:spPr>
            <a:xfrm rot="2734294">
              <a:off x="717225" y="527176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8" name="Cross 9"/>
            <p:cNvSpPr/>
            <p:nvPr/>
          </p:nvSpPr>
          <p:spPr>
            <a:xfrm rot="2734294">
              <a:off x="374303" y="16446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9" name="Cross 10"/>
            <p:cNvSpPr/>
            <p:nvPr/>
          </p:nvSpPr>
          <p:spPr>
            <a:xfrm rot="2734294">
              <a:off x="667916" y="29702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0" name="Cross 11"/>
            <p:cNvSpPr/>
            <p:nvPr/>
          </p:nvSpPr>
          <p:spPr>
            <a:xfrm rot="2734294">
              <a:off x="596879" y="47522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1" name="Cross 16"/>
            <p:cNvSpPr/>
            <p:nvPr/>
          </p:nvSpPr>
          <p:spPr>
            <a:xfrm rot="2734294">
              <a:off x="977638" y="249519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2" name="Oval 37"/>
            <p:cNvSpPr/>
            <p:nvPr/>
          </p:nvSpPr>
          <p:spPr>
            <a:xfrm>
              <a:off x="559327" y="1303916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3" name="Cross 38"/>
            <p:cNvSpPr/>
            <p:nvPr/>
          </p:nvSpPr>
          <p:spPr>
            <a:xfrm rot="2734294">
              <a:off x="1062595" y="51467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4" name="Cross 39"/>
            <p:cNvSpPr/>
            <p:nvPr/>
          </p:nvSpPr>
          <p:spPr>
            <a:xfrm rot="2734294">
              <a:off x="944210" y="73501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5" name="Cross 40"/>
            <p:cNvSpPr/>
            <p:nvPr/>
          </p:nvSpPr>
          <p:spPr>
            <a:xfrm rot="2734294">
              <a:off x="1062499" y="98206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6" name="Cross 41"/>
            <p:cNvSpPr/>
            <p:nvPr/>
          </p:nvSpPr>
          <p:spPr>
            <a:xfrm rot="2734294">
              <a:off x="1260066" y="71980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7" name="Cross 42"/>
            <p:cNvSpPr/>
            <p:nvPr/>
          </p:nvSpPr>
          <p:spPr>
            <a:xfrm rot="2734294">
              <a:off x="826051" y="31870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49" name="Line"/>
          <p:cNvSpPr/>
          <p:nvPr/>
        </p:nvSpPr>
        <p:spPr>
          <a:xfrm flipH="1" flipV="1">
            <a:off x="3201240" y="1688788"/>
            <a:ext cx="1033698" cy="1378249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Decision boundary: a linear ‘subspace’ where"/>
          <p:cNvSpPr txBox="1"/>
          <p:nvPr/>
        </p:nvSpPr>
        <p:spPr>
          <a:xfrm>
            <a:off x="2386844" y="719083"/>
            <a:ext cx="6176767" cy="38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Decision boundary: a linear ‘subspace’ where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  <p:sp>
        <p:nvSpPr>
          <p:cNvPr id="751" name="Line"/>
          <p:cNvSpPr/>
          <p:nvPr/>
        </p:nvSpPr>
        <p:spPr>
          <a:xfrm>
            <a:off x="3318058" y="1071280"/>
            <a:ext cx="1" cy="55750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2" name="Equation"/>
          <p:cNvSpPr txBox="1"/>
          <p:nvPr/>
        </p:nvSpPr>
        <p:spPr>
          <a:xfrm>
            <a:off x="4589054" y="1857581"/>
            <a:ext cx="1155755" cy="1999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  <p:sp>
        <p:nvSpPr>
          <p:cNvPr id="753" name="Equation"/>
          <p:cNvSpPr txBox="1"/>
          <p:nvPr/>
        </p:nvSpPr>
        <p:spPr>
          <a:xfrm>
            <a:off x="1881046" y="2643065"/>
            <a:ext cx="1161489" cy="1999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400" y="615950"/>
            <a:ext cx="4013200" cy="314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Equation"/>
          <p:cNvSpPr txBox="1"/>
          <p:nvPr/>
        </p:nvSpPr>
        <p:spPr>
          <a:xfrm>
            <a:off x="3065377" y="4131585"/>
            <a:ext cx="3013246" cy="3603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  <m:scr m:val="double-struck"/>
                    </m:rP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757" name="Equation"/>
          <p:cNvSpPr txBox="1"/>
          <p:nvPr/>
        </p:nvSpPr>
        <p:spPr>
          <a:xfrm>
            <a:off x="4312421" y="3496949"/>
            <a:ext cx="638104" cy="1666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 sz="1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Box 3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Probabilistic formulation</a:t>
            </a:r>
          </a:p>
        </p:txBody>
      </p:sp>
      <p:sp>
        <p:nvSpPr>
          <p:cNvPr id="760" name="Bernoulli distribution for binary random variables (e.g. outcomes of flipping a coin)…"/>
          <p:cNvSpPr txBox="1"/>
          <p:nvPr/>
        </p:nvSpPr>
        <p:spPr>
          <a:xfrm>
            <a:off x="426596" y="882555"/>
            <a:ext cx="7470022" cy="954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"/>
              </a:spcBef>
              <a:buSzPct val="100000"/>
              <a:buChar char="•"/>
            </a:pPr>
            <a:r>
              <a:t>Bernoulli distribution for binary random variables (e.g. outcomes of flipping a coin)</a:t>
            </a:r>
          </a:p>
          <a:p>
            <a:pPr marL="228600" indent="-228600">
              <a:spcBef>
                <a:spcPts val="100"/>
              </a:spcBef>
              <a:buSzPct val="100000"/>
              <a:buChar char="•"/>
            </a:pP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: probability of getting the outcome ‘1’ (malignant)</a:t>
            </a:r>
          </a:p>
        </p:txBody>
      </p:sp>
      <p:sp>
        <p:nvSpPr>
          <p:cNvPr id="761" name="Model the probability   as a function of the input"/>
          <p:cNvSpPr txBox="1"/>
          <p:nvPr/>
        </p:nvSpPr>
        <p:spPr>
          <a:xfrm>
            <a:off x="426596" y="3930555"/>
            <a:ext cx="7470022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"/>
              </a:spcBef>
              <a:buSzPct val="100000"/>
              <a:buChar char="•"/>
            </a:pPr>
            <a:r>
              <a:t>Model the probability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as a function of the input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</p:txBody>
      </p:sp>
      <p:sp>
        <p:nvSpPr>
          <p:cNvPr id="762" name="Equation"/>
          <p:cNvSpPr txBox="1"/>
          <p:nvPr/>
        </p:nvSpPr>
        <p:spPr>
          <a:xfrm>
            <a:off x="838200" y="2227623"/>
            <a:ext cx="2796306" cy="5623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mr>
                  </m:m>
                </m:oMath>
              </m:oMathPara>
            </a14:m>
          </a:p>
        </p:txBody>
      </p:sp>
      <p:sp>
        <p:nvSpPr>
          <p:cNvPr id="763" name="Equation"/>
          <p:cNvSpPr txBox="1"/>
          <p:nvPr/>
        </p:nvSpPr>
        <p:spPr>
          <a:xfrm>
            <a:off x="838200" y="3462063"/>
            <a:ext cx="2301500" cy="24139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p>
                  </m:sSup>
                </m:oMath>
              </m:oMathPara>
            </a14:m>
          </a:p>
        </p:txBody>
      </p:sp>
      <p:sp>
        <p:nvSpPr>
          <p:cNvPr id="764" name="This can be concisely expressed as"/>
          <p:cNvSpPr txBox="1"/>
          <p:nvPr/>
        </p:nvSpPr>
        <p:spPr>
          <a:xfrm>
            <a:off x="426596" y="2934769"/>
            <a:ext cx="7470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spcBef>
                <a:spcPts val="100"/>
              </a:spcBef>
              <a:buSzPct val="100000"/>
              <a:buChar char="•"/>
            </a:lvl1pPr>
          </a:lstStyle>
          <a:p>
            <a:pPr/>
            <a:r>
              <a:t>This can be concisely expressed 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extBox 10"/>
          <p:cNvSpPr txBox="1"/>
          <p:nvPr/>
        </p:nvSpPr>
        <p:spPr>
          <a:xfrm>
            <a:off x="883919" y="1048414"/>
            <a:ext cx="745069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3200"/>
            </a:lvl1pPr>
          </a:lstStyle>
          <a:p>
            <a:pPr/>
            <a:r>
              <a:t>Perceptron:    y   =   0   or   1</a:t>
            </a:r>
          </a:p>
        </p:txBody>
      </p:sp>
      <p:sp>
        <p:nvSpPr>
          <p:cNvPr id="767" name="TextBox 17"/>
          <p:cNvSpPr txBox="1"/>
          <p:nvPr/>
        </p:nvSpPr>
        <p:spPr>
          <a:xfrm>
            <a:off x="3881055" y="2120398"/>
            <a:ext cx="326136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can be 1 or 0</a:t>
            </a:r>
          </a:p>
        </p:txBody>
      </p:sp>
      <p:pic>
        <p:nvPicPr>
          <p:cNvPr id="76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3584" y="2229990"/>
            <a:ext cx="982216" cy="443156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TextBox 20"/>
          <p:cNvSpPr txBox="1"/>
          <p:nvPr/>
        </p:nvSpPr>
        <p:spPr>
          <a:xfrm>
            <a:off x="883919" y="3307775"/>
            <a:ext cx="55473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3200"/>
            </a:lvl1pPr>
          </a:lstStyle>
          <a:p>
            <a:pPr/>
            <a:r>
              <a:t>Logistic Regression:</a:t>
            </a:r>
          </a:p>
        </p:txBody>
      </p:sp>
      <p:pic>
        <p:nvPicPr>
          <p:cNvPr id="77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4185" y="3377200"/>
            <a:ext cx="2559179" cy="435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Lecture">
  <a:themeElements>
    <a:clrScheme name="1_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Lectur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_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Lecture">
  <a:themeElements>
    <a:clrScheme name="1_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Lectur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_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