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1.xml" ContentType="application/vnd.openxmlformats-officedocument.presentationml.notesSlide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359" r:id="rId2"/>
    <p:sldId id="643" r:id="rId3"/>
    <p:sldId id="633" r:id="rId4"/>
    <p:sldId id="634" r:id="rId5"/>
    <p:sldId id="635" r:id="rId6"/>
    <p:sldId id="644" r:id="rId7"/>
    <p:sldId id="649" r:id="rId8"/>
    <p:sldId id="302" r:id="rId9"/>
    <p:sldId id="646" r:id="rId10"/>
    <p:sldId id="301" r:id="rId11"/>
    <p:sldId id="665" r:id="rId12"/>
    <p:sldId id="664" r:id="rId13"/>
    <p:sldId id="650" r:id="rId14"/>
    <p:sldId id="305" r:id="rId15"/>
    <p:sldId id="307" r:id="rId16"/>
    <p:sldId id="654" r:id="rId17"/>
    <p:sldId id="651" r:id="rId18"/>
    <p:sldId id="636" r:id="rId19"/>
    <p:sldId id="652" r:id="rId20"/>
    <p:sldId id="666" r:id="rId21"/>
    <p:sldId id="653" r:id="rId22"/>
    <p:sldId id="655" r:id="rId23"/>
    <p:sldId id="657" r:id="rId24"/>
    <p:sldId id="660" r:id="rId25"/>
    <p:sldId id="661" r:id="rId26"/>
    <p:sldId id="663" r:id="rId27"/>
    <p:sldId id="662" r:id="rId28"/>
    <p:sldId id="667" r:id="rId29"/>
    <p:sldId id="668" r:id="rId30"/>
    <p:sldId id="669" r:id="rId31"/>
    <p:sldId id="670" r:id="rId32"/>
    <p:sldId id="67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8"/>
    <p:restoredTop sz="67084"/>
  </p:normalViewPr>
  <p:slideViewPr>
    <p:cSldViewPr snapToGrid="0" snapToObjects="1">
      <p:cViewPr>
        <p:scale>
          <a:sx n="95" d="100"/>
          <a:sy n="95" d="100"/>
        </p:scale>
        <p:origin x="14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6F393-E5C1-AA46-B627-21971E82CEA3}" type="datetimeFigureOut">
              <a:t>8/28/24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1BF47-BC9F-E34E-BAD5-755C9F701E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2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1BF47-BC9F-E34E-BAD5-755C9F701E82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21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11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71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4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1BF47-BC9F-E34E-BAD5-755C9F701E82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45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34F9-E881-1342-A175-EAD49D0A6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13A98-799D-7C49-A56A-337A5DF99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89909-02A6-984B-9ECD-71986CBA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6B01-FFE6-5742-B293-A2538A21CC89}" type="datetimeFigureOut"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30315-55CD-B34A-902E-D2C82C19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D7EAE-8DCD-E141-9442-953DF6F2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A7E9-5516-5743-BF21-D70B59367C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7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89B0-24F0-E54B-8E9C-E192470A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BDB74-2D31-D649-8C20-0CE813B47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B72E8-BC28-E84B-83D8-B5901076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6B01-FFE6-5742-B293-A2538A21CC89}" type="datetimeFigureOut"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74461-A703-F942-9570-24914FB1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2D171-39B0-1044-9E95-7E0543C0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A7E9-5516-5743-BF21-D70B59367C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1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FEC36-C206-5947-8364-30DD29F63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65AF2-CDB8-8E46-9B65-12546291A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6B908-0602-B841-B4B6-1A81BC8D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6B01-FFE6-5742-B293-A2538A21CC89}" type="datetimeFigureOut"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73611-E0A6-2343-9693-57BFB73E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7228D-E227-B848-8124-1F618F41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A7E9-5516-5743-BF21-D70B59367C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9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3CA0-33B3-8342-AA8D-CC3C461F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24F50-8D08-3540-99FC-FE9891766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313D7-8437-7B43-9B2E-53261B82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6B01-FFE6-5742-B293-A2538A21CC89}" type="datetimeFigureOut"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B4102-E223-794B-8A88-25F68C8C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93CF8-6268-444E-B81E-FED64296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A7E9-5516-5743-BF21-D70B59367C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6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AB1B-31C6-9B47-9161-6B65E3FC7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581A8-BBEE-0A47-9A02-F5E50E212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2A358-235E-7D47-B39C-A25843DC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6B01-FFE6-5742-B293-A2538A21CC89}" type="datetimeFigureOut"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0FCC1-D780-D04F-8FB4-9849603D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AD04E-2A73-4345-9E72-35F873CD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A7E9-5516-5743-BF21-D70B59367C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9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7DD1-2EF1-A542-B21F-A4D3BCC7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48BE-B607-3146-9770-418FBDC13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81C45-1FF4-1548-BC89-A73B57236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B1166-1BA2-9347-A3C6-1BDA6AED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6B01-FFE6-5742-B293-A2538A21CC89}" type="datetimeFigureOut"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85DF9-5C0D-3D47-8CAF-EB557664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7BD22-DC41-4C40-B722-7BD61ED6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A7E9-5516-5743-BF21-D70B59367C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C6EA-BA36-7648-842B-3708BE92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67217-0968-074D-B9F1-61E5839DD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10F41-9E3C-F34C-8824-30F31183B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69363-25CA-9C4D-A36F-CC125595A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07420-AA9E-3246-8092-AE465470B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8884F-27E9-7D4D-A51D-C139A1F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6B01-FFE6-5742-B293-A2538A21CC89}" type="datetimeFigureOut">
              <a:t>8/28/24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B341C-A5B1-AF40-B400-D8AEBB8C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51D75-2DC4-8F4A-A07E-770F0A37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A7E9-5516-5743-BF21-D70B59367C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8014-7A48-524C-BF6A-966CE59C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1283F-EB61-4445-B443-A6355016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6B01-FFE6-5742-B293-A2538A21CC89}" type="datetimeFigureOut">
              <a:t>8/28/24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231D3-51F4-DE4B-8411-8A6FB664C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A1568-4F13-8C49-AAFF-1EEBC848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A7E9-5516-5743-BF21-D70B59367C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5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8AB73-4F86-AE4C-A7E4-33CC54C2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6B01-FFE6-5742-B293-A2538A21CC89}" type="datetimeFigureOut">
              <a:t>8/28/24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50CBD-2603-5D46-B9D2-9FF893E3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4407B-20A0-554B-8A15-BCDB6E8D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A7E9-5516-5743-BF21-D70B59367C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1CAC-E298-0441-ACB6-3DE2A8CC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32D8-3CCE-554E-B076-1FBDFA136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6141C-568E-2A4C-92F9-6B6228DF2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9C053-3146-BB4D-9596-A4EE8246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6B01-FFE6-5742-B293-A2538A21CC89}" type="datetimeFigureOut"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23B87-AAF2-024D-836D-4B91618E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BA667-7697-E04B-B2CB-58A8FE4A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A7E9-5516-5743-BF21-D70B59367C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1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1A81-6215-8845-8CEC-F3615EF5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55AB3-1ECE-2F4E-96A6-BFF52F2E5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49708-C717-6640-B2A2-4F3C527D7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80F5F-AC19-F540-82A0-CBA63402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76B01-FFE6-5742-B293-A2538A21CC89}" type="datetimeFigureOut"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54FF0-07BF-5B47-A0D6-3F14E3D7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76EB4-B8F0-C843-B991-911E4AEE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A7E9-5516-5743-BF21-D70B59367C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6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E5E2B-133D-6C47-93CA-28BE672AB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659B0-F323-4540-A32C-B589CCCD8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1422A-8FB7-6444-94C0-FD59CA469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76B01-FFE6-5742-B293-A2538A21CC89}" type="datetimeFigureOut"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61D06-8B47-A44C-93C1-4541C0050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A74EC-DAAB-0743-B461-8D656A5B2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EA7E9-5516-5743-BF21-D70B59367C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9.xml"/><Relationship Id="rId7" Type="http://schemas.openxmlformats.org/officeDocument/2006/relationships/image" Target="../media/image2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22.xml"/><Relationship Id="rId7" Type="http://schemas.openxmlformats.org/officeDocument/2006/relationships/image" Target="../media/image31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30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25.xml"/><Relationship Id="rId7" Type="http://schemas.openxmlformats.org/officeDocument/2006/relationships/image" Target="../media/image37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36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6.xml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2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41.png"/><Relationship Id="rId5" Type="http://schemas.openxmlformats.org/officeDocument/2006/relationships/image" Target="../media/image38.png"/><Relationship Id="rId4" Type="http://schemas.openxmlformats.org/officeDocument/2006/relationships/notesSlide" Target="../notesSlides/notesSlide13.xml"/><Relationship Id="rId9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13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3.png"/><Relationship Id="rId5" Type="http://schemas.openxmlformats.org/officeDocument/2006/relationships/tags" Target="../tags/tag6.xml"/><Relationship Id="rId10" Type="http://schemas.openxmlformats.org/officeDocument/2006/relationships/image" Target="../media/image2.png"/><Relationship Id="rId4" Type="http://schemas.openxmlformats.org/officeDocument/2006/relationships/tags" Target="../tags/tag5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0.xml"/><Relationship Id="rId7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0.png"/><Relationship Id="rId4" Type="http://schemas.openxmlformats.org/officeDocument/2006/relationships/tags" Target="../tags/tag11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4F0B-0468-6B47-B7B9-8AE2E9B4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Lecture </a:t>
            </a:r>
            <a:r>
              <a:rPr lang="en-US" b="1" i="1"/>
              <a:t>1</a:t>
            </a:r>
            <a:r>
              <a:rPr lang="en-US" b="1"/>
              <a:t> – Multivariate linear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4FF6E-E800-B549-A8D2-36214EB86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AI in Genetics</a:t>
            </a:r>
            <a:endParaRPr lang="en-US" sz="2800" i="1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sz="2800" i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ZOO6927 / BOT6935 / ZOO4926</a:t>
            </a:r>
            <a:endParaRPr lang="en-US" sz="28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92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51" y="1268477"/>
            <a:ext cx="4416552" cy="1703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37" y="4404166"/>
            <a:ext cx="4284980" cy="170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4BA8DE-BBD7-E142-8477-EA7F606EE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254" y="4813300"/>
            <a:ext cx="4390292" cy="1358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502BB9-5851-E741-94CF-8D98D3574E7F}"/>
              </a:ext>
            </a:extLst>
          </p:cNvPr>
          <p:cNvSpPr txBox="1"/>
          <p:nvPr/>
        </p:nvSpPr>
        <p:spPr>
          <a:xfrm>
            <a:off x="78497" y="279400"/>
            <a:ext cx="10363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b="1" dirty="0"/>
              <a:t>Matrix transpose</a:t>
            </a:r>
          </a:p>
        </p:txBody>
      </p:sp>
      <p:pic>
        <p:nvPicPr>
          <p:cNvPr id="12290" name="Picture 2" descr="Transpose of Matrix - Meaning, Properties, Examples">
            <a:extLst>
              <a:ext uri="{FF2B5EF4-FFF2-40B4-BE49-F238E27FC236}">
                <a16:creationId xmlns:a16="http://schemas.microsoft.com/office/drawing/2014/main" id="{DD677EF5-08C9-B348-AFCE-0F371EAE80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30"/>
          <a:stretch/>
        </p:blipFill>
        <p:spPr bwMode="auto">
          <a:xfrm>
            <a:off x="2565400" y="2159000"/>
            <a:ext cx="6362700" cy="201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590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502BB9-5851-E741-94CF-8D98D3574E7F}"/>
              </a:ext>
            </a:extLst>
          </p:cNvPr>
          <p:cNvSpPr txBox="1"/>
          <p:nvPr/>
        </p:nvSpPr>
        <p:spPr>
          <a:xfrm>
            <a:off x="78497" y="279400"/>
            <a:ext cx="10363200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b="1" dirty="0">
                <a:latin typeface="Arial" panose="020B0604020202020204" pitchFamily="34" charset="0"/>
                <a:cs typeface="Arial" panose="020B0604020202020204" pitchFamily="34" charset="0"/>
              </a:rPr>
              <a:t>Transposing a column vector results in a row vector, and vice versa</a:t>
            </a:r>
          </a:p>
        </p:txBody>
      </p:sp>
      <p:pic>
        <p:nvPicPr>
          <p:cNvPr id="12294" name="Picture 6" descr="Matlab/Octave] How to transpose a vector - Okpedia">
            <a:extLst>
              <a:ext uri="{FF2B5EF4-FFF2-40B4-BE49-F238E27FC236}">
                <a16:creationId xmlns:a16="http://schemas.microsoft.com/office/drawing/2014/main" id="{A9B26024-EDFB-F643-A333-0FDFCF304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105" y="2501900"/>
            <a:ext cx="7054995" cy="247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62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9D3810-94C8-D048-867B-90D6D4CDEC5F}"/>
              </a:ext>
            </a:extLst>
          </p:cNvPr>
          <p:cNvSpPr txBox="1"/>
          <p:nvPr/>
        </p:nvSpPr>
        <p:spPr>
          <a:xfrm>
            <a:off x="342900" y="317500"/>
            <a:ext cx="10363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b="1" dirty="0"/>
              <a:t>Vector-Vector Product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4CAFE-A586-0744-8C5E-9BD5370307D3}"/>
              </a:ext>
            </a:extLst>
          </p:cNvPr>
          <p:cNvSpPr txBox="1"/>
          <p:nvPr/>
        </p:nvSpPr>
        <p:spPr>
          <a:xfrm>
            <a:off x="241300" y="2844225"/>
            <a:ext cx="624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“I</a:t>
            </a:r>
            <a:r>
              <a:rPr lang="en-US" sz="32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nner product”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 or</a:t>
            </a:r>
            <a:r>
              <a:rPr lang="en-US" sz="32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“dot product”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CB43E-0202-814C-90C6-578C98094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09725"/>
            <a:ext cx="5151449" cy="1282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DD6D56-BE5D-6040-9948-B8C59B152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859" y="4432300"/>
            <a:ext cx="7954282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17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12800" y="381000"/>
            <a:ext cx="1036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Matrix-vector multiplication</a:t>
            </a:r>
            <a:endParaRPr lang="en-US" sz="4267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328" y="4559301"/>
            <a:ext cx="2709672" cy="1703324"/>
          </a:xfrm>
          <a:prstGeom prst="rect">
            <a:avLst/>
          </a:prstGeom>
        </p:spPr>
      </p:pic>
      <p:pic>
        <p:nvPicPr>
          <p:cNvPr id="2050" name="Picture 2" descr="Introduction to Matrices and Vectors Multiplication using Python/Numpy">
            <a:extLst>
              <a:ext uri="{FF2B5EF4-FFF2-40B4-BE49-F238E27FC236}">
                <a16:creationId xmlns:a16="http://schemas.microsoft.com/office/drawing/2014/main" id="{FE0F3E33-327E-8D45-A13B-0B4F1C9F4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1308101"/>
            <a:ext cx="54229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768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12800" y="381000"/>
            <a:ext cx="10363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b="1" dirty="0"/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60700"/>
            <a:ext cx="4279392" cy="19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6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FAC0F7-1196-F545-9CCE-F5902240D1DC}"/>
              </a:ext>
            </a:extLst>
          </p:cNvPr>
          <p:cNvSpPr txBox="1"/>
          <p:nvPr/>
        </p:nvSpPr>
        <p:spPr>
          <a:xfrm>
            <a:off x="177800" y="0"/>
            <a:ext cx="10363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b="1" dirty="0"/>
              <a:t>Matrix-Matrix Product</a:t>
            </a:r>
          </a:p>
        </p:txBody>
      </p:sp>
      <p:pic>
        <p:nvPicPr>
          <p:cNvPr id="10242" name="Picture 2" descr="undefined">
            <a:extLst>
              <a:ext uri="{FF2B5EF4-FFF2-40B4-BE49-F238E27FC236}">
                <a16:creationId xmlns:a16="http://schemas.microsoft.com/office/drawing/2014/main" id="{249CB15D-7975-3C4C-8735-69EE3AAE3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2" y="1393202"/>
            <a:ext cx="8689975" cy="490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244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FAC0F7-1196-F545-9CCE-F5902240D1DC}"/>
              </a:ext>
            </a:extLst>
          </p:cNvPr>
          <p:cNvSpPr txBox="1"/>
          <p:nvPr/>
        </p:nvSpPr>
        <p:spPr>
          <a:xfrm>
            <a:off x="0" y="-40842"/>
            <a:ext cx="10363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b="1" dirty="0">
                <a:latin typeface="Arial" panose="020B0604020202020204" pitchFamily="34" charset="0"/>
                <a:cs typeface="Arial" panose="020B0604020202020204" pitchFamily="34" charset="0"/>
              </a:rPr>
              <a:t>Matrix-Matrix Product</a:t>
            </a:r>
          </a:p>
        </p:txBody>
      </p:sp>
      <p:pic>
        <p:nvPicPr>
          <p:cNvPr id="3" name="Picture 2" descr="Visualizing matrix multiplication as a linear combination - Eli Bendersky's  website">
            <a:extLst>
              <a:ext uri="{FF2B5EF4-FFF2-40B4-BE49-F238E27FC236}">
                <a16:creationId xmlns:a16="http://schemas.microsoft.com/office/drawing/2014/main" id="{2B71D2C4-264D-FD41-8E57-44D3ADBCD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291122"/>
            <a:ext cx="3702050" cy="478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154CE4-91B6-A24C-94BD-6875541E108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016" y="753052"/>
            <a:ext cx="373888" cy="390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BBEEDA-F8D1-2C41-82F3-E11551BA944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52" y="782109"/>
            <a:ext cx="390144" cy="373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4EDE1F-B121-5A44-9148-53F43C9AA11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904" y="748988"/>
            <a:ext cx="386080" cy="3942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04A50F-BFF4-A24C-AD6A-72C94BF7E61C}"/>
              </a:ext>
            </a:extLst>
          </p:cNvPr>
          <p:cNvSpPr txBox="1"/>
          <p:nvPr/>
        </p:nvSpPr>
        <p:spPr>
          <a:xfrm>
            <a:off x="403412" y="6075891"/>
            <a:ext cx="11788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 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-th  column of the matrix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obtained by multiplying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with the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column of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88863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12800" y="381000"/>
            <a:ext cx="10363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b="1" dirty="0"/>
              <a:t>Example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36" y="1478280"/>
            <a:ext cx="3321304" cy="1137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881" y="3103880"/>
            <a:ext cx="2613660" cy="1137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331" y="4729480"/>
            <a:ext cx="2613660" cy="113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9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7559CD-1012-FC43-8585-CB8D00782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71"/>
          <a:stretch/>
        </p:blipFill>
        <p:spPr>
          <a:xfrm>
            <a:off x="952500" y="666750"/>
            <a:ext cx="10287000" cy="1739900"/>
          </a:xfrm>
          <a:prstGeom prst="rect">
            <a:avLst/>
          </a:prstGeom>
        </p:spPr>
      </p:pic>
      <p:pic>
        <p:nvPicPr>
          <p:cNvPr id="8194" name="Picture 2" descr="undefined">
            <a:extLst>
              <a:ext uri="{FF2B5EF4-FFF2-40B4-BE49-F238E27FC236}">
                <a16:creationId xmlns:a16="http://schemas.microsoft.com/office/drawing/2014/main" id="{D0D94ADC-EE97-1442-ABA5-06BF2DA9C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602" y="2406650"/>
            <a:ext cx="4127423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5CCC57-8C2A-E343-8D0A-D78E24526A11}"/>
              </a:ext>
            </a:extLst>
          </p:cNvPr>
          <p:cNvSpPr txBox="1"/>
          <p:nvPr/>
        </p:nvSpPr>
        <p:spPr>
          <a:xfrm>
            <a:off x="8026400" y="5119624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BB918F-D1EA-A548-8866-4D6727432690}"/>
              </a:ext>
            </a:extLst>
          </p:cNvPr>
          <p:cNvSpPr txBox="1"/>
          <p:nvPr/>
        </p:nvSpPr>
        <p:spPr>
          <a:xfrm>
            <a:off x="812800" y="5905393"/>
            <a:ext cx="1137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 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-th  element of the matrix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the dot product of the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-th row of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with the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-th column of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3617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958D-44F6-4C4D-8736-00130C28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Vectors, matrices, and tensors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FE0E1-4DAB-DB45-9DAC-F1A546210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89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B1D171-2F07-0B40-9DF6-6E15E2955CD3}"/>
              </a:ext>
            </a:extLst>
          </p:cNvPr>
          <p:cNvSpPr txBox="1"/>
          <p:nvPr/>
        </p:nvSpPr>
        <p:spPr>
          <a:xfrm>
            <a:off x="406400" y="628603"/>
            <a:ext cx="1137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must have conforming dimensions!</a:t>
            </a:r>
            <a:endParaRPr lang="en-US" sz="4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undefined">
            <a:extLst>
              <a:ext uri="{FF2B5EF4-FFF2-40B4-BE49-F238E27FC236}">
                <a16:creationId xmlns:a16="http://schemas.microsoft.com/office/drawing/2014/main" id="{23F1D486-BBB4-B54A-97DB-A9D3D699F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003" y="1599827"/>
            <a:ext cx="2962198" cy="260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6155FF-FEE6-D146-914D-EF435650EE6F}"/>
              </a:ext>
            </a:extLst>
          </p:cNvPr>
          <p:cNvSpPr txBox="1"/>
          <p:nvPr/>
        </p:nvSpPr>
        <p:spPr>
          <a:xfrm>
            <a:off x="406400" y="4734439"/>
            <a:ext cx="1137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Dim(A) = m x n</a:t>
            </a:r>
          </a:p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Dim(B) = n x p</a:t>
            </a:r>
          </a:p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Dim(AB) = m x p</a:t>
            </a:r>
          </a:p>
        </p:txBody>
      </p:sp>
    </p:spTree>
    <p:extLst>
      <p:ext uri="{BB962C8B-B14F-4D97-AF65-F5344CB8AC3E}">
        <p14:creationId xmlns:p14="http://schemas.microsoft.com/office/powerpoint/2010/main" val="3041637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0FE400-2C46-7A47-8D4E-B7AB95C2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559050"/>
            <a:ext cx="9474200" cy="173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7CB2FE-236E-5941-BE5D-C34003A14EF7}"/>
              </a:ext>
            </a:extLst>
          </p:cNvPr>
          <p:cNvSpPr txBox="1"/>
          <p:nvPr/>
        </p:nvSpPr>
        <p:spPr>
          <a:xfrm>
            <a:off x="812800" y="6075891"/>
            <a:ext cx="1137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*The matrix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the sum of outer product of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-th column of A and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-th row of B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43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99" y="1619092"/>
            <a:ext cx="3015311" cy="4195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0" y="907893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213" y="3072153"/>
            <a:ext cx="882988" cy="375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96000" y="2396042"/>
            <a:ext cx="2189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Parameters: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4480148"/>
            <a:ext cx="5080000" cy="7139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096000" y="3884191"/>
            <a:ext cx="3661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Cost Function (MSE):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24" y="5650804"/>
            <a:ext cx="3247017" cy="64188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96000" y="5528011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Goal: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BA6C79-EEF5-F542-9C7A-8CCC1839F680}"/>
              </a:ext>
            </a:extLst>
          </p:cNvPr>
          <p:cNvSpPr txBox="1"/>
          <p:nvPr/>
        </p:nvSpPr>
        <p:spPr>
          <a:xfrm>
            <a:off x="0" y="158905"/>
            <a:ext cx="10363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b="1" dirty="0"/>
              <a:t>Back to the simple linear regression example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D159E8-ED31-1540-8664-E4ABE13EB1EB}"/>
              </a:ext>
            </a:extLst>
          </p:cNvPr>
          <p:cNvSpPr txBox="1"/>
          <p:nvPr/>
        </p:nvSpPr>
        <p:spPr>
          <a:xfrm>
            <a:off x="364128" y="1245888"/>
            <a:ext cx="294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House sizes: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D1AAC38-C1E5-2743-9B4E-4225496CC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795902"/>
              </p:ext>
            </p:extLst>
          </p:nvPr>
        </p:nvGraphicFramePr>
        <p:xfrm>
          <a:off x="364128" y="2038668"/>
          <a:ext cx="4140200" cy="3474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55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 in</a:t>
                      </a:r>
                      <a:r>
                        <a:rPr lang="en-US" sz="3200" b="1" u="none" strike="noStrike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feet</a:t>
                      </a:r>
                      <a:r>
                        <a:rPr lang="en-US" sz="3200" b="1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32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 ($) in 1000's (</a:t>
                      </a:r>
                      <a:r>
                        <a:rPr lang="en-US" sz="32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2104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1416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1534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178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368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15900" y="482601"/>
            <a:ext cx="294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House sizes:</a:t>
            </a:r>
          </a:p>
        </p:txBody>
      </p:sp>
      <p:pic>
        <p:nvPicPr>
          <p:cNvPr id="40" name="Picture 3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765" y="1165939"/>
            <a:ext cx="3627120" cy="40843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876800" y="367729"/>
            <a:ext cx="568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Hypothesis: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06925E-743D-A049-ABA0-9D1349161742}"/>
              </a:ext>
            </a:extLst>
          </p:cNvPr>
          <p:cNvSpPr txBox="1"/>
          <p:nvPr/>
        </p:nvSpPr>
        <p:spPr>
          <a:xfrm>
            <a:off x="4876800" y="2369624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 matrix-vector multiplication: 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D97564F-AB04-AA44-9730-013137663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325651"/>
              </p:ext>
            </p:extLst>
          </p:nvPr>
        </p:nvGraphicFramePr>
        <p:xfrm>
          <a:off x="215900" y="1275381"/>
          <a:ext cx="4140200" cy="3474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55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 in</a:t>
                      </a:r>
                      <a:r>
                        <a:rPr lang="en-US" sz="3200" b="1" u="none" strike="noStrike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feet</a:t>
                      </a:r>
                      <a:r>
                        <a:rPr lang="en-US" sz="3200" b="1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32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 ($) in 1000's (</a:t>
                      </a:r>
                      <a:r>
                        <a:rPr lang="en-US" sz="32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2104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1416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1534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178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25037F7-855C-4D4A-93A0-9F8A9969A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799" y="3149600"/>
            <a:ext cx="4960389" cy="308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31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515D21-B1B3-3F4D-A98F-DFE00377F72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505660"/>
            <a:ext cx="5080000" cy="7139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E460E7-730B-C440-976B-5ABBD98D5420}"/>
              </a:ext>
            </a:extLst>
          </p:cNvPr>
          <p:cNvSpPr txBox="1"/>
          <p:nvPr/>
        </p:nvSpPr>
        <p:spPr>
          <a:xfrm>
            <a:off x="215900" y="482601"/>
            <a:ext cx="294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House sizes: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61C0D64-D9DE-BC46-8824-9CF3EFF46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61175"/>
              </p:ext>
            </p:extLst>
          </p:nvPr>
        </p:nvGraphicFramePr>
        <p:xfrm>
          <a:off x="215900" y="1275381"/>
          <a:ext cx="4140200" cy="3474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55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 in</a:t>
                      </a:r>
                      <a:r>
                        <a:rPr lang="en-US" sz="3200" b="1" u="none" strike="noStrike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feet</a:t>
                      </a:r>
                      <a:r>
                        <a:rPr lang="en-US" sz="3200" b="1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32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 ($) in 1000's (</a:t>
                      </a:r>
                      <a:r>
                        <a:rPr lang="en-US" sz="32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2104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1416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1534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178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7A99AF4D-2295-F045-82D1-7B3B66EAD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433" y="713410"/>
            <a:ext cx="4365468" cy="27155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5F6686E-7506-2C48-8B79-1DA4D19B264D}"/>
              </a:ext>
            </a:extLst>
          </p:cNvPr>
          <p:cNvSpPr txBox="1"/>
          <p:nvPr/>
        </p:nvSpPr>
        <p:spPr>
          <a:xfrm>
            <a:off x="5629432" y="153966"/>
            <a:ext cx="4238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Model prediction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D7C235-539F-9344-AE89-49C72A285EC1}"/>
              </a:ext>
            </a:extLst>
          </p:cNvPr>
          <p:cNvSpPr txBox="1"/>
          <p:nvPr/>
        </p:nvSpPr>
        <p:spPr>
          <a:xfrm>
            <a:off x="5716668" y="3776458"/>
            <a:ext cx="4238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5D1C78-9212-F64A-ABDC-46C30E28DC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9432" y="5567622"/>
            <a:ext cx="6375400" cy="8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76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515D21-B1B3-3F4D-A98F-DFE00377F72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4531060"/>
            <a:ext cx="5080000" cy="7139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A99AF4D-2295-F045-82D1-7B3B66EAD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933" y="738810"/>
            <a:ext cx="4365468" cy="27155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5F6686E-7506-2C48-8B79-1DA4D19B264D}"/>
              </a:ext>
            </a:extLst>
          </p:cNvPr>
          <p:cNvSpPr txBox="1"/>
          <p:nvPr/>
        </p:nvSpPr>
        <p:spPr>
          <a:xfrm>
            <a:off x="231932" y="179366"/>
            <a:ext cx="4238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Model prediction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D7C235-539F-9344-AE89-49C72A285EC1}"/>
              </a:ext>
            </a:extLst>
          </p:cNvPr>
          <p:cNvSpPr txBox="1"/>
          <p:nvPr/>
        </p:nvSpPr>
        <p:spPr>
          <a:xfrm>
            <a:off x="319168" y="3801858"/>
            <a:ext cx="4238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5D1C78-9212-F64A-ABDC-46C30E28DC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932" y="5389393"/>
            <a:ext cx="6375400" cy="899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536F07-1B73-6446-80EF-E9AE9C72A63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905" y="1670284"/>
            <a:ext cx="3247017" cy="6418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70C097-264D-DF41-BE3C-07949C1B2BBF}"/>
              </a:ext>
            </a:extLst>
          </p:cNvPr>
          <p:cNvSpPr txBox="1"/>
          <p:nvPr/>
        </p:nvSpPr>
        <p:spPr>
          <a:xfrm>
            <a:off x="6689881" y="154749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8E6052-08D8-AA46-9D61-A00C8F61646A}"/>
              </a:ext>
            </a:extLst>
          </p:cNvPr>
          <p:cNvSpPr txBox="1"/>
          <p:nvPr/>
        </p:nvSpPr>
        <p:spPr>
          <a:xfrm>
            <a:off x="6689881" y="3217083"/>
            <a:ext cx="4238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E2CF6-19CC-7A41-B845-F15516B7E2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9881" y="4365251"/>
            <a:ext cx="5386323" cy="74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20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BD2490-9E09-2F45-9B90-DA1DC6839765}"/>
              </a:ext>
            </a:extLst>
          </p:cNvPr>
          <p:cNvSpPr txBox="1"/>
          <p:nvPr/>
        </p:nvSpPr>
        <p:spPr>
          <a:xfrm>
            <a:off x="0" y="158905"/>
            <a:ext cx="10363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b="1" dirty="0">
                <a:latin typeface="Arial" panose="020B0604020202020204" pitchFamily="34" charset="0"/>
                <a:cs typeface="Arial" panose="020B0604020202020204" pitchFamily="34" charset="0"/>
              </a:rPr>
              <a:t>How to find the solution - calculus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AFF4F-284A-E04F-925A-5521010B3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50" y="2755900"/>
            <a:ext cx="57023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01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2B42AB38-C567-4844-B8D5-B1CE21D00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800" y="681038"/>
            <a:ext cx="10236200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7C3F89B5-98F7-7B43-9188-1085D9411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00" y="269874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48AD29E4-A9A5-AD4A-997C-882B8AADA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989261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8" name="AutoShape 9">
            <a:extLst>
              <a:ext uri="{FF2B5EF4-FFF2-40B4-BE49-F238E27FC236}">
                <a16:creationId xmlns:a16="http://schemas.microsoft.com/office/drawing/2014/main" id="{E51975EC-1EB2-0141-85DE-BCB143104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32845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56728E03-FEDF-BA47-8077-4097895EA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35893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0" name="AutoShape 11">
            <a:extLst>
              <a:ext uri="{FF2B5EF4-FFF2-40B4-BE49-F238E27FC236}">
                <a16:creationId xmlns:a16="http://schemas.microsoft.com/office/drawing/2014/main" id="{83855FB0-2BE2-694E-96DB-AA70B1759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8941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FB43D15C-2F67-2D48-AB52-90A36BB3F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200" y="39703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29FFEF84-2825-F846-8812-DDDBA1CE5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1989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3" name="AutoShape 14">
            <a:extLst>
              <a:ext uri="{FF2B5EF4-FFF2-40B4-BE49-F238E27FC236}">
                <a16:creationId xmlns:a16="http://schemas.microsoft.com/office/drawing/2014/main" id="{6D146D28-7395-6B4B-9AC5-C03B5FA25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00" y="45037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cxnSp>
        <p:nvCxnSpPr>
          <p:cNvPr id="14" name="AutoShape 15">
            <a:extLst>
              <a:ext uri="{FF2B5EF4-FFF2-40B4-BE49-F238E27FC236}">
                <a16:creationId xmlns:a16="http://schemas.microsoft.com/office/drawing/2014/main" id="{8233EFCE-7124-044D-A194-753147A4CA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23367" y="3703636"/>
            <a:ext cx="1016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6">
            <a:extLst>
              <a:ext uri="{FF2B5EF4-FFF2-40B4-BE49-F238E27FC236}">
                <a16:creationId xmlns:a16="http://schemas.microsoft.com/office/drawing/2014/main" id="{7AC5304B-EFE8-7C4F-B340-6CC93FC2224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23367" y="3398836"/>
            <a:ext cx="3048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7">
            <a:extLst>
              <a:ext uri="{FF2B5EF4-FFF2-40B4-BE49-F238E27FC236}">
                <a16:creationId xmlns:a16="http://schemas.microsoft.com/office/drawing/2014/main" id="{BE8CC1CB-D03C-CE42-8102-530C2DC793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33433" y="4008436"/>
            <a:ext cx="406400" cy="76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8">
            <a:extLst>
              <a:ext uri="{FF2B5EF4-FFF2-40B4-BE49-F238E27FC236}">
                <a16:creationId xmlns:a16="http://schemas.microsoft.com/office/drawing/2014/main" id="{D320F6F7-F33A-FE4E-A73D-10D12268020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25017" y="4084636"/>
            <a:ext cx="203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9">
            <a:extLst>
              <a:ext uri="{FF2B5EF4-FFF2-40B4-BE49-F238E27FC236}">
                <a16:creationId xmlns:a16="http://schemas.microsoft.com/office/drawing/2014/main" id="{8664BFF7-4180-DE4C-BD70-91EFA3572C5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526617" y="4313236"/>
            <a:ext cx="1016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Line 20">
            <a:extLst>
              <a:ext uri="{FF2B5EF4-FFF2-40B4-BE49-F238E27FC236}">
                <a16:creationId xmlns:a16="http://schemas.microsoft.com/office/drawing/2014/main" id="{5B23331C-8206-1F45-A45B-F6D7D7EE1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7002" y="2813049"/>
            <a:ext cx="57151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5E1F287A-AA6A-3B4D-B7FD-3621F880B8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2402" y="3113087"/>
            <a:ext cx="31751" cy="280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C85E2F55-48D0-7B49-AC0D-4E36057BB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9701" y="4953000"/>
            <a:ext cx="447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sz="2400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95B02688-328C-2B40-AB5B-E75CDE755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184" y="5332413"/>
            <a:ext cx="447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sz="2400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67D053B3-D43E-3140-96E5-8912A9CA4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048" y="3173094"/>
            <a:ext cx="1071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J(</a:t>
            </a:r>
            <a:r>
              <a:rPr lang="en-US" sz="24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sz="2400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  <a:endParaRPr lang="en-US" sz="2400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BD2490-9E09-2F45-9B90-DA1DC6839765}"/>
              </a:ext>
            </a:extLst>
          </p:cNvPr>
          <p:cNvSpPr txBox="1"/>
          <p:nvPr/>
        </p:nvSpPr>
        <p:spPr>
          <a:xfrm>
            <a:off x="0" y="158905"/>
            <a:ext cx="116967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b="1" dirty="0">
                <a:latin typeface="Arial" panose="020B0604020202020204" pitchFamily="34" charset="0"/>
                <a:cs typeface="Arial" panose="020B0604020202020204" pitchFamily="34" charset="0"/>
              </a:rPr>
              <a:t>How to find the solution –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47913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8D4C3E-F9A0-7A48-8432-B7D826A61589}"/>
              </a:ext>
            </a:extLst>
          </p:cNvPr>
          <p:cNvSpPr txBox="1"/>
          <p:nvPr/>
        </p:nvSpPr>
        <p:spPr>
          <a:xfrm>
            <a:off x="0" y="158905"/>
            <a:ext cx="10363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b="1" dirty="0">
                <a:latin typeface="Arial" panose="020B0604020202020204" pitchFamily="34" charset="0"/>
                <a:cs typeface="Arial" panose="020B0604020202020204" pitchFamily="34" charset="0"/>
              </a:rPr>
              <a:t>Broadcasting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95E0A-B6E2-EC45-8501-1B1737F1E7EF}"/>
              </a:ext>
            </a:extLst>
          </p:cNvPr>
          <p:cNvSpPr txBox="1"/>
          <p:nvPr/>
        </p:nvSpPr>
        <p:spPr>
          <a:xfrm>
            <a:off x="474009" y="2109444"/>
            <a:ext cx="928855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222832"/>
                </a:solidFill>
                <a:effectLst/>
                <a:latin typeface="Open Sans" panose="020F0502020204030204" pitchFamily="34" charset="0"/>
              </a:rPr>
              <a:t>Broadcasting: how NumPy (torch, tensorflow) treats arrays with different shapes during arithmetic operations.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>
              <a:solidFill>
                <a:srgbClr val="222832"/>
              </a:solidFill>
              <a:effectLst/>
              <a:latin typeface="Open Sans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222832"/>
                </a:solidFill>
                <a:effectLst/>
                <a:latin typeface="Open Sans" panose="020F0502020204030204" pitchFamily="34" charset="0"/>
              </a:rPr>
              <a:t>When performing operations between two arrays, broadcasting automatically expands one or both arrays so they have compatible shapes. This allows element-wise operations without the need for explicitly reshaping arrays.</a:t>
            </a:r>
          </a:p>
        </p:txBody>
      </p:sp>
    </p:spTree>
    <p:extLst>
      <p:ext uri="{BB962C8B-B14F-4D97-AF65-F5344CB8AC3E}">
        <p14:creationId xmlns:p14="http://schemas.microsoft.com/office/powerpoint/2010/main" val="3002282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8D4C3E-F9A0-7A48-8432-B7D826A61589}"/>
              </a:ext>
            </a:extLst>
          </p:cNvPr>
          <p:cNvSpPr txBox="1"/>
          <p:nvPr/>
        </p:nvSpPr>
        <p:spPr>
          <a:xfrm>
            <a:off x="0" y="158905"/>
            <a:ext cx="10363200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b="1" dirty="0">
                <a:latin typeface="Arial" panose="020B0604020202020204" pitchFamily="34" charset="0"/>
                <a:cs typeface="Arial" panose="020B0604020202020204" pitchFamily="34" charset="0"/>
              </a:rPr>
              <a:t>Generalized tensor operation: Broadcasting</a:t>
            </a:r>
          </a:p>
        </p:txBody>
      </p:sp>
      <p:pic>
        <p:nvPicPr>
          <p:cNvPr id="21506" name="Picture 2" descr="A scalar is broadcast to match the shape of the 1-d array it is being multiplied to.">
            <a:extLst>
              <a:ext uri="{FF2B5EF4-FFF2-40B4-BE49-F238E27FC236}">
                <a16:creationId xmlns:a16="http://schemas.microsoft.com/office/drawing/2014/main" id="{3A84BB34-41F1-5545-8510-AC709FE83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2209800"/>
            <a:ext cx="6604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65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76300" y="4169503"/>
            <a:ext cx="9918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Dimension of matrix: number of rows x number of columns</a:t>
            </a:r>
          </a:p>
          <a:p>
            <a:endParaRPr lang="en-US" sz="2800" dirty="0"/>
          </a:p>
          <a:p>
            <a:r>
              <a:rPr lang="en-US" sz="2800" dirty="0"/>
              <a:t>Dim(A) = 4 x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800" y="376376"/>
            <a:ext cx="103632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/>
              <a:t>Matrix: </a:t>
            </a:r>
            <a:r>
              <a:rPr lang="en-US" sz="3733" dirty="0"/>
              <a:t>Rectangular array of numbers: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30665-7E3E-7747-8ECA-A0A2D8BD5A7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797211"/>
            <a:ext cx="2995168" cy="178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7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A 1-d array with shape (3) is stretched to match the 2-d array of shape (4, 3) it is being added to, and the result is a 2-d array of shape (4, 3).">
            <a:extLst>
              <a:ext uri="{FF2B5EF4-FFF2-40B4-BE49-F238E27FC236}">
                <a16:creationId xmlns:a16="http://schemas.microsoft.com/office/drawing/2014/main" id="{08586B13-5D3F-C24E-999D-779CAF030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2101850"/>
            <a:ext cx="6527800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775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A 2-d array of shape (4, 1) and a 1-d array of shape (3) are stretched to match their shapes and produce a resultant array of shape (4, 3).">
            <a:extLst>
              <a:ext uri="{FF2B5EF4-FFF2-40B4-BE49-F238E27FC236}">
                <a16:creationId xmlns:a16="http://schemas.microsoft.com/office/drawing/2014/main" id="{57C4520B-DC44-B34D-82A7-3A6E1C6F5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1771650"/>
            <a:ext cx="72263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78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999882-4ED3-1648-9EEC-D6CC412ED7BB}"/>
              </a:ext>
            </a:extLst>
          </p:cNvPr>
          <p:cNvSpPr txBox="1"/>
          <p:nvPr/>
        </p:nvSpPr>
        <p:spPr>
          <a:xfrm>
            <a:off x="1488702" y="1314708"/>
            <a:ext cx="921459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/>
              <a:t>Concise Code</a:t>
            </a:r>
            <a:r>
              <a:rPr lang="en-US" sz="3200"/>
              <a:t>: It reduces the need for explicit loops and reshaping, making the code more concise and easier to read.</a:t>
            </a:r>
          </a:p>
          <a:p>
            <a:r>
              <a:rPr lang="en-US" sz="3200" b="1"/>
              <a:t>Performance</a:t>
            </a:r>
            <a:r>
              <a:rPr lang="en-US" sz="3200"/>
              <a:t>: Broadcasting is implemented in a memory-efficient manner, avoiding unnecessary copies of data.</a:t>
            </a:r>
          </a:p>
          <a:p>
            <a:r>
              <a:rPr lang="en-US" sz="3200" b="1"/>
              <a:t>Flexibility</a:t>
            </a:r>
            <a:r>
              <a:rPr lang="en-US" sz="3200"/>
              <a:t>: It allows operations on arrays of different shapes without needing them to be exactly the same size.</a:t>
            </a:r>
          </a:p>
        </p:txBody>
      </p:sp>
    </p:spTree>
    <p:extLst>
      <p:ext uri="{BB962C8B-B14F-4D97-AF65-F5344CB8AC3E}">
        <p14:creationId xmlns:p14="http://schemas.microsoft.com/office/powerpoint/2010/main" val="260386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12800" y="381000"/>
            <a:ext cx="103632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/>
              <a:t>Matrix Elements </a:t>
            </a:r>
            <a:r>
              <a:rPr lang="en-US" sz="3733" dirty="0"/>
              <a:t>(entries of matrix)</a:t>
            </a: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74773"/>
            <a:ext cx="2995168" cy="17825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35200" y="4197747"/>
            <a:ext cx="782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  ,   entry” in the       row,        column.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4306528"/>
            <a:ext cx="981456" cy="4114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792" y="4288733"/>
            <a:ext cx="429768" cy="34747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4307837"/>
            <a:ext cx="493776" cy="4267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4353939"/>
            <a:ext cx="109728" cy="274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00" y="4353939"/>
            <a:ext cx="167640" cy="35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7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11199" y="345994"/>
            <a:ext cx="1036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Vector: </a:t>
            </a:r>
            <a:r>
              <a:rPr lang="en-US" sz="3200" dirty="0"/>
              <a:t>An n x 1 matrix.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3369" y="72898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n-dimensional vector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69" y="3913670"/>
            <a:ext cx="1304544" cy="4267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41" y="1726930"/>
            <a:ext cx="1614932" cy="178257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5892799" y="1726930"/>
            <a:ext cx="0" cy="3037189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94399" y="1534343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1-indexed </a:t>
            </a:r>
            <a:r>
              <a:rPr lang="en-US" sz="3200" dirty="0" err="1"/>
              <a:t>vs</a:t>
            </a:r>
            <a:r>
              <a:rPr lang="en-US" sz="3200" dirty="0"/>
              <a:t> 0-indexed:</a:t>
            </a: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626" y="2362930"/>
            <a:ext cx="1408176" cy="178257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826" y="2348706"/>
            <a:ext cx="1408176" cy="178257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95335" y="3819254"/>
            <a:ext cx="238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425383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81067F-460D-9748-BF70-A92FB723315B}"/>
              </a:ext>
            </a:extLst>
          </p:cNvPr>
          <p:cNvSpPr txBox="1"/>
          <p:nvPr/>
        </p:nvSpPr>
        <p:spPr>
          <a:xfrm>
            <a:off x="711199" y="345994"/>
            <a:ext cx="1036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effectLst/>
                <a:latin typeface="SFRM1000"/>
              </a:rPr>
              <a:t>T</a:t>
            </a:r>
            <a:r>
              <a:rPr lang="en-US" sz="3200" b="1">
                <a:effectLst/>
                <a:latin typeface="SFBX1000"/>
              </a:rPr>
              <a:t>ensor: </a:t>
            </a:r>
            <a:r>
              <a:rPr lang="en-US" sz="3200">
                <a:effectLst/>
                <a:latin typeface="SFBX1000"/>
              </a:rPr>
              <a:t>High-dimensional array</a:t>
            </a:r>
            <a:endParaRPr lang="en-US" sz="3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006BD-0F69-F244-936A-31B3A6AC9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57" y="1346200"/>
            <a:ext cx="8280485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1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958D-44F6-4C4D-8736-00130C28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Basic matrix algebra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FE0E1-4DAB-DB45-9DAC-F1A546210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3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12800" y="381000"/>
            <a:ext cx="10363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b="1" dirty="0"/>
              <a:t>Scalar Multiplication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3090485"/>
            <a:ext cx="2844800" cy="1703324"/>
          </a:xfrm>
          <a:prstGeom prst="rect">
            <a:avLst/>
          </a:prstGeom>
        </p:spPr>
      </p:pic>
      <p:pic>
        <p:nvPicPr>
          <p:cNvPr id="3074" name="Picture 2" descr="Matrix Scalar Multiplication - Properties, Formula, Examples">
            <a:extLst>
              <a:ext uri="{FF2B5EF4-FFF2-40B4-BE49-F238E27FC236}">
                <a16:creationId xmlns:a16="http://schemas.microsoft.com/office/drawing/2014/main" id="{42579EA0-5B7F-874E-A1B4-B54E5C1E9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5"/>
          <a:stretch/>
        </p:blipFill>
        <p:spPr bwMode="auto">
          <a:xfrm>
            <a:off x="1109663" y="1487424"/>
            <a:ext cx="5557163" cy="488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52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ddition of Matrices - Properties | What is Matrix Addition?">
            <a:extLst>
              <a:ext uri="{FF2B5EF4-FFF2-40B4-BE49-F238E27FC236}">
                <a16:creationId xmlns:a16="http://schemas.microsoft.com/office/drawing/2014/main" id="{B2AAC81B-3429-CD40-8870-286BC3B97A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34"/>
          <a:stretch/>
        </p:blipFill>
        <p:spPr bwMode="auto">
          <a:xfrm>
            <a:off x="1825625" y="2049444"/>
            <a:ext cx="8235950" cy="417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276F5A-8E1A-3849-9E98-7DCCD43A1CA3}"/>
              </a:ext>
            </a:extLst>
          </p:cNvPr>
          <p:cNvSpPr txBox="1"/>
          <p:nvPr/>
        </p:nvSpPr>
        <p:spPr>
          <a:xfrm>
            <a:off x="342900" y="317500"/>
            <a:ext cx="10363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b="1" dirty="0"/>
              <a:t>Matrix Addition is element-wise</a:t>
            </a:r>
          </a:p>
        </p:txBody>
      </p:sp>
    </p:spTree>
    <p:extLst>
      <p:ext uri="{BB962C8B-B14F-4D97-AF65-F5344CB8AC3E}">
        <p14:creationId xmlns:p14="http://schemas.microsoft.com/office/powerpoint/2010/main" val="603223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 = \begin{bmatrix} &#10;1402 &amp; 191 \\&#10;1371 &amp; 821 \\&#10;949 &amp; 1437 \\&#10;147 &amp; 1448\end{bmatrix}$&#10;\end{document}"/>
  <p:tag name="IGUANATEXSIZE" val="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 = \begin{bmatrix} &#10;y_1 \\&#10;y_2 \\&#10;y_3 \\&#10;y_4\end{bmatrix}$&#10;\end{document}"/>
  <p:tag name="IGUANATEXSIZE" val="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 = \begin{bmatrix} &#10;y_0 \\&#10;y_1 \\&#10;y_2 \\&#10;y_3\end{bmatrix}$&#10;\end{document}"/>
  <p:tag name="IGUANATEXSIZE" val="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3 \times&#10;\begin{bmatrix} &#10;1 &amp; 0 \\&#10;2 &amp; 5 \\&#10;3 &amp; 1\end{bmatrix}&#10;=&#10;$&#10;\end{document}"/>
  <p:tag name="IGUANATEXSIZE" val="2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begin{bmatrix} &#10;1 &amp; 0 \\&#10;2 &amp; 5 \\&#10;3 &amp; 1\end{bmatrix}&#10;+&#10;\begin{bmatrix} &#10;4 &amp; 0.5 \\&#10;2 &amp; 5 \\&#10;0 &amp; 1\end{bmatrix}&#10;=&#10;$&#10;\end{document}"/>
  <p:tag name="IGUANATEXSIZE" val="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begin{bmatrix} &#10;1 &amp; 0 \\&#10;2 &amp; 5 \\&#10;3 &amp; 1\end{bmatrix}&#10;+&#10;\begin{bmatrix} &#10;4 &amp; 0.5 \\&#10;2 &amp; 5\end{bmatrix}&#10;=&#10;$&#10;\end{document}"/>
  <p:tag name="IGUANATEXSIZE" val="2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begin{bmatrix} &#10;1 &amp; 3 \\&#10;4 &amp; 0 \\&#10;2 &amp; 1\end{bmatrix}&#10;\begin{bmatrix} &#10;1\\&#10;5\end{bmatrix}&#10;=$&#10;\end{document}"/>
  <p:tag name="IGUANATEXSIZE" val="2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begin{bmatrix} &#10;1 &amp; 2 &amp; 1 &amp; 5\\&#10;0 &amp; 3 &amp; 0 &amp; 4 \\&#10;-1 &amp; -2 &amp; 0 &amp; 0\end{bmatrix}&#10;\begin{bmatrix} &#10;1\\&#10;3\\&#10;2\\&#10;1\end{bmatrix}&#10;=$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&#10;$&#10;&#10;\end{document}"/>
  <p:tag name="IGUANATEXSIZE" val="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B&#10;$&#10;&#10;\end{document}"/>
  <p:tag name="IGUANATEXSIZE" val="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C&#10;$&#10;&#10;\end{document}"/>
  <p:tag name="IGUANATEXSIZE" val="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 = \begin{bmatrix} &#10;1402 &amp; 191 \\&#10;1371 &amp; 821 \\&#10;949 &amp; 1437 \\&#10;147 &amp; 1448\end{bmatrix}$&#10;\end{document}"/>
  <p:tag name="IGUANATEXSIZE" val="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 1&amp; 3\\&#10; 2&amp; 5\end{bmatrix}&#10;\begin{bmatrix} &#10; 0&amp; 1\\&#10; 3&amp; 2\end{bmatrix}=&#10;$&#10;\end{document}"/>
  <p:tag name="IGUANATEXSIZE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1&amp;3\\&#10;2&amp;5\end{bmatrix}&#10;\begin{bmatrix} &#10;0\\&#10;3\end{bmatrix}=&#10;$&#10;\end{document}"/>
  <p:tag name="IGUANATEXSIZE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 1&amp; 3\\&#10; 2&amp; 5\end{bmatrix}&#10;\begin{bmatrix} &#10; 1\\&#10; 2\end{bmatrix}=&#10;$&#10;\end{document}"/>
  <p:tag name="IGUANATEXSIZE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) = -40 + 0.25x&#10;$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{ij} =$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^{th}$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^{th}$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$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$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_i = i^{th}$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 = \begin{bmatrix} &#10;460 \\&#10;232 \\&#10;315 \\&#10;178\end{bmatrix}$&#10;\end{document}"/>
  <p:tag name="IGUANATEXSIZE" val="2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3657</TotalTime>
  <Words>487</Words>
  <Application>Microsoft Macintosh PowerPoint</Application>
  <PresentationFormat>Widescreen</PresentationFormat>
  <Paragraphs>113</Paragraphs>
  <Slides>32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SFBX1000</vt:lpstr>
      <vt:lpstr>SFRM1000</vt:lpstr>
      <vt:lpstr>Arial</vt:lpstr>
      <vt:lpstr>Calibri</vt:lpstr>
      <vt:lpstr>Calibri Light</vt:lpstr>
      <vt:lpstr>Open Sans</vt:lpstr>
      <vt:lpstr>Symbol</vt:lpstr>
      <vt:lpstr>Office Theme</vt:lpstr>
      <vt:lpstr>Lecture 1 – Multivariate linear models</vt:lpstr>
      <vt:lpstr>Vectors, matrices, and tensors</vt:lpstr>
      <vt:lpstr>PowerPoint Presentation</vt:lpstr>
      <vt:lpstr>PowerPoint Presentation</vt:lpstr>
      <vt:lpstr>PowerPoint Presentation</vt:lpstr>
      <vt:lpstr>PowerPoint Presentation</vt:lpstr>
      <vt:lpstr>Basic matrix algebra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1 - Basics</dc:title>
  <dc:creator>Zhou, Juannan</dc:creator>
  <cp:lastModifiedBy>Zhou, Juannan</cp:lastModifiedBy>
  <cp:revision>11</cp:revision>
  <dcterms:created xsi:type="dcterms:W3CDTF">2024-08-25T18:43:57Z</dcterms:created>
  <dcterms:modified xsi:type="dcterms:W3CDTF">2024-08-29T18:31:20Z</dcterms:modified>
</cp:coreProperties>
</file>