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59" r:id="rId2"/>
    <p:sldId id="360" r:id="rId3"/>
    <p:sldId id="361" r:id="rId4"/>
    <p:sldId id="362" r:id="rId5"/>
    <p:sldId id="363" r:id="rId6"/>
    <p:sldId id="364" r:id="rId7"/>
    <p:sldId id="365" r:id="rId8"/>
    <p:sldId id="376" r:id="rId9"/>
    <p:sldId id="366" r:id="rId10"/>
    <p:sldId id="367" r:id="rId11"/>
    <p:sldId id="368" r:id="rId12"/>
    <p:sldId id="369" r:id="rId13"/>
    <p:sldId id="371" r:id="rId14"/>
    <p:sldId id="370" r:id="rId15"/>
    <p:sldId id="377" r:id="rId16"/>
    <p:sldId id="372" r:id="rId17"/>
    <p:sldId id="324" r:id="rId18"/>
    <p:sldId id="337" r:id="rId19"/>
    <p:sldId id="354" r:id="rId20"/>
    <p:sldId id="336" r:id="rId21"/>
    <p:sldId id="378" r:id="rId22"/>
    <p:sldId id="379" r:id="rId23"/>
    <p:sldId id="380" r:id="rId24"/>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C7A"/>
    <a:srgbClr val="66BB7D"/>
    <a:srgbClr val="5A5AA8"/>
    <a:srgbClr val="30335C"/>
    <a:srgbClr val="30335E"/>
    <a:srgbClr val="85848F"/>
    <a:srgbClr val="4B83B5"/>
    <a:srgbClr val="598CBB"/>
    <a:srgbClr val="6C9AC3"/>
    <a:srgbClr val="80B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48" autoAdjust="0"/>
    <p:restoredTop sz="90068" autoAdjust="0"/>
  </p:normalViewPr>
  <p:slideViewPr>
    <p:cSldViewPr snapToGrid="0" showGuides="1">
      <p:cViewPr>
        <p:scale>
          <a:sx n="90" d="100"/>
          <a:sy n="90" d="100"/>
        </p:scale>
        <p:origin x="712" y="127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8/21/24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44613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907975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field of AI is expansive…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the terms AI, Machine Learning, and Deep Learning are used interchangeably.  But as pictured here, they are nested subsets, with AI encompassing the other two.  Indeed, AI has a long and distinguished history.  In fact, a lot of interesting AI research happened in the 1950s.  Unfortunately, though, progress has been uneven – as we will soon see.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Let’s take a closer look at the history of machine learning and deep learning.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a:p>
            <a:r>
              <a:rPr lang="en-US" dirty="0"/>
              <a:t>=====</a:t>
            </a:r>
          </a:p>
          <a:p>
            <a:pPr marL="233309" indent="-233309">
              <a:buAutoNum type="arabicPeriod"/>
            </a:pPr>
            <a:r>
              <a:rPr lang="en-US" dirty="0"/>
              <a:t>Expansive AI</a:t>
            </a:r>
          </a:p>
          <a:p>
            <a:pPr marL="699927" lvl="1" indent="-233309">
              <a:buAutoNum type="arabicPeriod"/>
            </a:pPr>
            <a:r>
              <a:rPr lang="en-US" dirty="0"/>
              <a:t>AI encompasses ML and DL</a:t>
            </a:r>
          </a:p>
          <a:p>
            <a:pPr marL="699927" lvl="1" indent="-233309">
              <a:buAutoNum type="arabicPeriod"/>
            </a:pPr>
            <a:r>
              <a:rPr lang="en-US" dirty="0"/>
              <a:t>Distinct domains</a:t>
            </a:r>
          </a:p>
          <a:p>
            <a:pPr marL="233309" indent="-233309">
              <a:buAutoNum type="arabicPeriod"/>
            </a:pPr>
            <a:r>
              <a:rPr lang="en-US" dirty="0"/>
              <a:t>Uneven progress since the 1950’s, with multiple ‘winters’ where interest and funding dried up</a:t>
            </a:r>
          </a:p>
          <a:p>
            <a:pPr marL="233309" indent="-233309">
              <a:buAutoNum type="arabicPeriod"/>
            </a:pPr>
            <a:r>
              <a:rPr lang="en-US" b="0" i="0" kern="1200" dirty="0">
                <a:solidFill>
                  <a:schemeClr val="tx1"/>
                </a:solidFill>
                <a:effectLst/>
                <a:latin typeface="+mn-lt"/>
                <a:ea typeface="+mn-ea"/>
                <a:cs typeface="+mn-cs"/>
              </a:rPr>
              <a:t>Let’s first examine the relationship between machine learning and deep learning.</a:t>
            </a:r>
            <a:endParaRPr lang="en-US" b="0" i="0" dirty="0">
              <a:solidFill>
                <a:srgbClr val="202122"/>
              </a:solidFill>
              <a:effectLst/>
              <a:latin typeface="Arial" panose="020B0604020202020204" pitchFamily="34" charset="0"/>
            </a:endParaRPr>
          </a:p>
          <a:p>
            <a:pPr marL="233309" indent="-233309">
              <a:buAutoNum type="arabicPeriod"/>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779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deep learning is classified as a subfield of machine learning, these two fields differ in significant ways.  Let’s consider three differences right now.</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ML algorithms rose to prominence in the 1990’s, with advances in computer hardware. Deep learning, on the other hand, came into its own shortly after 2010.  The deep learning revolution, as we now call it, was powered by three things:  Graphic Processing Units (GPUs), big data, and deep learning frameworks.  </a:t>
            </a:r>
          </a:p>
          <a:p>
            <a:pPr marL="228600" indent="-228600">
              <a:buAutoNum type="arabicPeriod"/>
            </a:pPr>
            <a:r>
              <a:rPr lang="en-US" dirty="0"/>
              <a:t>The inspiration for machine learning algorithms came from statistics and mathematics. While deep learning was inspired by the anatomy of the brain, specifically the neuron. Indeed, the distinguishing feature of deep learning models is the presence of artificial neurons arranged in layers. </a:t>
            </a:r>
          </a:p>
          <a:p>
            <a:pPr marL="228600" indent="-228600">
              <a:buAutoNum type="arabicPeriod"/>
            </a:pPr>
            <a:r>
              <a:rPr lang="en-US" dirty="0"/>
              <a:t>The development tools between these two fields differ as well. Sci-Kit Learn and RAPIDS are popular frameworks in machine learning. Whereas Tensorflow and Pytorch are favored on the deep learning side.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endParaRPr lang="en-US" dirty="0"/>
          </a:p>
          <a:p>
            <a:r>
              <a:rPr lang="en-US" dirty="0"/>
              <a:t>=====</a:t>
            </a:r>
          </a:p>
          <a:p>
            <a:r>
              <a:rPr lang="en-US" dirty="0"/>
              <a:t>SciKit Learn Image</a:t>
            </a:r>
          </a:p>
          <a:p>
            <a:r>
              <a:rPr lang="en-US" dirty="0"/>
              <a:t>https://commons.wikimedia.org/wiki/File:Scikit_learn_logo_small.svg</a:t>
            </a:r>
          </a:p>
          <a:p>
            <a:endParaRPr lang="en-US" dirty="0"/>
          </a:p>
          <a:p>
            <a:r>
              <a:rPr lang="en-US" dirty="0"/>
              <a:t>TensorFlow / PyTorch Image</a:t>
            </a:r>
          </a:p>
          <a:p>
            <a:r>
              <a:rPr lang="en-US" dirty="0"/>
              <a:t>https://www.aws.ps/pytorch-vs-tensorflow-machine-learning-frameworks-comparison/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00988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 mentioned in the last slide, deep learning really got going around 2010.  The </a:t>
            </a:r>
            <a:r>
              <a:rPr lang="en-US" i="1" dirty="0"/>
              <a:t>ImageNet Large Scale Visual Recognition Challenge (ILSVRC)</a:t>
            </a:r>
            <a:r>
              <a:rPr lang="en-US" dirty="0"/>
              <a:t> is the world’s premier competition for assessing state-of-the-art vision models.  AlexNet – a deep learning model – crushed the competition in 2012, achieving about a 10% decrease in image classification error from the previous year’s winner.  AlexNet was the only deep learning model in the 2012 competition. </a:t>
            </a:r>
            <a:r>
              <a:rPr lang="en-US" b="0" i="0" dirty="0">
                <a:solidFill>
                  <a:srgbClr val="292929"/>
                </a:solidFill>
                <a:effectLst/>
                <a:latin typeface="source-serif-pro"/>
              </a:rPr>
              <a:t>Overall, the introduction of deep neural networks has resulted in a 10-fold reduction in image classification errors.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[NEXT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b="0" i="0" dirty="0">
                <a:solidFill>
                  <a:srgbClr val="292929"/>
                </a:solidFill>
                <a:effectLst/>
                <a:latin typeface="source-serif-pro"/>
              </a:rPr>
              <a:t>=====</a:t>
            </a:r>
          </a:p>
          <a:p>
            <a:pPr marL="0" indent="0">
              <a:buNone/>
            </a:pPr>
            <a:r>
              <a:rPr lang="en-US" b="1" i="0" dirty="0">
                <a:solidFill>
                  <a:srgbClr val="292929"/>
                </a:solidFill>
                <a:effectLst/>
                <a:latin typeface="source-serif-pro"/>
              </a:rPr>
              <a:t>ILSVRC</a:t>
            </a:r>
            <a:r>
              <a:rPr lang="en-US" b="0" i="0" dirty="0">
                <a:solidFill>
                  <a:srgbClr val="292929"/>
                </a:solidFill>
                <a:effectLst/>
                <a:latin typeface="source-serif-pro"/>
              </a:rPr>
              <a:t>: Large Scale Visual Recognition Challenge  - uses the famous ImageNet dataset – 14 million labelled images.</a:t>
            </a:r>
            <a:endParaRPr lang="en-US" b="1" i="0" dirty="0">
              <a:solidFill>
                <a:srgbClr val="292929"/>
              </a:solidFill>
              <a:effectLst/>
              <a:latin typeface="source-serif-pro"/>
            </a:endParaRPr>
          </a:p>
          <a:p>
            <a:pPr marL="0" indent="0">
              <a:buNone/>
            </a:pPr>
            <a:endParaRPr lang="en-US" b="0" i="0" dirty="0">
              <a:solidFill>
                <a:srgbClr val="292929"/>
              </a:solidFill>
              <a:effectLst/>
              <a:latin typeface="source-serif-pro"/>
            </a:endParaRPr>
          </a:p>
          <a:p>
            <a:pPr marL="228600" indent="-228600">
              <a:buAutoNum type="arabicPeriod"/>
            </a:pPr>
            <a:r>
              <a:rPr lang="en-US" b="0" i="0" dirty="0">
                <a:solidFill>
                  <a:srgbClr val="292929"/>
                </a:solidFill>
                <a:effectLst/>
                <a:latin typeface="source-serif-pro"/>
              </a:rPr>
              <a:t>The deep neural network breakthrough happened in 2012 – a roughly 10% decrease in image classification error (from 25.8% in 2011 to 16.4% in 2012).</a:t>
            </a:r>
          </a:p>
          <a:p>
            <a:pPr marL="228600" indent="-228600">
              <a:buAutoNum type="arabicPeriod"/>
            </a:pPr>
            <a:r>
              <a:rPr lang="en-US" b="0" i="0" dirty="0">
                <a:solidFill>
                  <a:srgbClr val="292929"/>
                </a:solidFill>
                <a:effectLst/>
                <a:latin typeface="source-serif-pro"/>
              </a:rPr>
              <a:t>In 2015, state-of-the-art deep learning algorithms surpassed human level performance for image classification (5.1%) with an accuracy of 3.57%.</a:t>
            </a:r>
          </a:p>
          <a:p>
            <a:pPr marL="228600" indent="-228600">
              <a:buAutoNum type="arabicPeriod"/>
            </a:pPr>
            <a:r>
              <a:rPr lang="en-US" b="0" i="0" dirty="0">
                <a:solidFill>
                  <a:srgbClr val="292929"/>
                </a:solidFill>
                <a:effectLst/>
                <a:latin typeface="source-serif-pro"/>
              </a:rPr>
              <a:t>Overall, the introduction of deep neural networks resulted in a 10-fold reduction in image classification error (from 25.8% in 2011 to 2.3% in 2017).</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78337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Unfortunately, progress in AI has been uneven.  The field has experienced multiple winters, periods when interest in and funding for AI disappeared.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33309" indent="-233309">
              <a:buAutoNum type="arabicPeriod"/>
            </a:pPr>
            <a:r>
              <a:rPr lang="en-US" dirty="0"/>
              <a:t>1</a:t>
            </a:r>
            <a:r>
              <a:rPr lang="en-US" baseline="30000" dirty="0"/>
              <a:t>st</a:t>
            </a:r>
            <a:r>
              <a:rPr lang="en-US" dirty="0"/>
              <a:t> AI winter: mid-1970’s – Marvin Minsky &amp; Seymour Papert argued in their book </a:t>
            </a:r>
            <a:r>
              <a:rPr lang="en-US" i="1" dirty="0"/>
              <a:t>(Perceptrons) </a:t>
            </a:r>
            <a:r>
              <a:rPr lang="en-US" i="0" dirty="0"/>
              <a:t>that </a:t>
            </a:r>
            <a:r>
              <a:rPr lang="en-US" dirty="0"/>
              <a:t>neural networks had significant limitations.</a:t>
            </a:r>
          </a:p>
          <a:p>
            <a:pPr marL="233309" indent="-233309">
              <a:buAutoNum type="arabicPeriod"/>
            </a:pPr>
            <a:r>
              <a:rPr lang="en-US" dirty="0"/>
              <a:t>2</a:t>
            </a:r>
            <a:r>
              <a:rPr lang="en-US" baseline="30000" dirty="0"/>
              <a:t>nd</a:t>
            </a:r>
            <a:r>
              <a:rPr lang="en-US" dirty="0"/>
              <a:t> AI winter: early-1990’s – At that time, expert systems were the next big thing.  But most of these systems failed because they were too difficult to construct and maintain</a:t>
            </a:r>
          </a:p>
          <a:p>
            <a:endParaRPr lang="en-US" dirty="0"/>
          </a:p>
          <a:p>
            <a:r>
              <a:rPr lang="en-US" dirty="0"/>
              <a:t>Hype is the problem.  It’s about over-promising and under-delivering.  But here are some key points:</a:t>
            </a:r>
          </a:p>
          <a:p>
            <a:endParaRPr lang="en-US" dirty="0"/>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is seductive.  Intelligence is an interesting subject, one that humans have been thinking about for a long time. </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researchers have been making progress since the 1950s.  The field continues to move forward.</a:t>
            </a:r>
          </a:p>
          <a:p>
            <a:pPr marL="174982" indent="-174982" hangingPunct="0">
              <a:spcAft>
                <a:spcPts val="1470"/>
              </a:spcAft>
              <a:buSzPct val="45000"/>
              <a:buFont typeface="Courier New" panose="02070309020205020404" pitchFamily="49" charset="0"/>
              <a:buChar char="o"/>
            </a:pPr>
            <a:r>
              <a:rPr lang="en-US" dirty="0">
                <a:latin typeface="Arial" pitchFamily="34"/>
                <a:ea typeface="Arial" pitchFamily="34"/>
                <a:cs typeface="Arial" pitchFamily="34"/>
              </a:rPr>
              <a:t> AI winters aren’t really about AI failures per se.  AI technologies, including many “failures” are still widely used today.</a:t>
            </a:r>
          </a:p>
          <a:p>
            <a:pPr marL="174982" indent="-174982" hangingPunct="0">
              <a:spcAft>
                <a:spcPts val="1470"/>
              </a:spcAft>
              <a:buSzPct val="45000"/>
              <a:buFont typeface="Courier New" panose="02070309020205020404" pitchFamily="49" charset="0"/>
              <a:buChar char="o"/>
            </a:pPr>
            <a:endParaRPr lang="en-US" dirty="0">
              <a:latin typeface="Arial" pitchFamily="34"/>
              <a:ea typeface="Arial" pitchFamily="34"/>
              <a:cs typeface="Arial" pitchFamily="34"/>
            </a:endParaRPr>
          </a:p>
          <a:p>
            <a:pPr marL="0" marR="0" lvl="0" indent="0" algn="l" defTabSz="914400" rtl="0" eaLnBrk="1" fontAlgn="auto" latinLnBrk="0" hangingPunct="0">
              <a:lnSpc>
                <a:spcPct val="100000"/>
              </a:lnSpc>
              <a:spcBef>
                <a:spcPts val="0"/>
              </a:spcBef>
              <a:spcAft>
                <a:spcPts val="1470"/>
              </a:spcAft>
              <a:buClrTx/>
              <a:buSzPct val="45000"/>
              <a:buFont typeface="Courier New" panose="02070309020205020404" pitchFamily="49" charset="0"/>
              <a:buNone/>
              <a:tabLst/>
              <a:defRPr/>
            </a:pPr>
            <a:r>
              <a:rPr lang="en-US" baseline="0" dirty="0"/>
              <a:t>[NEXT SLIDE]</a:t>
            </a:r>
            <a:endParaRPr lang="en-US" dirty="0"/>
          </a:p>
          <a:p>
            <a:pPr marL="0" indent="0" hangingPunct="0">
              <a:spcAft>
                <a:spcPts val="1470"/>
              </a:spcAft>
              <a:buSzPct val="45000"/>
              <a:buFont typeface="Courier New" panose="02070309020205020404" pitchFamily="49" charset="0"/>
              <a:buNone/>
            </a:pPr>
            <a:endParaRPr lang="en-US" dirty="0">
              <a:latin typeface="Arial" pitchFamily="34"/>
              <a:ea typeface="Arial" pitchFamily="34"/>
              <a:cs typeface="Arial" pitchFamily="34"/>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18110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8/21/24</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8/21/24</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3" Type="http://schemas.openxmlformats.org/officeDocument/2006/relationships/hyperlink" Target="https://proceedings.mlr.press/v240/"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4F0B-0468-6B47-B7B9-8AE2E9B49B50}"/>
              </a:ext>
            </a:extLst>
          </p:cNvPr>
          <p:cNvSpPr>
            <a:spLocks noGrp="1"/>
          </p:cNvSpPr>
          <p:nvPr>
            <p:ph type="title"/>
          </p:nvPr>
        </p:nvSpPr>
        <p:spPr/>
        <p:txBody>
          <a:bodyPr/>
          <a:lstStyle/>
          <a:p>
            <a:r>
              <a:rPr lang="en-US" b="1"/>
              <a:t>Lecture </a:t>
            </a:r>
            <a:r>
              <a:rPr lang="en-US" b="1" i="1"/>
              <a:t>0</a:t>
            </a:r>
            <a:r>
              <a:rPr lang="en-US" b="1"/>
              <a:t> - Introduction</a:t>
            </a:r>
          </a:p>
        </p:txBody>
      </p:sp>
      <p:sp>
        <p:nvSpPr>
          <p:cNvPr id="3" name="Text Placeholder 2">
            <a:extLst>
              <a:ext uri="{FF2B5EF4-FFF2-40B4-BE49-F238E27FC236}">
                <a16:creationId xmlns:a16="http://schemas.microsoft.com/office/drawing/2014/main" id="{3554FF6E-E800-B549-A8D2-36214EB865CE}"/>
              </a:ext>
            </a:extLst>
          </p:cNvPr>
          <p:cNvSpPr>
            <a:spLocks noGrp="1"/>
          </p:cNvSpPr>
          <p:nvPr>
            <p:ph type="body" idx="1"/>
          </p:nvPr>
        </p:nvSpPr>
        <p:spPr/>
        <p:txBody>
          <a:bodyPr>
            <a:normAutofit/>
          </a:bodyPr>
          <a:lstStyle/>
          <a:p>
            <a:r>
              <a:rPr lang="en-US" sz="2800">
                <a:effectLst/>
                <a:latin typeface="Arial" panose="020B0604020202020204" pitchFamily="34" charset="0"/>
                <a:ea typeface="Calibri" panose="020F0502020204030204" pitchFamily="34" charset="0"/>
              </a:rPr>
              <a:t>AI in Genetics</a:t>
            </a:r>
            <a:endParaRPr lang="en-US" sz="2800" i="1">
              <a:effectLst/>
              <a:latin typeface="Arial" panose="020B0604020202020204" pitchFamily="34" charset="0"/>
              <a:ea typeface="Calibri" panose="020F0502020204030204" pitchFamily="34" charset="0"/>
            </a:endParaRPr>
          </a:p>
          <a:p>
            <a:r>
              <a:rPr lang="en-US" sz="2800" i="1">
                <a:effectLst/>
                <a:latin typeface="Arial" panose="020B0604020202020204" pitchFamily="34" charset="0"/>
                <a:ea typeface="Calibri" panose="020F0502020204030204" pitchFamily="34" charset="0"/>
              </a:rPr>
              <a:t>ZOO6927 / BOT6935 / ZOO4926</a:t>
            </a:r>
            <a:endParaRPr lang="en-US" sz="28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0692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31C3-7B29-C74A-89D8-AF7E7EB405BE}"/>
              </a:ext>
            </a:extLst>
          </p:cNvPr>
          <p:cNvSpPr>
            <a:spLocks noGrp="1"/>
          </p:cNvSpPr>
          <p:nvPr>
            <p:ph type="title"/>
          </p:nvPr>
        </p:nvSpPr>
        <p:spPr/>
        <p:txBody>
          <a:bodyPr vert="horz" lIns="91440" tIns="45720" rIns="91440" bIns="45720" rtlCol="0" anchor="ctr">
            <a:normAutofit/>
          </a:bodyPr>
          <a:lstStyle/>
          <a:p>
            <a:r>
              <a:rPr lang="en-US">
                <a:latin typeface="Arial" panose="020B0604020202020204" pitchFamily="34" charset="0"/>
              </a:rPr>
              <a:t>Course format</a:t>
            </a:r>
          </a:p>
        </p:txBody>
      </p:sp>
      <p:sp>
        <p:nvSpPr>
          <p:cNvPr id="3" name="Content Placeholder 2">
            <a:extLst>
              <a:ext uri="{FF2B5EF4-FFF2-40B4-BE49-F238E27FC236}">
                <a16:creationId xmlns:a16="http://schemas.microsoft.com/office/drawing/2014/main" id="{6C1EE255-E712-0F4E-8C0B-C66790E9C326}"/>
              </a:ext>
            </a:extLst>
          </p:cNvPr>
          <p:cNvSpPr>
            <a:spLocks noGrp="1"/>
          </p:cNvSpPr>
          <p:nvPr>
            <p:ph idx="1"/>
          </p:nvPr>
        </p:nvSpPr>
        <p:spPr/>
        <p:txBody>
          <a:bodyPr>
            <a:normAutofit/>
          </a:bodyPr>
          <a:lstStyle/>
          <a:p>
            <a:r>
              <a:rPr lang="en-US" sz="3200">
                <a:effectLst/>
                <a:latin typeface="Arial" panose="020B0604020202020204" pitchFamily="34" charset="0"/>
                <a:ea typeface="Calibri" panose="020F0502020204030204" pitchFamily="34" charset="0"/>
              </a:rPr>
              <a:t>Unit 1: Concise introduction to the mathematical and statistical foundations of modern machine learning. </a:t>
            </a:r>
          </a:p>
          <a:p>
            <a:r>
              <a:rPr lang="en-US" sz="3200">
                <a:latin typeface="Arial" panose="020B0604020202020204" pitchFamily="34" charset="0"/>
                <a:ea typeface="Calibri" panose="020F0502020204030204" pitchFamily="34" charset="0"/>
              </a:rPr>
              <a:t>Unit 2: S</a:t>
            </a:r>
            <a:r>
              <a:rPr lang="en-US" sz="3200">
                <a:effectLst/>
                <a:latin typeface="Arial" panose="020B0604020202020204" pitchFamily="34" charset="0"/>
                <a:ea typeface="Calibri" panose="020F0502020204030204" pitchFamily="34" charset="0"/>
              </a:rPr>
              <a:t>tudent-led paper discussions on different areas of AI in genetics. </a:t>
            </a:r>
            <a:endParaRPr lang="en-US" sz="3200">
              <a:effectLst/>
              <a:latin typeface="Arial" panose="020B0604020202020204" pitchFamily="34" charset="0"/>
              <a:ea typeface="Arial" panose="020B0604020202020204" pitchFamily="34" charset="0"/>
            </a:endParaRPr>
          </a:p>
          <a:p>
            <a:endParaRPr lang="en-US" sz="4400"/>
          </a:p>
        </p:txBody>
      </p:sp>
    </p:spTree>
    <p:extLst>
      <p:ext uri="{BB962C8B-B14F-4D97-AF65-F5344CB8AC3E}">
        <p14:creationId xmlns:p14="http://schemas.microsoft.com/office/powerpoint/2010/main" val="18794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8CE8-BBEB-C94A-911D-ADF76AA3CF0C}"/>
              </a:ext>
            </a:extLst>
          </p:cNvPr>
          <p:cNvSpPr>
            <a:spLocks noGrp="1"/>
          </p:cNvSpPr>
          <p:nvPr>
            <p:ph type="title"/>
          </p:nvPr>
        </p:nvSpPr>
        <p:spPr/>
        <p:txBody>
          <a:bodyPr/>
          <a:lstStyle/>
          <a:p>
            <a:pPr marL="0" marR="0">
              <a:lnSpc>
                <a:spcPct val="115000"/>
              </a:lnSpc>
              <a:spcBef>
                <a:spcPts val="600"/>
              </a:spcBef>
              <a:spcAft>
                <a:spcPts val="600"/>
              </a:spcAft>
            </a:pPr>
            <a:r>
              <a:rPr lang="en-US" sz="4400" b="1">
                <a:effectLst/>
                <a:latin typeface="Arial" panose="020B0604020202020204" pitchFamily="34" charset="0"/>
                <a:ea typeface="Calibri" panose="020F0502020204030204" pitchFamily="34" charset="0"/>
              </a:rPr>
              <a:t>Textbook (recommended)</a:t>
            </a:r>
            <a:endParaRPr lang="en-US" sz="4400" b="1">
              <a:effectLst/>
              <a:latin typeface="Calibri" panose="020F0502020204030204" pitchFamily="34" charset="0"/>
              <a:ea typeface="Calibri" panose="020F0502020204030204" pitchFamily="34" charset="0"/>
            </a:endParaRPr>
          </a:p>
        </p:txBody>
      </p:sp>
      <p:sp>
        <p:nvSpPr>
          <p:cNvPr id="3" name="Content Placeholder 2">
            <a:extLst>
              <a:ext uri="{FF2B5EF4-FFF2-40B4-BE49-F238E27FC236}">
                <a16:creationId xmlns:a16="http://schemas.microsoft.com/office/drawing/2014/main" id="{3AF45B3A-25C4-6549-AE72-9B9F8EADC4BF}"/>
              </a:ext>
            </a:extLst>
          </p:cNvPr>
          <p:cNvSpPr>
            <a:spLocks noGrp="1"/>
          </p:cNvSpPr>
          <p:nvPr>
            <p:ph idx="1"/>
          </p:nvPr>
        </p:nvSpPr>
        <p:spPr/>
        <p:txBody>
          <a:bodyPr>
            <a:normAutofit/>
          </a:bodyPr>
          <a:lstStyle/>
          <a:p>
            <a:pPr marL="0" marR="0">
              <a:lnSpc>
                <a:spcPct val="115000"/>
              </a:lnSpc>
              <a:spcBef>
                <a:spcPts val="600"/>
              </a:spcBef>
              <a:spcAft>
                <a:spcPts val="600"/>
              </a:spcAft>
            </a:pPr>
            <a:r>
              <a:rPr lang="en-US" sz="3200" i="1">
                <a:effectLst/>
                <a:latin typeface="Arial" panose="020B0604020202020204" pitchFamily="34" charset="0"/>
                <a:ea typeface="Calibri" panose="020F0502020204030204" pitchFamily="34" charset="0"/>
              </a:rPr>
              <a:t>Probabilistic Machine Learning: An Introduction by Kevin Murphy. MIT Press, March 2022.</a:t>
            </a:r>
            <a:endParaRPr lang="en-US" sz="320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3200">
                <a:effectLst/>
                <a:latin typeface="Arial" panose="020B0604020202020204" pitchFamily="34" charset="0"/>
                <a:ea typeface="Calibri" panose="020F0502020204030204" pitchFamily="34" charset="0"/>
              </a:rPr>
              <a:t>Free pdf: https://github.com/probml/pml-book/releases/latest/download/book1.pdf</a:t>
            </a:r>
            <a:endParaRPr lang="en-US" sz="3200">
              <a:effectLst/>
              <a:latin typeface="Arial" panose="020B0604020202020204" pitchFamily="34" charset="0"/>
              <a:ea typeface="Arial" panose="020B0604020202020204" pitchFamily="34" charset="0"/>
            </a:endParaRPr>
          </a:p>
          <a:p>
            <a:endParaRPr lang="en-US" sz="4400"/>
          </a:p>
        </p:txBody>
      </p:sp>
      <p:pic>
        <p:nvPicPr>
          <p:cNvPr id="5" name="Picture 4" descr="Book cover">
            <a:extLst>
              <a:ext uri="{FF2B5EF4-FFF2-40B4-BE49-F238E27FC236}">
                <a16:creationId xmlns:a16="http://schemas.microsoft.com/office/drawing/2014/main" id="{D5AE76AA-73A8-3F4E-B16A-E912BDF227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1979" y="3360105"/>
            <a:ext cx="2500651" cy="2816859"/>
          </a:xfrm>
          <a:prstGeom prst="rect">
            <a:avLst/>
          </a:prstGeom>
          <a:noFill/>
          <a:ln>
            <a:noFill/>
          </a:ln>
        </p:spPr>
      </p:pic>
    </p:spTree>
    <p:extLst>
      <p:ext uri="{BB962C8B-B14F-4D97-AF65-F5344CB8AC3E}">
        <p14:creationId xmlns:p14="http://schemas.microsoft.com/office/powerpoint/2010/main" val="231076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44A72-A917-BF4E-9B37-D8A1CAC14DC3}"/>
              </a:ext>
            </a:extLst>
          </p:cNvPr>
          <p:cNvSpPr>
            <a:spLocks noGrp="1"/>
          </p:cNvSpPr>
          <p:nvPr>
            <p:ph type="title"/>
          </p:nvPr>
        </p:nvSpPr>
        <p:spPr/>
        <p:txBody>
          <a:bodyPr vert="horz" lIns="91440" tIns="45720" rIns="91440" bIns="45720" rtlCol="0" anchor="ctr">
            <a:normAutofit/>
          </a:bodyPr>
          <a:lstStyle/>
          <a:p>
            <a:pPr>
              <a:lnSpc>
                <a:spcPct val="115000"/>
              </a:lnSpc>
              <a:spcBef>
                <a:spcPts val="600"/>
              </a:spcBef>
              <a:spcAft>
                <a:spcPts val="600"/>
              </a:spcAft>
            </a:pPr>
            <a:r>
              <a:rPr lang="en-US" b="1">
                <a:latin typeface="Arial" panose="020B0604020202020204" pitchFamily="34" charset="0"/>
              </a:rPr>
              <a:t>Exam</a:t>
            </a:r>
          </a:p>
        </p:txBody>
      </p:sp>
      <p:sp>
        <p:nvSpPr>
          <p:cNvPr id="3" name="Content Placeholder 2">
            <a:extLst>
              <a:ext uri="{FF2B5EF4-FFF2-40B4-BE49-F238E27FC236}">
                <a16:creationId xmlns:a16="http://schemas.microsoft.com/office/drawing/2014/main" id="{956C3973-E773-1548-AB0A-F21FE222EEEC}"/>
              </a:ext>
            </a:extLst>
          </p:cNvPr>
          <p:cNvSpPr>
            <a:spLocks noGrp="1"/>
          </p:cNvSpPr>
          <p:nvPr>
            <p:ph idx="1"/>
          </p:nvPr>
        </p:nvSpPr>
        <p:spPr/>
        <p:txBody>
          <a:bodyPr>
            <a:normAutofit/>
          </a:bodyPr>
          <a:lstStyle/>
          <a:p>
            <a:pPr marL="0" marR="0">
              <a:lnSpc>
                <a:spcPct val="115000"/>
              </a:lnSpc>
              <a:spcBef>
                <a:spcPts val="0"/>
              </a:spcBef>
              <a:spcAft>
                <a:spcPts val="600"/>
              </a:spcAft>
            </a:pPr>
            <a:r>
              <a:rPr lang="en-US" sz="3200">
                <a:effectLst/>
                <a:latin typeface="Arial" panose="020B0604020202020204" pitchFamily="34" charset="0"/>
                <a:ea typeface="Calibri" panose="020F0502020204030204" pitchFamily="34" charset="0"/>
              </a:rPr>
              <a:t>One mid-term exam. The grade of the mid-term exam will account for </a:t>
            </a:r>
            <a:r>
              <a:rPr lang="en-US" sz="3200" b="1">
                <a:effectLst/>
                <a:latin typeface="Arial" panose="020B0604020202020204" pitchFamily="34" charset="0"/>
                <a:ea typeface="Calibri" panose="020F0502020204030204" pitchFamily="34" charset="0"/>
              </a:rPr>
              <a:t>40%</a:t>
            </a:r>
            <a:r>
              <a:rPr lang="en-US" sz="3200">
                <a:effectLst/>
                <a:latin typeface="Arial" panose="020B0604020202020204" pitchFamily="34" charset="0"/>
                <a:ea typeface="Calibri" panose="020F0502020204030204" pitchFamily="34" charset="0"/>
              </a:rPr>
              <a:t> of the student’s final grade. </a:t>
            </a:r>
          </a:p>
          <a:p>
            <a:pPr marL="0" marR="0">
              <a:lnSpc>
                <a:spcPct val="115000"/>
              </a:lnSpc>
              <a:spcBef>
                <a:spcPts val="0"/>
              </a:spcBef>
              <a:spcAft>
                <a:spcPts val="600"/>
              </a:spcAft>
            </a:pPr>
            <a:r>
              <a:rPr lang="en-US" sz="3200">
                <a:effectLst/>
                <a:latin typeface="Arial" panose="020B0604020202020204" pitchFamily="34" charset="0"/>
                <a:ea typeface="Calibri" panose="020F0502020204030204" pitchFamily="34" charset="0"/>
              </a:rPr>
              <a:t>Format of the exam will be take-home and consists of of conceptual and practical questions the student needs to solve using their preferred coding language. </a:t>
            </a:r>
            <a:endParaRPr lang="en-US" sz="32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8619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50D3-29F6-D848-9B7A-E201A1533286}"/>
              </a:ext>
            </a:extLst>
          </p:cNvPr>
          <p:cNvSpPr>
            <a:spLocks noGrp="1"/>
          </p:cNvSpPr>
          <p:nvPr>
            <p:ph type="title"/>
          </p:nvPr>
        </p:nvSpPr>
        <p:spPr/>
        <p:txBody>
          <a:bodyPr>
            <a:normAutofit/>
          </a:bodyPr>
          <a:lstStyle/>
          <a:p>
            <a:r>
              <a:rPr lang="en-US" b="1">
                <a:latin typeface="Arial" panose="020B0604020202020204" pitchFamily="34" charset="0"/>
              </a:rPr>
              <a:t>Student-led paper discussion</a:t>
            </a:r>
          </a:p>
        </p:txBody>
      </p:sp>
      <p:sp>
        <p:nvSpPr>
          <p:cNvPr id="3" name="Content Placeholder 2">
            <a:extLst>
              <a:ext uri="{FF2B5EF4-FFF2-40B4-BE49-F238E27FC236}">
                <a16:creationId xmlns:a16="http://schemas.microsoft.com/office/drawing/2014/main" id="{1F0832A6-BF5D-954F-936F-C94BE21453F7}"/>
              </a:ext>
            </a:extLst>
          </p:cNvPr>
          <p:cNvSpPr>
            <a:spLocks noGrp="1"/>
          </p:cNvSpPr>
          <p:nvPr>
            <p:ph idx="1"/>
          </p:nvPr>
        </p:nvSpPr>
        <p:spPr/>
        <p:txBody>
          <a:bodyPr>
            <a:normAutofit lnSpcReduction="10000"/>
          </a:bodyPr>
          <a:lstStyle/>
          <a:p>
            <a:pPr marL="0" marR="0">
              <a:lnSpc>
                <a:spcPct val="115000"/>
              </a:lnSpc>
              <a:spcBef>
                <a:spcPts val="0"/>
              </a:spcBef>
              <a:spcAft>
                <a:spcPts val="0"/>
              </a:spcAft>
            </a:pPr>
            <a:r>
              <a:rPr lang="en-US">
                <a:effectLst/>
                <a:latin typeface="Arial" panose="020B0604020202020204" pitchFamily="34" charset="0"/>
                <a:ea typeface="Calibri" panose="020F0502020204030204" pitchFamily="34" charset="0"/>
              </a:rPr>
              <a:t>Each student will be responsible for leading an in-class discussion on one of the assigned readings. </a:t>
            </a:r>
          </a:p>
          <a:p>
            <a:pPr marL="0" marR="0">
              <a:lnSpc>
                <a:spcPct val="115000"/>
              </a:lnSpc>
              <a:spcBef>
                <a:spcPts val="0"/>
              </a:spcBef>
              <a:spcAft>
                <a:spcPts val="0"/>
              </a:spcAft>
            </a:pPr>
            <a:r>
              <a:rPr lang="en-US">
                <a:effectLst/>
                <a:latin typeface="Arial" panose="020B0604020202020204" pitchFamily="34" charset="0"/>
                <a:ea typeface="Calibri" panose="020F0502020204030204" pitchFamily="34" charset="0"/>
              </a:rPr>
              <a:t>This will account for </a:t>
            </a:r>
            <a:r>
              <a:rPr lang="en-US" b="1">
                <a:effectLst/>
                <a:latin typeface="Arial" panose="020B0604020202020204" pitchFamily="34" charset="0"/>
                <a:ea typeface="Calibri" panose="020F0502020204030204" pitchFamily="34" charset="0"/>
              </a:rPr>
              <a:t>10%</a:t>
            </a:r>
            <a:r>
              <a:rPr lang="en-US">
                <a:effectLst/>
                <a:latin typeface="Arial" panose="020B0604020202020204" pitchFamily="34" charset="0"/>
                <a:ea typeface="Calibri" panose="020F0502020204030204" pitchFamily="34" charset="0"/>
              </a:rPr>
              <a:t> of final grade. </a:t>
            </a:r>
          </a:p>
          <a:p>
            <a:pPr marL="0" marR="0">
              <a:lnSpc>
                <a:spcPct val="115000"/>
              </a:lnSpc>
              <a:spcBef>
                <a:spcPts val="0"/>
              </a:spcBef>
              <a:spcAft>
                <a:spcPts val="0"/>
              </a:spcAft>
            </a:pPr>
            <a:r>
              <a:rPr lang="en-US">
                <a:effectLst/>
                <a:latin typeface="Arial" panose="020B0604020202020204" pitchFamily="34" charset="0"/>
                <a:ea typeface="Arial" panose="020B0604020202020204" pitchFamily="34" charset="0"/>
              </a:rPr>
              <a:t>Sign up for a paper from a curated list</a:t>
            </a:r>
          </a:p>
          <a:p>
            <a:pPr marL="0" marR="0">
              <a:lnSpc>
                <a:spcPct val="115000"/>
              </a:lnSpc>
              <a:spcBef>
                <a:spcPts val="0"/>
              </a:spcBef>
              <a:spcAft>
                <a:spcPts val="0"/>
              </a:spcAft>
            </a:pPr>
            <a:r>
              <a:rPr lang="en-US">
                <a:latin typeface="Arial" panose="020B0604020202020204" pitchFamily="34" charset="0"/>
                <a:ea typeface="Arial" panose="020B0604020202020204" pitchFamily="34" charset="0"/>
              </a:rPr>
              <a:t>Or nominate a paper!</a:t>
            </a:r>
          </a:p>
          <a:p>
            <a:pPr marL="0" marR="0">
              <a:lnSpc>
                <a:spcPct val="115000"/>
              </a:lnSpc>
              <a:spcBef>
                <a:spcPts val="0"/>
              </a:spcBef>
              <a:spcAft>
                <a:spcPts val="0"/>
              </a:spcAft>
            </a:pPr>
            <a:endParaRPr lang="en-US">
              <a:effectLst/>
              <a:latin typeface="Arial" panose="020B0604020202020204" pitchFamily="34" charset="0"/>
              <a:ea typeface="Arial" panose="020B0604020202020204" pitchFamily="34" charset="0"/>
            </a:endParaRPr>
          </a:p>
          <a:p>
            <a:r>
              <a:rPr lang="en-US"/>
              <a:t>Sign up for/nominate a paper here</a:t>
            </a:r>
          </a:p>
          <a:p>
            <a:r>
              <a:rPr lang="en-US"/>
              <a:t>https://docs.google.com/spreadsheets/d/1Auv1KecDHTh7p3GDAcKObnJc-mv3aDeWkuo2J2ONzec/edit?usp=sharing</a:t>
            </a:r>
          </a:p>
          <a:p>
            <a:pPr marL="0" marR="0">
              <a:lnSpc>
                <a:spcPct val="115000"/>
              </a:lnSpc>
              <a:spcBef>
                <a:spcPts val="0"/>
              </a:spcBef>
              <a:spcAft>
                <a:spcPts val="0"/>
              </a:spcAft>
            </a:pPr>
            <a:endParaRPr lang="en-US">
              <a:effectLst/>
              <a:latin typeface="Arial" panose="020B0604020202020204" pitchFamily="34" charset="0"/>
              <a:ea typeface="Arial" panose="020B0604020202020204" pitchFamily="34" charset="0"/>
            </a:endParaRPr>
          </a:p>
          <a:p>
            <a:pPr marL="0" indent="0">
              <a:buNone/>
            </a:pPr>
            <a:endParaRPr lang="en-US" sz="4000"/>
          </a:p>
        </p:txBody>
      </p:sp>
    </p:spTree>
    <p:extLst>
      <p:ext uri="{BB962C8B-B14F-4D97-AF65-F5344CB8AC3E}">
        <p14:creationId xmlns:p14="http://schemas.microsoft.com/office/powerpoint/2010/main" val="4885211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4F3D-E6BE-8E41-A649-4765668E4DB6}"/>
              </a:ext>
            </a:extLst>
          </p:cNvPr>
          <p:cNvSpPr>
            <a:spLocks noGrp="1"/>
          </p:cNvSpPr>
          <p:nvPr>
            <p:ph type="title"/>
          </p:nvPr>
        </p:nvSpPr>
        <p:spPr/>
        <p:txBody>
          <a:bodyPr>
            <a:normAutofit/>
          </a:bodyPr>
          <a:lstStyle/>
          <a:p>
            <a:r>
              <a:rPr lang="en-US" b="1">
                <a:latin typeface="Arial" panose="020B0604020202020204" pitchFamily="34" charset="0"/>
              </a:rPr>
              <a:t>Final project</a:t>
            </a:r>
          </a:p>
        </p:txBody>
      </p:sp>
      <p:sp>
        <p:nvSpPr>
          <p:cNvPr id="3" name="Content Placeholder 2">
            <a:extLst>
              <a:ext uri="{FF2B5EF4-FFF2-40B4-BE49-F238E27FC236}">
                <a16:creationId xmlns:a16="http://schemas.microsoft.com/office/drawing/2014/main" id="{91F57FF0-628D-7E45-9FDF-F5C1FFD9A555}"/>
              </a:ext>
            </a:extLst>
          </p:cNvPr>
          <p:cNvSpPr>
            <a:spLocks noGrp="1"/>
          </p:cNvSpPr>
          <p:nvPr>
            <p:ph idx="1"/>
          </p:nvPr>
        </p:nvSpPr>
        <p:spPr>
          <a:xfrm>
            <a:off x="838200" y="1825626"/>
            <a:ext cx="10515600" cy="5032374"/>
          </a:xfrm>
        </p:spPr>
        <p:txBody>
          <a:bodyPr>
            <a:normAutofit/>
          </a:bodyPr>
          <a:lstStyle/>
          <a:p>
            <a:pPr marL="0" marR="0" indent="0">
              <a:lnSpc>
                <a:spcPct val="115000"/>
              </a:lnSpc>
              <a:spcBef>
                <a:spcPts val="0"/>
              </a:spcBef>
              <a:spcAft>
                <a:spcPts val="0"/>
              </a:spcAft>
            </a:pPr>
            <a:r>
              <a:rPr lang="en-US">
                <a:effectLst/>
                <a:latin typeface="Arial" panose="020B0604020202020204" pitchFamily="34" charset="0"/>
                <a:ea typeface="Calibri" panose="020F0502020204030204" pitchFamily="34" charset="0"/>
              </a:rPr>
              <a:t>Each student is expected to complete a final project, which will make up </a:t>
            </a:r>
            <a:r>
              <a:rPr lang="en-US" b="1">
                <a:effectLst/>
                <a:latin typeface="Arial" panose="020B0604020202020204" pitchFamily="34" charset="0"/>
                <a:ea typeface="Calibri" panose="020F0502020204030204" pitchFamily="34" charset="0"/>
              </a:rPr>
              <a:t>50%</a:t>
            </a:r>
            <a:r>
              <a:rPr lang="en-US">
                <a:effectLst/>
                <a:latin typeface="Arial" panose="020B0604020202020204" pitchFamily="34" charset="0"/>
                <a:ea typeface="Calibri" panose="020F0502020204030204" pitchFamily="34" charset="0"/>
              </a:rPr>
              <a:t> of the student’s final grade. </a:t>
            </a:r>
          </a:p>
          <a:p>
            <a:pPr marL="0" marR="0" indent="0">
              <a:lnSpc>
                <a:spcPct val="115000"/>
              </a:lnSpc>
              <a:spcBef>
                <a:spcPts val="0"/>
              </a:spcBef>
              <a:spcAft>
                <a:spcPts val="0"/>
              </a:spcAft>
            </a:pPr>
            <a:r>
              <a:rPr lang="en-US">
                <a:effectLst/>
                <a:latin typeface="Arial" panose="020B0604020202020204" pitchFamily="34" charset="0"/>
                <a:ea typeface="Calibri" panose="020F0502020204030204" pitchFamily="34" charset="0"/>
              </a:rPr>
              <a:t>Students should apply machine learning techniques to solve a biological problem, preferably directly relevant to their thesis work. </a:t>
            </a:r>
          </a:p>
          <a:p>
            <a:pPr marL="0" indent="0"/>
            <a:r>
              <a:rPr lang="en-US">
                <a:effectLst/>
                <a:latin typeface="Arial" panose="020B0604020202020204" pitchFamily="34" charset="0"/>
                <a:ea typeface="Calibri" panose="020F0502020204030204" pitchFamily="34" charset="0"/>
              </a:rPr>
              <a:t>The student will </a:t>
            </a:r>
            <a:r>
              <a:rPr lang="en-US" u="sng">
                <a:effectLst/>
                <a:latin typeface="Arial" panose="020B0604020202020204" pitchFamily="34" charset="0"/>
                <a:ea typeface="Calibri" panose="020F0502020204030204" pitchFamily="34" charset="0"/>
              </a:rPr>
              <a:t>present their results in class and turn in a term paper</a:t>
            </a:r>
            <a:r>
              <a:rPr lang="en-US">
                <a:effectLst/>
                <a:latin typeface="Arial" panose="020B0604020202020204" pitchFamily="34" charset="0"/>
                <a:ea typeface="Calibri" panose="020F0502020204030204" pitchFamily="34" charset="0"/>
              </a:rPr>
              <a:t>. The paper should be similar in format to a conference publication (e.g. </a:t>
            </a:r>
            <a:r>
              <a:rPr lang="en-US" u="sng">
                <a:solidFill>
                  <a:srgbClr val="0000FF"/>
                </a:solidFill>
                <a:effectLst/>
                <a:latin typeface="Arial" panose="020B0604020202020204" pitchFamily="34" charset="0"/>
                <a:ea typeface="Calibri" panose="020F0502020204030204" pitchFamily="34" charset="0"/>
                <a:hlinkClick r:id="rId3"/>
              </a:rPr>
              <a:t>https://proceedings.mlr.press/v240/</a:t>
            </a:r>
            <a:r>
              <a:rPr lang="en-US">
                <a:effectLst/>
                <a:latin typeface="Arial" panose="020B0604020202020204" pitchFamily="34" charset="0"/>
                <a:ea typeface="Calibri" panose="020F0502020204030204" pitchFamily="34" charset="0"/>
              </a:rPr>
              <a:t>). </a:t>
            </a:r>
          </a:p>
        </p:txBody>
      </p:sp>
    </p:spTree>
    <p:extLst>
      <p:ext uri="{BB962C8B-B14F-4D97-AF65-F5344CB8AC3E}">
        <p14:creationId xmlns:p14="http://schemas.microsoft.com/office/powerpoint/2010/main" val="45453440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4F3D-E6BE-8E41-A649-4765668E4DB6}"/>
              </a:ext>
            </a:extLst>
          </p:cNvPr>
          <p:cNvSpPr>
            <a:spLocks noGrp="1"/>
          </p:cNvSpPr>
          <p:nvPr>
            <p:ph type="title"/>
          </p:nvPr>
        </p:nvSpPr>
        <p:spPr/>
        <p:txBody>
          <a:bodyPr>
            <a:normAutofit/>
          </a:bodyPr>
          <a:lstStyle/>
          <a:p>
            <a:r>
              <a:rPr lang="en-US" b="1">
                <a:latin typeface="Arial" panose="020B0604020202020204" pitchFamily="34" charset="0"/>
              </a:rPr>
              <a:t>Final project</a:t>
            </a:r>
          </a:p>
        </p:txBody>
      </p:sp>
      <p:sp>
        <p:nvSpPr>
          <p:cNvPr id="3" name="Content Placeholder 2">
            <a:extLst>
              <a:ext uri="{FF2B5EF4-FFF2-40B4-BE49-F238E27FC236}">
                <a16:creationId xmlns:a16="http://schemas.microsoft.com/office/drawing/2014/main" id="{91F57FF0-628D-7E45-9FDF-F5C1FFD9A555}"/>
              </a:ext>
            </a:extLst>
          </p:cNvPr>
          <p:cNvSpPr>
            <a:spLocks noGrp="1"/>
          </p:cNvSpPr>
          <p:nvPr>
            <p:ph idx="1"/>
          </p:nvPr>
        </p:nvSpPr>
        <p:spPr>
          <a:xfrm>
            <a:off x="838200" y="1825626"/>
            <a:ext cx="10515600" cy="5032374"/>
          </a:xfrm>
        </p:spPr>
        <p:txBody>
          <a:bodyPr>
            <a:normAutofit/>
          </a:bodyPr>
          <a:lstStyle/>
          <a:p>
            <a:pPr marL="0" marR="0" indent="0">
              <a:lnSpc>
                <a:spcPct val="115000"/>
              </a:lnSpc>
              <a:spcBef>
                <a:spcPts val="0"/>
              </a:spcBef>
              <a:spcAft>
                <a:spcPts val="0"/>
              </a:spcAft>
            </a:pPr>
            <a:r>
              <a:rPr lang="en-US">
                <a:latin typeface="Arial" panose="020B0604020202020204" pitchFamily="34" charset="0"/>
                <a:ea typeface="Arial" panose="020B0604020202020204" pitchFamily="34" charset="0"/>
              </a:rPr>
              <a:t>Student’s prior fluency in coding/ML and stage in their training will be taken into account </a:t>
            </a:r>
          </a:p>
          <a:p>
            <a:pPr marL="0" marR="0" indent="0">
              <a:lnSpc>
                <a:spcPct val="115000"/>
              </a:lnSpc>
              <a:spcBef>
                <a:spcPts val="0"/>
              </a:spcBef>
              <a:spcAft>
                <a:spcPts val="0"/>
              </a:spcAft>
            </a:pPr>
            <a:r>
              <a:rPr lang="en-US">
                <a:latin typeface="Arial" panose="020B0604020202020204" pitchFamily="34" charset="0"/>
                <a:ea typeface="Arial" panose="020B0604020202020204" pitchFamily="34" charset="0"/>
              </a:rPr>
              <a:t>The most important goal is to get you started working on a project that will lead to a publicatioin</a:t>
            </a:r>
            <a:endParaRPr lang="en-US">
              <a:effectLst/>
              <a:latin typeface="Arial" panose="020B0604020202020204" pitchFamily="34" charset="0"/>
              <a:ea typeface="Arial" panose="020B0604020202020204" pitchFamily="34" charset="0"/>
            </a:endParaRPr>
          </a:p>
          <a:p>
            <a:pPr marL="0" indent="0"/>
            <a:endParaRPr lang="en-US">
              <a:effectLst/>
              <a:latin typeface="Arial" panose="020B0604020202020204" pitchFamily="34" charset="0"/>
              <a:ea typeface="Calibri" panose="020F0502020204030204" pitchFamily="34" charset="0"/>
            </a:endParaRPr>
          </a:p>
          <a:p>
            <a:pPr marL="0" indent="0"/>
            <a:endParaRPr lang="en-US" sz="4000"/>
          </a:p>
        </p:txBody>
      </p:sp>
    </p:spTree>
    <p:extLst>
      <p:ext uri="{BB962C8B-B14F-4D97-AF65-F5344CB8AC3E}">
        <p14:creationId xmlns:p14="http://schemas.microsoft.com/office/powerpoint/2010/main" val="105416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506F23-283F-F840-8E9D-D804FAA0CA0E}"/>
              </a:ext>
            </a:extLst>
          </p:cNvPr>
          <p:cNvGraphicFramePr>
            <a:graphicFrameLocks noGrp="1"/>
          </p:cNvGraphicFramePr>
          <p:nvPr>
            <p:extLst>
              <p:ext uri="{D42A27DB-BD31-4B8C-83A1-F6EECF244321}">
                <p14:modId xmlns:p14="http://schemas.microsoft.com/office/powerpoint/2010/main" val="2706969163"/>
              </p:ext>
            </p:extLst>
          </p:nvPr>
        </p:nvGraphicFramePr>
        <p:xfrm>
          <a:off x="800100" y="153988"/>
          <a:ext cx="10815637" cy="6704008"/>
        </p:xfrm>
        <a:graphic>
          <a:graphicData uri="http://schemas.openxmlformats.org/drawingml/2006/table">
            <a:tbl>
              <a:tblPr firstRow="1" firstCol="1" bandRow="1">
                <a:tableStyleId>{5C22544A-7EE6-4342-B048-85BDC9FD1C3A}</a:tableStyleId>
              </a:tblPr>
              <a:tblGrid>
                <a:gridCol w="1215605">
                  <a:extLst>
                    <a:ext uri="{9D8B030D-6E8A-4147-A177-3AD203B41FA5}">
                      <a16:colId xmlns:a16="http://schemas.microsoft.com/office/drawing/2014/main" val="354339949"/>
                    </a:ext>
                  </a:extLst>
                </a:gridCol>
                <a:gridCol w="639001">
                  <a:extLst>
                    <a:ext uri="{9D8B030D-6E8A-4147-A177-3AD203B41FA5}">
                      <a16:colId xmlns:a16="http://schemas.microsoft.com/office/drawing/2014/main" val="1299028996"/>
                    </a:ext>
                  </a:extLst>
                </a:gridCol>
                <a:gridCol w="3847869">
                  <a:extLst>
                    <a:ext uri="{9D8B030D-6E8A-4147-A177-3AD203B41FA5}">
                      <a16:colId xmlns:a16="http://schemas.microsoft.com/office/drawing/2014/main" val="1556863170"/>
                    </a:ext>
                  </a:extLst>
                </a:gridCol>
                <a:gridCol w="5113162">
                  <a:extLst>
                    <a:ext uri="{9D8B030D-6E8A-4147-A177-3AD203B41FA5}">
                      <a16:colId xmlns:a16="http://schemas.microsoft.com/office/drawing/2014/main" val="419104723"/>
                    </a:ext>
                  </a:extLst>
                </a:gridCol>
              </a:tblGrid>
              <a:tr h="335980">
                <a:tc>
                  <a:txBody>
                    <a:bodyPr/>
                    <a:lstStyle/>
                    <a:p>
                      <a:pPr marL="0" marR="0">
                        <a:lnSpc>
                          <a:spcPct val="115000"/>
                        </a:lnSpc>
                        <a:spcBef>
                          <a:spcPts val="0"/>
                        </a:spcBef>
                        <a:spcAft>
                          <a:spcPts val="0"/>
                        </a:spcAft>
                      </a:pPr>
                      <a:r>
                        <a:rPr lang="en-US" sz="1200">
                          <a:effectLst/>
                        </a:rPr>
                        <a:t>Date</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Week</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Subject</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Topics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062984525"/>
                  </a:ext>
                </a:extLst>
              </a:tr>
              <a:tr h="335980">
                <a:tc>
                  <a:txBody>
                    <a:bodyPr/>
                    <a:lstStyle/>
                    <a:p>
                      <a:pPr marL="0" marR="0" algn="r">
                        <a:lnSpc>
                          <a:spcPct val="115000"/>
                        </a:lnSpc>
                        <a:spcBef>
                          <a:spcPts val="0"/>
                        </a:spcBef>
                        <a:spcAft>
                          <a:spcPts val="0"/>
                        </a:spcAft>
                      </a:pPr>
                      <a:r>
                        <a:rPr lang="en-US" sz="1200">
                          <a:effectLst/>
                        </a:rPr>
                        <a:t>8/22/24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0</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Course introduction; Mathematical foundation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Linear algebra</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2362611757"/>
                  </a:ext>
                </a:extLst>
              </a:tr>
              <a:tr h="203431">
                <a:tc>
                  <a:txBody>
                    <a:bodyPr/>
                    <a:lstStyle/>
                    <a:p>
                      <a:pPr marL="0" marR="0" algn="r">
                        <a:lnSpc>
                          <a:spcPct val="115000"/>
                        </a:lnSpc>
                        <a:spcBef>
                          <a:spcPts val="0"/>
                        </a:spcBef>
                        <a:spcAft>
                          <a:spcPts val="0"/>
                        </a:spcAft>
                      </a:pPr>
                      <a:r>
                        <a:rPr lang="en-US" sz="1200">
                          <a:effectLst/>
                        </a:rPr>
                        <a:t>8/27/24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Mathematical foundation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Linear algebra</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322103679"/>
                  </a:ext>
                </a:extLst>
              </a:tr>
              <a:tr h="203431">
                <a:tc>
                  <a:txBody>
                    <a:bodyPr/>
                    <a:lstStyle/>
                    <a:p>
                      <a:pPr marL="0" marR="0" algn="r">
                        <a:lnSpc>
                          <a:spcPct val="115000"/>
                        </a:lnSpc>
                        <a:spcBef>
                          <a:spcPts val="0"/>
                        </a:spcBef>
                        <a:spcAft>
                          <a:spcPts val="0"/>
                        </a:spcAft>
                      </a:pPr>
                      <a:r>
                        <a:rPr lang="en-US" sz="1200">
                          <a:effectLst/>
                        </a:rPr>
                        <a:t>8/29/24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Mathematical foundation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Probability</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153553658"/>
                  </a:ext>
                </a:extLst>
              </a:tr>
              <a:tr h="203431">
                <a:tc>
                  <a:txBody>
                    <a:bodyPr/>
                    <a:lstStyle/>
                    <a:p>
                      <a:pPr marL="0" marR="0" algn="r">
                        <a:lnSpc>
                          <a:spcPct val="115000"/>
                        </a:lnSpc>
                        <a:spcBef>
                          <a:spcPts val="0"/>
                        </a:spcBef>
                        <a:spcAft>
                          <a:spcPts val="0"/>
                        </a:spcAft>
                      </a:pPr>
                      <a:r>
                        <a:rPr lang="en-US" sz="1200">
                          <a:effectLst/>
                        </a:rPr>
                        <a:t>9/3/24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2</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Mathematical foundation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Probability</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12087324"/>
                  </a:ext>
                </a:extLst>
              </a:tr>
              <a:tr h="335980">
                <a:tc>
                  <a:txBody>
                    <a:bodyPr/>
                    <a:lstStyle/>
                    <a:p>
                      <a:pPr marL="0" marR="0" algn="r">
                        <a:lnSpc>
                          <a:spcPct val="115000"/>
                        </a:lnSpc>
                        <a:spcBef>
                          <a:spcPts val="0"/>
                        </a:spcBef>
                        <a:spcAft>
                          <a:spcPts val="0"/>
                        </a:spcAft>
                      </a:pPr>
                      <a:r>
                        <a:rPr lang="en-US" sz="1200">
                          <a:effectLst/>
                        </a:rPr>
                        <a:t>9/5/24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2</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Multi linear perceptron; Backprop; Autodiff; Gradient descent</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2218752118"/>
                  </a:ext>
                </a:extLst>
              </a:tr>
              <a:tr h="203431">
                <a:tc>
                  <a:txBody>
                    <a:bodyPr/>
                    <a:lstStyle/>
                    <a:p>
                      <a:pPr marL="0" marR="0" algn="r">
                        <a:lnSpc>
                          <a:spcPct val="115000"/>
                        </a:lnSpc>
                        <a:spcBef>
                          <a:spcPts val="0"/>
                        </a:spcBef>
                        <a:spcAft>
                          <a:spcPts val="0"/>
                        </a:spcAft>
                      </a:pPr>
                      <a:r>
                        <a:rPr lang="en-US" sz="1200">
                          <a:effectLst/>
                        </a:rPr>
                        <a:t>9/10/24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3</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Training neural networks; Regularization</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2443238640"/>
                  </a:ext>
                </a:extLst>
              </a:tr>
              <a:tr h="203431">
                <a:tc>
                  <a:txBody>
                    <a:bodyPr/>
                    <a:lstStyle/>
                    <a:p>
                      <a:pPr marL="0" marR="0" algn="r">
                        <a:lnSpc>
                          <a:spcPct val="115000"/>
                        </a:lnSpc>
                        <a:spcBef>
                          <a:spcPts val="0"/>
                        </a:spcBef>
                        <a:spcAft>
                          <a:spcPts val="0"/>
                        </a:spcAft>
                      </a:pPr>
                      <a:r>
                        <a:rPr lang="en-US" sz="1200">
                          <a:effectLst/>
                        </a:rPr>
                        <a:t>9/12/24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3</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Convolutional neural networks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178512504"/>
                  </a:ext>
                </a:extLst>
              </a:tr>
              <a:tr h="203431">
                <a:tc>
                  <a:txBody>
                    <a:bodyPr/>
                    <a:lstStyle/>
                    <a:p>
                      <a:pPr marL="0" marR="0" algn="r">
                        <a:lnSpc>
                          <a:spcPct val="115000"/>
                        </a:lnSpc>
                        <a:spcBef>
                          <a:spcPts val="0"/>
                        </a:spcBef>
                        <a:spcAft>
                          <a:spcPts val="0"/>
                        </a:spcAft>
                      </a:pPr>
                      <a:r>
                        <a:rPr lang="en-US" sz="1200">
                          <a:effectLst/>
                        </a:rPr>
                        <a:t>9/17/24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Language models; RNNs; Transformers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99345914"/>
                  </a:ext>
                </a:extLst>
              </a:tr>
              <a:tr h="203431">
                <a:tc>
                  <a:txBody>
                    <a:bodyPr/>
                    <a:lstStyle/>
                    <a:p>
                      <a:pPr marL="0" marR="0" algn="r">
                        <a:lnSpc>
                          <a:spcPct val="115000"/>
                        </a:lnSpc>
                        <a:spcBef>
                          <a:spcPts val="0"/>
                        </a:spcBef>
                        <a:spcAft>
                          <a:spcPts val="0"/>
                        </a:spcAft>
                      </a:pPr>
                      <a:r>
                        <a:rPr lang="en-US" sz="1200">
                          <a:effectLst/>
                        </a:rPr>
                        <a:t>9/19/24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Graphical neural networks; Generative models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695120076"/>
                  </a:ext>
                </a:extLst>
              </a:tr>
              <a:tr h="203431">
                <a:tc>
                  <a:txBody>
                    <a:bodyPr/>
                    <a:lstStyle/>
                    <a:p>
                      <a:pPr marL="0" marR="0" algn="r">
                        <a:lnSpc>
                          <a:spcPct val="115000"/>
                        </a:lnSpc>
                        <a:spcBef>
                          <a:spcPts val="0"/>
                        </a:spcBef>
                        <a:spcAft>
                          <a:spcPts val="0"/>
                        </a:spcAft>
                      </a:pPr>
                      <a:r>
                        <a:rPr lang="en-US" sz="1200">
                          <a:effectLst/>
                        </a:rPr>
                        <a:t>9/24/24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5</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Generative models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537134311"/>
                  </a:ext>
                </a:extLst>
              </a:tr>
              <a:tr h="203431">
                <a:tc>
                  <a:txBody>
                    <a:bodyPr/>
                    <a:lstStyle/>
                    <a:p>
                      <a:pPr marL="0" marR="0" algn="r">
                        <a:lnSpc>
                          <a:spcPct val="115000"/>
                        </a:lnSpc>
                        <a:spcBef>
                          <a:spcPts val="0"/>
                        </a:spcBef>
                        <a:spcAft>
                          <a:spcPts val="0"/>
                        </a:spcAft>
                      </a:pPr>
                      <a:r>
                        <a:rPr lang="en-US" sz="1200">
                          <a:effectLst/>
                        </a:rPr>
                        <a:t>9/26/24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5</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Machine learning basics</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Non-parametric methods; Gaussian processes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081655816"/>
                  </a:ext>
                </a:extLst>
              </a:tr>
              <a:tr h="203431">
                <a:tc>
                  <a:txBody>
                    <a:bodyPr/>
                    <a:lstStyle/>
                    <a:p>
                      <a:pPr marL="0" marR="0" algn="r">
                        <a:lnSpc>
                          <a:spcPct val="115000"/>
                        </a:lnSpc>
                        <a:spcBef>
                          <a:spcPts val="0"/>
                        </a:spcBef>
                        <a:spcAft>
                          <a:spcPts val="0"/>
                        </a:spcAft>
                      </a:pPr>
                      <a:r>
                        <a:rPr lang="en-US" sz="1200">
                          <a:effectLst/>
                        </a:rPr>
                        <a:t>10/1/24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6</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Bioinformatics </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870720078"/>
                  </a:ext>
                </a:extLst>
              </a:tr>
              <a:tr h="203431">
                <a:tc>
                  <a:txBody>
                    <a:bodyPr/>
                    <a:lstStyle/>
                    <a:p>
                      <a:pPr marL="0" marR="0" algn="r">
                        <a:lnSpc>
                          <a:spcPct val="115000"/>
                        </a:lnSpc>
                        <a:spcBef>
                          <a:spcPts val="0"/>
                        </a:spcBef>
                        <a:spcAft>
                          <a:spcPts val="0"/>
                        </a:spcAft>
                      </a:pPr>
                      <a:r>
                        <a:rPr lang="en-US" sz="1200">
                          <a:effectLst/>
                        </a:rPr>
                        <a:t>10/3/24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6</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Proteins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3144745278"/>
                  </a:ext>
                </a:extLst>
              </a:tr>
              <a:tr h="203431">
                <a:tc>
                  <a:txBody>
                    <a:bodyPr/>
                    <a:lstStyle/>
                    <a:p>
                      <a:pPr marL="0" marR="0" algn="r">
                        <a:lnSpc>
                          <a:spcPct val="115000"/>
                        </a:lnSpc>
                        <a:spcBef>
                          <a:spcPts val="0"/>
                        </a:spcBef>
                        <a:spcAft>
                          <a:spcPts val="0"/>
                        </a:spcAft>
                      </a:pPr>
                      <a:r>
                        <a:rPr lang="en-US" sz="1200">
                          <a:effectLst/>
                        </a:rPr>
                        <a:t>10/8/24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7</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Proteins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129724402"/>
                  </a:ext>
                </a:extLst>
              </a:tr>
              <a:tr h="203431">
                <a:tc>
                  <a:txBody>
                    <a:bodyPr/>
                    <a:lstStyle/>
                    <a:p>
                      <a:pPr marL="0" marR="0" algn="r">
                        <a:lnSpc>
                          <a:spcPct val="115000"/>
                        </a:lnSpc>
                        <a:spcBef>
                          <a:spcPts val="0"/>
                        </a:spcBef>
                        <a:spcAft>
                          <a:spcPts val="0"/>
                        </a:spcAft>
                      </a:pPr>
                      <a:r>
                        <a:rPr lang="en-US" sz="1200">
                          <a:effectLst/>
                        </a:rPr>
                        <a:t>10/10/24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7</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Gene expression and regulation</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3432661507"/>
                  </a:ext>
                </a:extLst>
              </a:tr>
              <a:tr h="203431">
                <a:tc>
                  <a:txBody>
                    <a:bodyPr/>
                    <a:lstStyle/>
                    <a:p>
                      <a:pPr marL="0" marR="0" algn="r">
                        <a:lnSpc>
                          <a:spcPct val="115000"/>
                        </a:lnSpc>
                        <a:spcBef>
                          <a:spcPts val="0"/>
                        </a:spcBef>
                        <a:spcAft>
                          <a:spcPts val="0"/>
                        </a:spcAft>
                      </a:pPr>
                      <a:r>
                        <a:rPr lang="en-US" sz="1200">
                          <a:effectLst/>
                        </a:rPr>
                        <a:t>10/15/24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8</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Gene expression and regulation</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669811936"/>
                  </a:ext>
                </a:extLst>
              </a:tr>
              <a:tr h="203431">
                <a:tc>
                  <a:txBody>
                    <a:bodyPr/>
                    <a:lstStyle/>
                    <a:p>
                      <a:pPr marL="0" marR="0" algn="r">
                        <a:lnSpc>
                          <a:spcPct val="115000"/>
                        </a:lnSpc>
                        <a:spcBef>
                          <a:spcPts val="0"/>
                        </a:spcBef>
                        <a:spcAft>
                          <a:spcPts val="0"/>
                        </a:spcAft>
                      </a:pPr>
                      <a:r>
                        <a:rPr lang="en-US" sz="1200">
                          <a:effectLst/>
                        </a:rPr>
                        <a:t>10/17/24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8</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Genomics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61715872"/>
                  </a:ext>
                </a:extLst>
              </a:tr>
              <a:tr h="203431">
                <a:tc>
                  <a:txBody>
                    <a:bodyPr/>
                    <a:lstStyle/>
                    <a:p>
                      <a:pPr marL="0" marR="0" algn="r">
                        <a:lnSpc>
                          <a:spcPct val="115000"/>
                        </a:lnSpc>
                        <a:spcBef>
                          <a:spcPts val="0"/>
                        </a:spcBef>
                        <a:spcAft>
                          <a:spcPts val="0"/>
                        </a:spcAft>
                      </a:pPr>
                      <a:r>
                        <a:rPr lang="en-US" sz="1200">
                          <a:effectLst/>
                        </a:rPr>
                        <a:t>10/22/24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9</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Genomics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52565588"/>
                  </a:ext>
                </a:extLst>
              </a:tr>
              <a:tr h="203431">
                <a:tc>
                  <a:txBody>
                    <a:bodyPr/>
                    <a:lstStyle/>
                    <a:p>
                      <a:pPr marL="0" marR="0" algn="r">
                        <a:lnSpc>
                          <a:spcPct val="115000"/>
                        </a:lnSpc>
                        <a:spcBef>
                          <a:spcPts val="0"/>
                        </a:spcBef>
                        <a:spcAft>
                          <a:spcPts val="0"/>
                        </a:spcAft>
                      </a:pPr>
                      <a:r>
                        <a:rPr lang="en-US" sz="1200">
                          <a:effectLst/>
                        </a:rPr>
                        <a:t>10/24/24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9</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Molecular Evolution</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4030307228"/>
                  </a:ext>
                </a:extLst>
              </a:tr>
              <a:tr h="203431">
                <a:tc>
                  <a:txBody>
                    <a:bodyPr/>
                    <a:lstStyle/>
                    <a:p>
                      <a:pPr marL="0" marR="0" algn="r">
                        <a:lnSpc>
                          <a:spcPct val="115000"/>
                        </a:lnSpc>
                        <a:spcBef>
                          <a:spcPts val="0"/>
                        </a:spcBef>
                        <a:spcAft>
                          <a:spcPts val="0"/>
                        </a:spcAft>
                      </a:pPr>
                      <a:r>
                        <a:rPr lang="en-US" sz="1200">
                          <a:effectLst/>
                        </a:rPr>
                        <a:t>10/29/24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10</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Molecular Evolution</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100918129"/>
                  </a:ext>
                </a:extLst>
              </a:tr>
              <a:tr h="203431">
                <a:tc>
                  <a:txBody>
                    <a:bodyPr/>
                    <a:lstStyle/>
                    <a:p>
                      <a:pPr marL="0" marR="0" algn="r">
                        <a:lnSpc>
                          <a:spcPct val="115000"/>
                        </a:lnSpc>
                        <a:spcBef>
                          <a:spcPts val="0"/>
                        </a:spcBef>
                        <a:spcAft>
                          <a:spcPts val="0"/>
                        </a:spcAft>
                      </a:pPr>
                      <a:r>
                        <a:rPr lang="en-US" sz="1200">
                          <a:effectLst/>
                        </a:rPr>
                        <a:t>10/31/24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10</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Population Genetics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2152852433"/>
                  </a:ext>
                </a:extLst>
              </a:tr>
              <a:tr h="203431">
                <a:tc>
                  <a:txBody>
                    <a:bodyPr/>
                    <a:lstStyle/>
                    <a:p>
                      <a:pPr marL="0" marR="0" algn="r">
                        <a:lnSpc>
                          <a:spcPct val="115000"/>
                        </a:lnSpc>
                        <a:spcBef>
                          <a:spcPts val="0"/>
                        </a:spcBef>
                        <a:spcAft>
                          <a:spcPts val="0"/>
                        </a:spcAft>
                      </a:pPr>
                      <a:r>
                        <a:rPr lang="en-US" sz="1200">
                          <a:effectLst/>
                        </a:rPr>
                        <a:t>11/5/24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11</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Population Genetics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947944923"/>
                  </a:ext>
                </a:extLst>
              </a:tr>
              <a:tr h="203431">
                <a:tc>
                  <a:txBody>
                    <a:bodyPr/>
                    <a:lstStyle/>
                    <a:p>
                      <a:pPr marL="0" marR="0" algn="r">
                        <a:lnSpc>
                          <a:spcPct val="115000"/>
                        </a:lnSpc>
                        <a:spcBef>
                          <a:spcPts val="0"/>
                        </a:spcBef>
                        <a:spcAft>
                          <a:spcPts val="0"/>
                        </a:spcAft>
                      </a:pPr>
                      <a:r>
                        <a:rPr lang="en-US" sz="1200">
                          <a:effectLst/>
                        </a:rPr>
                        <a:t>11/7/24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11</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Quantitative Genetics; Plant/Animal Breeding</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1339946703"/>
                  </a:ext>
                </a:extLst>
              </a:tr>
              <a:tr h="203431">
                <a:tc>
                  <a:txBody>
                    <a:bodyPr/>
                    <a:lstStyle/>
                    <a:p>
                      <a:pPr marL="0" marR="0" algn="r">
                        <a:lnSpc>
                          <a:spcPct val="115000"/>
                        </a:lnSpc>
                        <a:spcBef>
                          <a:spcPts val="0"/>
                        </a:spcBef>
                        <a:spcAft>
                          <a:spcPts val="0"/>
                        </a:spcAft>
                      </a:pPr>
                      <a:r>
                        <a:rPr lang="en-US" sz="1200">
                          <a:effectLst/>
                        </a:rPr>
                        <a:t>11/12/24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12</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Quantitative Genetics; Human diseases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840892860"/>
                  </a:ext>
                </a:extLst>
              </a:tr>
              <a:tr h="203431">
                <a:tc>
                  <a:txBody>
                    <a:bodyPr/>
                    <a:lstStyle/>
                    <a:p>
                      <a:pPr marL="0" marR="0" algn="r">
                        <a:lnSpc>
                          <a:spcPct val="115000"/>
                        </a:lnSpc>
                        <a:spcBef>
                          <a:spcPts val="0"/>
                        </a:spcBef>
                        <a:spcAft>
                          <a:spcPts val="0"/>
                        </a:spcAft>
                      </a:pPr>
                      <a:r>
                        <a:rPr lang="en-US" sz="1200">
                          <a:effectLst/>
                        </a:rPr>
                        <a:t>11/14/24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12</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Paper discussion</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nSpc>
                          <a:spcPct val="115000"/>
                        </a:lnSpc>
                        <a:spcBef>
                          <a:spcPts val="0"/>
                        </a:spcBef>
                        <a:spcAft>
                          <a:spcPts val="0"/>
                        </a:spcAft>
                      </a:pPr>
                      <a:r>
                        <a:rPr lang="en-US" sz="1200">
                          <a:effectLst/>
                        </a:rPr>
                        <a:t>Generative models in genetics</a:t>
                      </a:r>
                      <a:endParaRPr lang="en-US" sz="1400">
                        <a:effectLst/>
                        <a:latin typeface="Arial" panose="020B0604020202020204" pitchFamily="34" charset="0"/>
                        <a:ea typeface="Arial" panose="020B0604020202020204" pitchFamily="34" charset="0"/>
                      </a:endParaRPr>
                    </a:p>
                  </a:txBody>
                  <a:tcPr marL="44564" marR="44564" marT="0" marB="0"/>
                </a:tc>
                <a:extLst>
                  <a:ext uri="{0D108BD9-81ED-4DB2-BD59-A6C34878D82A}">
                    <a16:rowId xmlns:a16="http://schemas.microsoft.com/office/drawing/2014/main" val="2776486693"/>
                  </a:ext>
                </a:extLst>
              </a:tr>
              <a:tr h="203431">
                <a:tc>
                  <a:txBody>
                    <a:bodyPr/>
                    <a:lstStyle/>
                    <a:p>
                      <a:pPr marL="0" marR="0" algn="r">
                        <a:lnSpc>
                          <a:spcPct val="115000"/>
                        </a:lnSpc>
                        <a:spcBef>
                          <a:spcPts val="0"/>
                        </a:spcBef>
                        <a:spcAft>
                          <a:spcPts val="0"/>
                        </a:spcAft>
                      </a:pPr>
                      <a:r>
                        <a:rPr lang="en-US" sz="1200">
                          <a:effectLst/>
                        </a:rPr>
                        <a:t>11/19/24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13</a:t>
                      </a:r>
                      <a:endParaRPr lang="en-US" sz="1400">
                        <a:effectLst/>
                        <a:latin typeface="Arial" panose="020B0604020202020204" pitchFamily="34" charset="0"/>
                        <a:ea typeface="Arial" panose="020B0604020202020204" pitchFamily="34" charset="0"/>
                      </a:endParaRPr>
                    </a:p>
                  </a:txBody>
                  <a:tcPr marL="44564" marR="44564" marT="0" marB="0"/>
                </a:tc>
                <a:tc gridSpan="2">
                  <a:txBody>
                    <a:bodyPr/>
                    <a:lstStyle/>
                    <a:p>
                      <a:pPr marL="0" marR="0">
                        <a:lnSpc>
                          <a:spcPct val="115000"/>
                        </a:lnSpc>
                        <a:spcBef>
                          <a:spcPts val="0"/>
                        </a:spcBef>
                        <a:spcAft>
                          <a:spcPts val="0"/>
                        </a:spcAft>
                      </a:pPr>
                      <a:r>
                        <a:rPr lang="en-US" sz="1200">
                          <a:effectLst/>
                        </a:rPr>
                        <a:t>Student presentations</a:t>
                      </a:r>
                      <a:endParaRPr lang="en-US" sz="1400">
                        <a:effectLst/>
                        <a:latin typeface="Arial" panose="020B0604020202020204" pitchFamily="34" charset="0"/>
                        <a:ea typeface="Arial" panose="020B0604020202020204" pitchFamily="34" charset="0"/>
                      </a:endParaRPr>
                    </a:p>
                  </a:txBody>
                  <a:tcPr marL="44564" marR="44564" marT="0" marB="0"/>
                </a:tc>
                <a:tc hMerge="1">
                  <a:txBody>
                    <a:bodyPr/>
                    <a:lstStyle/>
                    <a:p>
                      <a:endParaRPr lang="en-US"/>
                    </a:p>
                  </a:txBody>
                  <a:tcPr/>
                </a:tc>
                <a:extLst>
                  <a:ext uri="{0D108BD9-81ED-4DB2-BD59-A6C34878D82A}">
                    <a16:rowId xmlns:a16="http://schemas.microsoft.com/office/drawing/2014/main" val="1770975534"/>
                  </a:ext>
                </a:extLst>
              </a:tr>
              <a:tr h="203431">
                <a:tc>
                  <a:txBody>
                    <a:bodyPr/>
                    <a:lstStyle/>
                    <a:p>
                      <a:pPr marL="0" marR="0" algn="r">
                        <a:lnSpc>
                          <a:spcPct val="115000"/>
                        </a:lnSpc>
                        <a:spcBef>
                          <a:spcPts val="0"/>
                        </a:spcBef>
                        <a:spcAft>
                          <a:spcPts val="0"/>
                        </a:spcAft>
                      </a:pPr>
                      <a:r>
                        <a:rPr lang="en-US" sz="1200">
                          <a:effectLst/>
                        </a:rPr>
                        <a:t>11/21/24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13</a:t>
                      </a:r>
                      <a:endParaRPr lang="en-US" sz="1400">
                        <a:effectLst/>
                        <a:latin typeface="Arial" panose="020B0604020202020204" pitchFamily="34" charset="0"/>
                        <a:ea typeface="Arial" panose="020B0604020202020204" pitchFamily="34" charset="0"/>
                      </a:endParaRPr>
                    </a:p>
                  </a:txBody>
                  <a:tcPr marL="44564" marR="44564" marT="0" marB="0"/>
                </a:tc>
                <a:tc gridSpan="2">
                  <a:txBody>
                    <a:bodyPr/>
                    <a:lstStyle/>
                    <a:p>
                      <a:pPr marL="0" marR="0">
                        <a:lnSpc>
                          <a:spcPct val="115000"/>
                        </a:lnSpc>
                        <a:spcBef>
                          <a:spcPts val="0"/>
                        </a:spcBef>
                        <a:spcAft>
                          <a:spcPts val="0"/>
                        </a:spcAft>
                      </a:pPr>
                      <a:r>
                        <a:rPr lang="en-US" sz="1200">
                          <a:effectLst/>
                        </a:rPr>
                        <a:t>Student presentations</a:t>
                      </a:r>
                      <a:endParaRPr lang="en-US" sz="1400">
                        <a:effectLst/>
                        <a:latin typeface="Arial" panose="020B0604020202020204" pitchFamily="34" charset="0"/>
                        <a:ea typeface="Arial" panose="020B0604020202020204" pitchFamily="34" charset="0"/>
                      </a:endParaRPr>
                    </a:p>
                  </a:txBody>
                  <a:tcPr marL="44564" marR="44564" marT="0" marB="0"/>
                </a:tc>
                <a:tc hMerge="1">
                  <a:txBody>
                    <a:bodyPr/>
                    <a:lstStyle/>
                    <a:p>
                      <a:endParaRPr lang="en-US"/>
                    </a:p>
                  </a:txBody>
                  <a:tcPr/>
                </a:tc>
                <a:extLst>
                  <a:ext uri="{0D108BD9-81ED-4DB2-BD59-A6C34878D82A}">
                    <a16:rowId xmlns:a16="http://schemas.microsoft.com/office/drawing/2014/main" val="2112390943"/>
                  </a:ext>
                </a:extLst>
              </a:tr>
              <a:tr h="203431">
                <a:tc>
                  <a:txBody>
                    <a:bodyPr/>
                    <a:lstStyle/>
                    <a:p>
                      <a:pPr marL="0" marR="0" algn="r">
                        <a:lnSpc>
                          <a:spcPct val="115000"/>
                        </a:lnSpc>
                        <a:spcBef>
                          <a:spcPts val="0"/>
                        </a:spcBef>
                        <a:spcAft>
                          <a:spcPts val="0"/>
                        </a:spcAft>
                      </a:pPr>
                      <a:r>
                        <a:rPr lang="en-US" sz="1200">
                          <a:effectLst/>
                        </a:rPr>
                        <a:t>11/26/24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14</a:t>
                      </a:r>
                      <a:endParaRPr lang="en-US" sz="1400">
                        <a:effectLst/>
                        <a:latin typeface="Arial" panose="020B0604020202020204" pitchFamily="34" charset="0"/>
                        <a:ea typeface="Arial" panose="020B0604020202020204" pitchFamily="34" charset="0"/>
                      </a:endParaRPr>
                    </a:p>
                  </a:txBody>
                  <a:tcPr marL="44564" marR="44564" marT="0" marB="0"/>
                </a:tc>
                <a:tc gridSpan="2">
                  <a:txBody>
                    <a:bodyPr/>
                    <a:lstStyle/>
                    <a:p>
                      <a:pPr marL="0" marR="0">
                        <a:lnSpc>
                          <a:spcPct val="115000"/>
                        </a:lnSpc>
                        <a:spcBef>
                          <a:spcPts val="0"/>
                        </a:spcBef>
                        <a:spcAft>
                          <a:spcPts val="0"/>
                        </a:spcAft>
                      </a:pPr>
                      <a:r>
                        <a:rPr lang="en-US" sz="1200">
                          <a:effectLst/>
                        </a:rPr>
                        <a:t>Thanksgiving break</a:t>
                      </a:r>
                      <a:endParaRPr lang="en-US" sz="1400">
                        <a:effectLst/>
                        <a:latin typeface="Arial" panose="020B0604020202020204" pitchFamily="34" charset="0"/>
                        <a:ea typeface="Arial" panose="020B0604020202020204" pitchFamily="34" charset="0"/>
                      </a:endParaRPr>
                    </a:p>
                  </a:txBody>
                  <a:tcPr marL="44564" marR="44564" marT="0" marB="0"/>
                </a:tc>
                <a:tc hMerge="1">
                  <a:txBody>
                    <a:bodyPr/>
                    <a:lstStyle/>
                    <a:p>
                      <a:endParaRPr lang="en-US"/>
                    </a:p>
                  </a:txBody>
                  <a:tcPr/>
                </a:tc>
                <a:extLst>
                  <a:ext uri="{0D108BD9-81ED-4DB2-BD59-A6C34878D82A}">
                    <a16:rowId xmlns:a16="http://schemas.microsoft.com/office/drawing/2014/main" val="3204723968"/>
                  </a:ext>
                </a:extLst>
              </a:tr>
              <a:tr h="203431">
                <a:tc>
                  <a:txBody>
                    <a:bodyPr/>
                    <a:lstStyle/>
                    <a:p>
                      <a:pPr marL="0" marR="0" algn="r">
                        <a:lnSpc>
                          <a:spcPct val="115000"/>
                        </a:lnSpc>
                        <a:spcBef>
                          <a:spcPts val="0"/>
                        </a:spcBef>
                        <a:spcAft>
                          <a:spcPts val="0"/>
                        </a:spcAft>
                      </a:pPr>
                      <a:r>
                        <a:rPr lang="en-US" sz="1200">
                          <a:effectLst/>
                        </a:rPr>
                        <a:t>11/28/24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14</a:t>
                      </a:r>
                      <a:endParaRPr lang="en-US" sz="1400">
                        <a:effectLst/>
                        <a:latin typeface="Arial" panose="020B0604020202020204" pitchFamily="34" charset="0"/>
                        <a:ea typeface="Arial" panose="020B0604020202020204" pitchFamily="34" charset="0"/>
                      </a:endParaRPr>
                    </a:p>
                  </a:txBody>
                  <a:tcPr marL="44564" marR="44564" marT="0" marB="0"/>
                </a:tc>
                <a:tc gridSpan="2">
                  <a:txBody>
                    <a:bodyPr/>
                    <a:lstStyle/>
                    <a:p>
                      <a:pPr marL="0" marR="0">
                        <a:lnSpc>
                          <a:spcPct val="115000"/>
                        </a:lnSpc>
                        <a:spcBef>
                          <a:spcPts val="0"/>
                        </a:spcBef>
                        <a:spcAft>
                          <a:spcPts val="0"/>
                        </a:spcAft>
                      </a:pPr>
                      <a:r>
                        <a:rPr lang="en-US" sz="1200">
                          <a:effectLst/>
                        </a:rPr>
                        <a:t>Thanksgiving break</a:t>
                      </a:r>
                      <a:endParaRPr lang="en-US" sz="1400">
                        <a:effectLst/>
                        <a:latin typeface="Arial" panose="020B0604020202020204" pitchFamily="34" charset="0"/>
                        <a:ea typeface="Arial" panose="020B0604020202020204" pitchFamily="34" charset="0"/>
                      </a:endParaRPr>
                    </a:p>
                  </a:txBody>
                  <a:tcPr marL="44564" marR="44564" marT="0" marB="0"/>
                </a:tc>
                <a:tc hMerge="1">
                  <a:txBody>
                    <a:bodyPr/>
                    <a:lstStyle/>
                    <a:p>
                      <a:endParaRPr lang="en-US"/>
                    </a:p>
                  </a:txBody>
                  <a:tcPr/>
                </a:tc>
                <a:extLst>
                  <a:ext uri="{0D108BD9-81ED-4DB2-BD59-A6C34878D82A}">
                    <a16:rowId xmlns:a16="http://schemas.microsoft.com/office/drawing/2014/main" val="1295179992"/>
                  </a:ext>
                </a:extLst>
              </a:tr>
              <a:tr h="203431">
                <a:tc>
                  <a:txBody>
                    <a:bodyPr/>
                    <a:lstStyle/>
                    <a:p>
                      <a:pPr marL="0" marR="0" algn="r">
                        <a:lnSpc>
                          <a:spcPct val="115000"/>
                        </a:lnSpc>
                        <a:spcBef>
                          <a:spcPts val="0"/>
                        </a:spcBef>
                        <a:spcAft>
                          <a:spcPts val="0"/>
                        </a:spcAft>
                      </a:pPr>
                      <a:r>
                        <a:rPr lang="en-US" sz="1200">
                          <a:effectLst/>
                        </a:rPr>
                        <a:t>12/3/24</a:t>
                      </a:r>
                      <a:endParaRPr lang="en-US" sz="1400">
                        <a:effectLst/>
                        <a:latin typeface="Arial" panose="020B0604020202020204" pitchFamily="34" charset="0"/>
                        <a:ea typeface="Arial" panose="020B0604020202020204" pitchFamily="34" charset="0"/>
                      </a:endParaRPr>
                    </a:p>
                  </a:txBody>
                  <a:tcPr marL="44564" marR="44564" marT="0" marB="0"/>
                </a:tc>
                <a:tc>
                  <a:txBody>
                    <a:bodyPr/>
                    <a:lstStyle/>
                    <a:p>
                      <a:pPr marL="0" marR="0" algn="r">
                        <a:lnSpc>
                          <a:spcPct val="115000"/>
                        </a:lnSpc>
                        <a:spcBef>
                          <a:spcPts val="0"/>
                        </a:spcBef>
                        <a:spcAft>
                          <a:spcPts val="0"/>
                        </a:spcAft>
                      </a:pPr>
                      <a:r>
                        <a:rPr lang="en-US" sz="1200">
                          <a:effectLst/>
                        </a:rPr>
                        <a:t>15</a:t>
                      </a:r>
                      <a:endParaRPr lang="en-US" sz="1400">
                        <a:effectLst/>
                        <a:latin typeface="Arial" panose="020B0604020202020204" pitchFamily="34" charset="0"/>
                        <a:ea typeface="Arial" panose="020B0604020202020204" pitchFamily="34" charset="0"/>
                      </a:endParaRPr>
                    </a:p>
                  </a:txBody>
                  <a:tcPr marL="44564" marR="44564" marT="0" marB="0"/>
                </a:tc>
                <a:tc gridSpan="2">
                  <a:txBody>
                    <a:bodyPr/>
                    <a:lstStyle/>
                    <a:p>
                      <a:pPr marL="0" marR="0">
                        <a:lnSpc>
                          <a:spcPct val="115000"/>
                        </a:lnSpc>
                        <a:spcBef>
                          <a:spcPts val="0"/>
                        </a:spcBef>
                        <a:spcAft>
                          <a:spcPts val="0"/>
                        </a:spcAft>
                      </a:pPr>
                      <a:r>
                        <a:rPr lang="en-US" sz="1200">
                          <a:effectLst/>
                        </a:rPr>
                        <a:t>Student presentations</a:t>
                      </a:r>
                      <a:endParaRPr lang="en-US" sz="1400">
                        <a:effectLst/>
                        <a:latin typeface="Arial" panose="020B0604020202020204" pitchFamily="34" charset="0"/>
                        <a:ea typeface="Arial" panose="020B0604020202020204" pitchFamily="34" charset="0"/>
                      </a:endParaRPr>
                    </a:p>
                  </a:txBody>
                  <a:tcPr marL="44564" marR="44564" marT="0" marB="0"/>
                </a:tc>
                <a:tc hMerge="1">
                  <a:txBody>
                    <a:bodyPr/>
                    <a:lstStyle/>
                    <a:p>
                      <a:endParaRPr lang="en-US"/>
                    </a:p>
                  </a:txBody>
                  <a:tcPr/>
                </a:tc>
                <a:extLst>
                  <a:ext uri="{0D108BD9-81ED-4DB2-BD59-A6C34878D82A}">
                    <a16:rowId xmlns:a16="http://schemas.microsoft.com/office/drawing/2014/main" val="3494914416"/>
                  </a:ext>
                </a:extLst>
              </a:tr>
            </a:tbl>
          </a:graphicData>
        </a:graphic>
      </p:graphicFrame>
    </p:spTree>
    <p:extLst>
      <p:ext uri="{BB962C8B-B14F-4D97-AF65-F5344CB8AC3E}">
        <p14:creationId xmlns:p14="http://schemas.microsoft.com/office/powerpoint/2010/main" val="221869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b="1" dirty="0">
                <a:latin typeface="Avenir Black" panose="02000503020000020003" pitchFamily="2" charset="0"/>
                <a:cs typeface="Segoe UI Light" panose="020B0502040204020203" pitchFamily="34" charset="0"/>
              </a:rPr>
              <a:t>AI is Expansive</a:t>
            </a:r>
          </a:p>
        </p:txBody>
      </p:sp>
      <p:pic>
        <p:nvPicPr>
          <p:cNvPr id="7" name="Content Placeholder 6">
            <a:extLst>
              <a:ext uri="{FF2B5EF4-FFF2-40B4-BE49-F238E27FC236}">
                <a16:creationId xmlns:a16="http://schemas.microsoft.com/office/drawing/2014/main" id="{A240B604-1258-4FAC-BA47-26EE475A131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79380" y="1825625"/>
            <a:ext cx="8033239" cy="4351338"/>
          </a:xfrm>
        </p:spPr>
      </p:pic>
      <p:sp>
        <p:nvSpPr>
          <p:cNvPr id="4" name="TextBox 3">
            <a:extLst>
              <a:ext uri="{FF2B5EF4-FFF2-40B4-BE49-F238E27FC236}">
                <a16:creationId xmlns:a16="http://schemas.microsoft.com/office/drawing/2014/main" id="{155E6877-BD5B-4AEF-98FB-03BB15356E5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Copeland, M</a:t>
            </a:r>
            <a:r>
              <a:rPr lang="en-US" sz="1400" b="0" i="0" dirty="0">
                <a:solidFill>
                  <a:schemeClr val="tx1">
                    <a:lumMod val="65000"/>
                    <a:lumOff val="35000"/>
                  </a:schemeClr>
                </a:solidFill>
                <a:effectLst/>
                <a:latin typeface="+mj-lt"/>
                <a:ea typeface="Verdana" panose="020B0604030504040204" pitchFamily="34" charset="0"/>
              </a:rPr>
              <a:t>. Retrieve from </a:t>
            </a:r>
            <a:r>
              <a:rPr lang="en-US" sz="1400" b="0" i="0" kern="1200" dirty="0">
                <a:solidFill>
                  <a:schemeClr val="tx1">
                    <a:lumMod val="65000"/>
                    <a:lumOff val="35000"/>
                  </a:schemeClr>
                </a:solidFill>
                <a:effectLst/>
                <a:latin typeface="+mj-lt"/>
                <a:ea typeface="+mn-ea"/>
                <a:cs typeface="+mn-cs"/>
              </a:rPr>
              <a:t>https://blogs.nvidia.com/blog/2016/07/29/whats-difference-artificial-intelligence-machine-learning-deep-learning-ai/</a:t>
            </a:r>
            <a:endParaRPr lang="en-US" sz="1400" dirty="0">
              <a:solidFill>
                <a:schemeClr val="tx1">
                  <a:lumMod val="65000"/>
                  <a:lumOff val="35000"/>
                </a:schemeClr>
              </a:solidFill>
              <a:latin typeface="+mj-lt"/>
              <a:ea typeface="Verdana" panose="020B0604030504040204" pitchFamily="34" charset="0"/>
            </a:endParaRPr>
          </a:p>
        </p:txBody>
      </p:sp>
      <p:pic>
        <p:nvPicPr>
          <p:cNvPr id="3" name="Picture 2">
            <a:extLst>
              <a:ext uri="{FF2B5EF4-FFF2-40B4-BE49-F238E27FC236}">
                <a16:creationId xmlns:a16="http://schemas.microsoft.com/office/drawing/2014/main" id="{7E837C31-3964-797F-097E-B0B3361CA97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3899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4B8318-5A79-FFC5-A7EC-F23C2C0E7FA9}"/>
              </a:ext>
            </a:extLst>
          </p:cNvPr>
          <p:cNvSpPr txBox="1">
            <a:spLocks/>
          </p:cNvSpPr>
          <p:nvPr/>
        </p:nvSpPr>
        <p:spPr>
          <a:xfrm>
            <a:off x="0" y="440190"/>
            <a:ext cx="12192000" cy="834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tx1">
                    <a:lumMod val="75000"/>
                    <a:lumOff val="25000"/>
                  </a:schemeClr>
                </a:solidFill>
                <a:latin typeface="Avenir Black" panose="02000503020000020003" pitchFamily="2" charset="0"/>
                <a:cs typeface="Segoe UI Light" panose="020B0502040204020203" pitchFamily="34" charset="0"/>
              </a:rPr>
              <a:t>ML / DL Comparison</a:t>
            </a:r>
          </a:p>
        </p:txBody>
      </p:sp>
      <p:sp>
        <p:nvSpPr>
          <p:cNvPr id="2" name="TextBox 1">
            <a:extLst>
              <a:ext uri="{FF2B5EF4-FFF2-40B4-BE49-F238E27FC236}">
                <a16:creationId xmlns:a16="http://schemas.microsoft.com/office/drawing/2014/main" id="{35E27E46-BED5-10BD-B13F-D5554168D1A9}"/>
              </a:ext>
            </a:extLst>
          </p:cNvPr>
          <p:cNvSpPr txBox="1"/>
          <p:nvPr/>
        </p:nvSpPr>
        <p:spPr>
          <a:xfrm>
            <a:off x="1083388" y="2125841"/>
            <a:ext cx="4263521" cy="646331"/>
          </a:xfrm>
          <a:prstGeom prst="rect">
            <a:avLst/>
          </a:prstGeom>
          <a:noFill/>
        </p:spPr>
        <p:txBody>
          <a:bodyPr wrap="square" rtlCol="0">
            <a:spAutoFit/>
          </a:bodyPr>
          <a:lstStyle/>
          <a:p>
            <a:r>
              <a:rPr lang="en-US" sz="3600" dirty="0">
                <a:solidFill>
                  <a:srgbClr val="60BA7B"/>
                </a:solidFill>
                <a:latin typeface="Avenir" panose="02000503020000020003" pitchFamily="2" charset="0"/>
              </a:rPr>
              <a:t>Machine Learning</a:t>
            </a:r>
          </a:p>
        </p:txBody>
      </p:sp>
      <p:sp>
        <p:nvSpPr>
          <p:cNvPr id="7" name="TextBox 6">
            <a:extLst>
              <a:ext uri="{FF2B5EF4-FFF2-40B4-BE49-F238E27FC236}">
                <a16:creationId xmlns:a16="http://schemas.microsoft.com/office/drawing/2014/main" id="{B770B2F5-EC06-08DC-B43D-E009D04C0885}"/>
              </a:ext>
            </a:extLst>
          </p:cNvPr>
          <p:cNvSpPr txBox="1"/>
          <p:nvPr/>
        </p:nvSpPr>
        <p:spPr>
          <a:xfrm>
            <a:off x="6845092" y="2106837"/>
            <a:ext cx="3673097" cy="646331"/>
          </a:xfrm>
          <a:prstGeom prst="rect">
            <a:avLst/>
          </a:prstGeom>
          <a:noFill/>
        </p:spPr>
        <p:txBody>
          <a:bodyPr wrap="square" rtlCol="0">
            <a:spAutoFit/>
          </a:bodyPr>
          <a:lstStyle/>
          <a:p>
            <a:r>
              <a:rPr lang="en-US" sz="3600" dirty="0">
                <a:solidFill>
                  <a:srgbClr val="60BA7B"/>
                </a:solidFill>
                <a:latin typeface="Avenir" panose="02000503020000020003" pitchFamily="2" charset="0"/>
              </a:rPr>
              <a:t>Deep Learning</a:t>
            </a:r>
          </a:p>
        </p:txBody>
      </p:sp>
      <p:sp>
        <p:nvSpPr>
          <p:cNvPr id="10" name="TextBox 9">
            <a:extLst>
              <a:ext uri="{FF2B5EF4-FFF2-40B4-BE49-F238E27FC236}">
                <a16:creationId xmlns:a16="http://schemas.microsoft.com/office/drawing/2014/main" id="{3C6FE791-D333-1FA3-9BF4-AAD2FB94A0E2}"/>
              </a:ext>
            </a:extLst>
          </p:cNvPr>
          <p:cNvSpPr txBox="1"/>
          <p:nvPr/>
        </p:nvSpPr>
        <p:spPr>
          <a:xfrm>
            <a:off x="6845092" y="2753168"/>
            <a:ext cx="3797084"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2010 - Present  </a:t>
            </a:r>
          </a:p>
        </p:txBody>
      </p:sp>
      <p:sp>
        <p:nvSpPr>
          <p:cNvPr id="11" name="TextBox 10">
            <a:extLst>
              <a:ext uri="{FF2B5EF4-FFF2-40B4-BE49-F238E27FC236}">
                <a16:creationId xmlns:a16="http://schemas.microsoft.com/office/drawing/2014/main" id="{99FD96A0-93DC-1C5D-AE6E-25EDA092E7E8}"/>
              </a:ext>
            </a:extLst>
          </p:cNvPr>
          <p:cNvSpPr txBox="1"/>
          <p:nvPr/>
        </p:nvSpPr>
        <p:spPr>
          <a:xfrm>
            <a:off x="1083388" y="2770301"/>
            <a:ext cx="3797084" cy="584775"/>
          </a:xfrm>
          <a:prstGeom prst="rect">
            <a:avLst/>
          </a:prstGeom>
          <a:noFill/>
        </p:spPr>
        <p:txBody>
          <a:bodyPr wrap="square" rtlCol="0">
            <a:spAutoFit/>
          </a:bodyPr>
          <a:lstStyle/>
          <a:p>
            <a:pPr marL="571500" indent="-5715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1990’s - Present  </a:t>
            </a:r>
          </a:p>
        </p:txBody>
      </p:sp>
      <p:sp>
        <p:nvSpPr>
          <p:cNvPr id="12" name="TextBox 11">
            <a:extLst>
              <a:ext uri="{FF2B5EF4-FFF2-40B4-BE49-F238E27FC236}">
                <a16:creationId xmlns:a16="http://schemas.microsoft.com/office/drawing/2014/main" id="{A996FD60-D986-B9CF-171E-122EB02C9405}"/>
              </a:ext>
            </a:extLst>
          </p:cNvPr>
          <p:cNvSpPr txBox="1"/>
          <p:nvPr/>
        </p:nvSpPr>
        <p:spPr>
          <a:xfrm>
            <a:off x="6852839" y="3401969"/>
            <a:ext cx="4262033"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Artificial Neuron</a:t>
            </a:r>
          </a:p>
        </p:txBody>
      </p:sp>
      <p:sp>
        <p:nvSpPr>
          <p:cNvPr id="13" name="TextBox 12">
            <a:extLst>
              <a:ext uri="{FF2B5EF4-FFF2-40B4-BE49-F238E27FC236}">
                <a16:creationId xmlns:a16="http://schemas.microsoft.com/office/drawing/2014/main" id="{94E68DDC-AAF2-B795-C88F-1E5F89BDFB65}"/>
              </a:ext>
            </a:extLst>
          </p:cNvPr>
          <p:cNvSpPr txBox="1"/>
          <p:nvPr/>
        </p:nvSpPr>
        <p:spPr>
          <a:xfrm>
            <a:off x="1083388" y="3398399"/>
            <a:ext cx="3797084" cy="584775"/>
          </a:xfrm>
          <a:prstGeom prst="rect">
            <a:avLst/>
          </a:prstGeom>
          <a:noFill/>
        </p:spPr>
        <p:txBody>
          <a:bodyPr wrap="square" rtlCol="0">
            <a:spAutoFit/>
          </a:bodyPr>
          <a:lstStyle/>
          <a:p>
            <a:pPr marL="571500" indent="-5715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Statistics &amp; Math</a:t>
            </a:r>
          </a:p>
        </p:txBody>
      </p:sp>
      <p:sp>
        <p:nvSpPr>
          <p:cNvPr id="14" name="TextBox 13">
            <a:extLst>
              <a:ext uri="{FF2B5EF4-FFF2-40B4-BE49-F238E27FC236}">
                <a16:creationId xmlns:a16="http://schemas.microsoft.com/office/drawing/2014/main" id="{FB31385E-4DA1-A62F-DCE3-A6027A4444A6}"/>
              </a:ext>
            </a:extLst>
          </p:cNvPr>
          <p:cNvSpPr txBox="1"/>
          <p:nvPr/>
        </p:nvSpPr>
        <p:spPr>
          <a:xfrm>
            <a:off x="6845092" y="3986433"/>
            <a:ext cx="4584908" cy="58477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Tensorflow / Pytorch</a:t>
            </a:r>
          </a:p>
        </p:txBody>
      </p:sp>
      <p:sp>
        <p:nvSpPr>
          <p:cNvPr id="15" name="TextBox 14">
            <a:extLst>
              <a:ext uri="{FF2B5EF4-FFF2-40B4-BE49-F238E27FC236}">
                <a16:creationId xmlns:a16="http://schemas.microsoft.com/office/drawing/2014/main" id="{A4DD4A1E-9646-44C9-EBA2-F3DF046E403F}"/>
              </a:ext>
            </a:extLst>
          </p:cNvPr>
          <p:cNvSpPr txBox="1"/>
          <p:nvPr/>
        </p:nvSpPr>
        <p:spPr>
          <a:xfrm>
            <a:off x="1084887" y="3997666"/>
            <a:ext cx="4892579" cy="584775"/>
          </a:xfrm>
          <a:prstGeom prst="rect">
            <a:avLst/>
          </a:prstGeom>
          <a:noFill/>
        </p:spPr>
        <p:txBody>
          <a:bodyPr wrap="square" rtlCol="0">
            <a:spAutoFit/>
          </a:bodyPr>
          <a:lstStyle/>
          <a:p>
            <a:pPr marL="571500" indent="-571500">
              <a:buFont typeface="Arial" panose="020B0604020202020204" pitchFamily="34" charset="0"/>
              <a:buChar char="•"/>
            </a:pPr>
            <a:r>
              <a:rPr lang="en-US" sz="3200" dirty="0">
                <a:solidFill>
                  <a:schemeClr val="tx1">
                    <a:lumMod val="65000"/>
                    <a:lumOff val="35000"/>
                  </a:schemeClr>
                </a:solidFill>
                <a:latin typeface="Avenir" panose="02000503020000020003" pitchFamily="2" charset="0"/>
              </a:rPr>
              <a:t>Sci-Kit Learn / RAPIDS</a:t>
            </a:r>
          </a:p>
        </p:txBody>
      </p:sp>
      <p:pic>
        <p:nvPicPr>
          <p:cNvPr id="3" name="Picture 2">
            <a:extLst>
              <a:ext uri="{FF2B5EF4-FFF2-40B4-BE49-F238E27FC236}">
                <a16:creationId xmlns:a16="http://schemas.microsoft.com/office/drawing/2014/main" id="{4957179D-72B9-D3B0-37E2-37DA90BCB85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pic>
        <p:nvPicPr>
          <p:cNvPr id="1030" name="Picture 6">
            <a:extLst>
              <a:ext uri="{FF2B5EF4-FFF2-40B4-BE49-F238E27FC236}">
                <a16:creationId xmlns:a16="http://schemas.microsoft.com/office/drawing/2014/main" id="{766D3D89-0058-33C4-B2CA-46FE57ED39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4977" y="5078006"/>
            <a:ext cx="1550171" cy="834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orch vs TensorFlow, Top Machine Learning Frameworks Comparison">
            <a:extLst>
              <a:ext uri="{FF2B5EF4-FFF2-40B4-BE49-F238E27FC236}">
                <a16:creationId xmlns:a16="http://schemas.microsoft.com/office/drawing/2014/main" id="{32FE7803-1F10-B671-A3B3-3C9CEFF657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25676" y="4880519"/>
            <a:ext cx="1911927" cy="12746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7902A8D-B3E8-8A3D-5AC2-F42C8F1A5038}"/>
              </a:ext>
            </a:extLst>
          </p:cNvPr>
          <p:cNvCxnSpPr>
            <a:cxnSpLocks/>
          </p:cNvCxnSpPr>
          <p:nvPr/>
        </p:nvCxnSpPr>
        <p:spPr>
          <a:xfrm flipV="1">
            <a:off x="0" y="3983174"/>
            <a:ext cx="12192000" cy="14492"/>
          </a:xfrm>
          <a:prstGeom prst="line">
            <a:avLst/>
          </a:prstGeom>
          <a:ln w="3175">
            <a:solidFill>
              <a:srgbClr val="63BC7A">
                <a:alpha val="99000"/>
              </a:srgbClr>
            </a:solidFill>
            <a:prstDash val="solid"/>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30250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par>
                                <p:cTn id="30" presetID="10" presetClass="entr" presetSubtype="0"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93B47-B4F3-20B1-6A44-46C92F41CC8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bg2">
                    <a:lumMod val="50000"/>
                  </a:schemeClr>
                </a:solidFill>
                <a:latin typeface="+mj-lt"/>
                <a:ea typeface="Verdana" panose="020B0604030504040204" pitchFamily="34" charset="0"/>
              </a:rPr>
              <a:t>Source: </a:t>
            </a:r>
            <a:r>
              <a:rPr lang="en-US" sz="1400" dirty="0">
                <a:solidFill>
                  <a:schemeClr val="bg2">
                    <a:lumMod val="50000"/>
                  </a:schemeClr>
                </a:solidFill>
              </a:rPr>
              <a:t>https://becominghuman.ai/a-summary-of-industry-ready-state-of-the-art-computer-vision-techniques-a7f2b893de2f</a:t>
            </a:r>
          </a:p>
        </p:txBody>
      </p:sp>
      <p:cxnSp>
        <p:nvCxnSpPr>
          <p:cNvPr id="8" name="Straight Connector 7">
            <a:extLst>
              <a:ext uri="{FF2B5EF4-FFF2-40B4-BE49-F238E27FC236}">
                <a16:creationId xmlns:a16="http://schemas.microsoft.com/office/drawing/2014/main" id="{8E4A6395-EA3E-C1B2-D34A-3B4986D25B7C}"/>
              </a:ext>
            </a:extLst>
          </p:cNvPr>
          <p:cNvCxnSpPr/>
          <p:nvPr/>
        </p:nvCxnSpPr>
        <p:spPr>
          <a:xfrm>
            <a:off x="1366887" y="4018961"/>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DD9AE05-D5B6-51EC-BC8D-4F260CA4E905}"/>
              </a:ext>
            </a:extLst>
          </p:cNvPr>
          <p:cNvCxnSpPr/>
          <p:nvPr/>
        </p:nvCxnSpPr>
        <p:spPr>
          <a:xfrm>
            <a:off x="1366887" y="3558619"/>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410D6E-CCB2-02BF-7DF6-389F3E6695A9}"/>
              </a:ext>
            </a:extLst>
          </p:cNvPr>
          <p:cNvCxnSpPr/>
          <p:nvPr/>
        </p:nvCxnSpPr>
        <p:spPr>
          <a:xfrm>
            <a:off x="1366887" y="3079424"/>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4967024-450A-3C2B-B012-9F573958CD98}"/>
              </a:ext>
            </a:extLst>
          </p:cNvPr>
          <p:cNvCxnSpPr/>
          <p:nvPr/>
        </p:nvCxnSpPr>
        <p:spPr>
          <a:xfrm>
            <a:off x="1366887" y="2609655"/>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14FDC1-2E13-8310-B667-63F3A33F45D5}"/>
              </a:ext>
            </a:extLst>
          </p:cNvPr>
          <p:cNvCxnSpPr/>
          <p:nvPr/>
        </p:nvCxnSpPr>
        <p:spPr>
          <a:xfrm>
            <a:off x="1366887" y="2158739"/>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8D8230D-019F-CEF2-AEAA-10B9A760198A}"/>
              </a:ext>
            </a:extLst>
          </p:cNvPr>
          <p:cNvCxnSpPr/>
          <p:nvPr/>
        </p:nvCxnSpPr>
        <p:spPr>
          <a:xfrm>
            <a:off x="1366887" y="1717251"/>
            <a:ext cx="974731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75ED1F6-88A8-1ADF-8FC9-E96F5DF8759D}"/>
              </a:ext>
            </a:extLst>
          </p:cNvPr>
          <p:cNvSpPr/>
          <p:nvPr/>
        </p:nvSpPr>
        <p:spPr>
          <a:xfrm>
            <a:off x="1828800" y="2309567"/>
            <a:ext cx="838985" cy="2611225"/>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BD6B58-FEBF-B5AF-9D43-A6AEC879D762}"/>
              </a:ext>
            </a:extLst>
          </p:cNvPr>
          <p:cNvSpPr/>
          <p:nvPr/>
        </p:nvSpPr>
        <p:spPr>
          <a:xfrm>
            <a:off x="3157979" y="2536763"/>
            <a:ext cx="838985" cy="2376488"/>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96FC02-7766-9BCC-1277-C4342369FFF5}"/>
              </a:ext>
            </a:extLst>
          </p:cNvPr>
          <p:cNvSpPr/>
          <p:nvPr/>
        </p:nvSpPr>
        <p:spPr>
          <a:xfrm>
            <a:off x="4487158" y="3419573"/>
            <a:ext cx="838985" cy="1491792"/>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B826B6-8747-301A-2ABA-98C366973C95}"/>
              </a:ext>
            </a:extLst>
          </p:cNvPr>
          <p:cNvSpPr/>
          <p:nvPr/>
        </p:nvSpPr>
        <p:spPr>
          <a:xfrm>
            <a:off x="5806911" y="3855562"/>
            <a:ext cx="838985" cy="1046375"/>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9E875A-772C-E426-2BB6-199F1247C3EC}"/>
              </a:ext>
            </a:extLst>
          </p:cNvPr>
          <p:cNvSpPr/>
          <p:nvPr/>
        </p:nvSpPr>
        <p:spPr>
          <a:xfrm>
            <a:off x="7136090" y="4308902"/>
            <a:ext cx="838985" cy="593033"/>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4841D7-7435-E8AA-258A-AF81A265D23F}"/>
              </a:ext>
            </a:extLst>
          </p:cNvPr>
          <p:cNvSpPr/>
          <p:nvPr/>
        </p:nvSpPr>
        <p:spPr>
          <a:xfrm>
            <a:off x="8460556" y="4611999"/>
            <a:ext cx="838985" cy="308793"/>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059BD8-2361-FFA0-08CF-2B2E264F18E3}"/>
              </a:ext>
            </a:extLst>
          </p:cNvPr>
          <p:cNvSpPr/>
          <p:nvPr/>
        </p:nvSpPr>
        <p:spPr>
          <a:xfrm>
            <a:off x="9796806" y="4647413"/>
            <a:ext cx="838985" cy="273379"/>
          </a:xfrm>
          <a:prstGeom prst="rect">
            <a:avLst/>
          </a:prstGeom>
          <a:solidFill>
            <a:srgbClr val="66B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5B6E14D-9CDC-F9C6-8E79-DED22ADFF944}"/>
              </a:ext>
            </a:extLst>
          </p:cNvPr>
          <p:cNvCxnSpPr/>
          <p:nvPr/>
        </p:nvCxnSpPr>
        <p:spPr>
          <a:xfrm>
            <a:off x="1366887" y="4920792"/>
            <a:ext cx="97473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5D457F-5B15-8A1C-BB8E-631FC64F6308}"/>
              </a:ext>
            </a:extLst>
          </p:cNvPr>
          <p:cNvSpPr txBox="1"/>
          <p:nvPr/>
        </p:nvSpPr>
        <p:spPr>
          <a:xfrm>
            <a:off x="1861793" y="1904597"/>
            <a:ext cx="805992"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28.2%</a:t>
            </a:r>
          </a:p>
        </p:txBody>
      </p:sp>
      <p:sp>
        <p:nvSpPr>
          <p:cNvPr id="22" name="TextBox 21">
            <a:extLst>
              <a:ext uri="{FF2B5EF4-FFF2-40B4-BE49-F238E27FC236}">
                <a16:creationId xmlns:a16="http://schemas.microsoft.com/office/drawing/2014/main" id="{2D9E45AA-9A52-2279-1CE5-72E40E76999B}"/>
              </a:ext>
            </a:extLst>
          </p:cNvPr>
          <p:cNvSpPr txBox="1"/>
          <p:nvPr/>
        </p:nvSpPr>
        <p:spPr>
          <a:xfrm>
            <a:off x="3190972" y="2161620"/>
            <a:ext cx="805992"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25.8%</a:t>
            </a:r>
          </a:p>
        </p:txBody>
      </p:sp>
      <p:sp>
        <p:nvSpPr>
          <p:cNvPr id="23" name="TextBox 22">
            <a:extLst>
              <a:ext uri="{FF2B5EF4-FFF2-40B4-BE49-F238E27FC236}">
                <a16:creationId xmlns:a16="http://schemas.microsoft.com/office/drawing/2014/main" id="{84654133-34C6-F17D-C89A-E4CE3610CE40}"/>
              </a:ext>
            </a:extLst>
          </p:cNvPr>
          <p:cNvSpPr txBox="1"/>
          <p:nvPr/>
        </p:nvSpPr>
        <p:spPr>
          <a:xfrm>
            <a:off x="4496585" y="2982727"/>
            <a:ext cx="805992"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16.4%</a:t>
            </a:r>
          </a:p>
        </p:txBody>
      </p:sp>
      <p:sp>
        <p:nvSpPr>
          <p:cNvPr id="24" name="TextBox 23">
            <a:extLst>
              <a:ext uri="{FF2B5EF4-FFF2-40B4-BE49-F238E27FC236}">
                <a16:creationId xmlns:a16="http://schemas.microsoft.com/office/drawing/2014/main" id="{2CA8F656-6E18-68C5-C49E-3378CEC93EDD}"/>
              </a:ext>
            </a:extLst>
          </p:cNvPr>
          <p:cNvSpPr txBox="1"/>
          <p:nvPr/>
        </p:nvSpPr>
        <p:spPr>
          <a:xfrm>
            <a:off x="5816337" y="3465541"/>
            <a:ext cx="805992"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11.7%</a:t>
            </a:r>
          </a:p>
        </p:txBody>
      </p:sp>
      <p:sp>
        <p:nvSpPr>
          <p:cNvPr id="25" name="TextBox 24">
            <a:extLst>
              <a:ext uri="{FF2B5EF4-FFF2-40B4-BE49-F238E27FC236}">
                <a16:creationId xmlns:a16="http://schemas.microsoft.com/office/drawing/2014/main" id="{18B59077-C25A-8C1A-6052-9E1BEE151BDA}"/>
              </a:ext>
            </a:extLst>
          </p:cNvPr>
          <p:cNvSpPr txBox="1"/>
          <p:nvPr/>
        </p:nvSpPr>
        <p:spPr>
          <a:xfrm>
            <a:off x="7216216" y="3917947"/>
            <a:ext cx="711725"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6.7%</a:t>
            </a:r>
          </a:p>
        </p:txBody>
      </p:sp>
      <p:sp>
        <p:nvSpPr>
          <p:cNvPr id="26" name="TextBox 25">
            <a:extLst>
              <a:ext uri="{FF2B5EF4-FFF2-40B4-BE49-F238E27FC236}">
                <a16:creationId xmlns:a16="http://schemas.microsoft.com/office/drawing/2014/main" id="{8290EBA2-C373-0C90-7035-8E84E70298C8}"/>
              </a:ext>
            </a:extLst>
          </p:cNvPr>
          <p:cNvSpPr txBox="1"/>
          <p:nvPr/>
        </p:nvSpPr>
        <p:spPr>
          <a:xfrm>
            <a:off x="8512401" y="4154391"/>
            <a:ext cx="711725"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3.6%</a:t>
            </a:r>
          </a:p>
        </p:txBody>
      </p:sp>
      <p:sp>
        <p:nvSpPr>
          <p:cNvPr id="28" name="TextBox 27">
            <a:extLst>
              <a:ext uri="{FF2B5EF4-FFF2-40B4-BE49-F238E27FC236}">
                <a16:creationId xmlns:a16="http://schemas.microsoft.com/office/drawing/2014/main" id="{00094ABD-91E7-45F1-C02A-ADE2E60EA628}"/>
              </a:ext>
            </a:extLst>
          </p:cNvPr>
          <p:cNvSpPr txBox="1"/>
          <p:nvPr/>
        </p:nvSpPr>
        <p:spPr>
          <a:xfrm>
            <a:off x="1124144" y="4784102"/>
            <a:ext cx="223887" cy="276999"/>
          </a:xfrm>
          <a:prstGeom prst="rect">
            <a:avLst/>
          </a:prstGeom>
          <a:noFill/>
        </p:spPr>
        <p:txBody>
          <a:bodyPr wrap="square" rtlCol="0">
            <a:spAutoFit/>
          </a:bodyPr>
          <a:lstStyle/>
          <a:p>
            <a:pPr algn="ctr"/>
            <a:r>
              <a:rPr lang="en-US" sz="1200" dirty="0">
                <a:latin typeface="Avenir" panose="02000503020000020003" pitchFamily="2" charset="0"/>
              </a:rPr>
              <a:t>0</a:t>
            </a:r>
          </a:p>
        </p:txBody>
      </p:sp>
      <p:sp>
        <p:nvSpPr>
          <p:cNvPr id="29" name="TextBox 28">
            <a:extLst>
              <a:ext uri="{FF2B5EF4-FFF2-40B4-BE49-F238E27FC236}">
                <a16:creationId xmlns:a16="http://schemas.microsoft.com/office/drawing/2014/main" id="{AD105DD7-509D-34CC-34D4-A7E87FD40BB8}"/>
              </a:ext>
            </a:extLst>
          </p:cNvPr>
          <p:cNvSpPr txBox="1"/>
          <p:nvPr/>
        </p:nvSpPr>
        <p:spPr>
          <a:xfrm>
            <a:off x="1143000" y="4322437"/>
            <a:ext cx="223887" cy="276999"/>
          </a:xfrm>
          <a:prstGeom prst="rect">
            <a:avLst/>
          </a:prstGeom>
          <a:noFill/>
        </p:spPr>
        <p:txBody>
          <a:bodyPr wrap="square" rtlCol="0">
            <a:spAutoFit/>
          </a:bodyPr>
          <a:lstStyle/>
          <a:p>
            <a:pPr algn="ctr"/>
            <a:r>
              <a:rPr lang="en-US" sz="1200" dirty="0">
                <a:latin typeface="Avenir" panose="02000503020000020003" pitchFamily="2" charset="0"/>
              </a:rPr>
              <a:t>5</a:t>
            </a:r>
          </a:p>
        </p:txBody>
      </p:sp>
      <p:sp>
        <p:nvSpPr>
          <p:cNvPr id="30" name="TextBox 29">
            <a:extLst>
              <a:ext uri="{FF2B5EF4-FFF2-40B4-BE49-F238E27FC236}">
                <a16:creationId xmlns:a16="http://schemas.microsoft.com/office/drawing/2014/main" id="{6CF3EEF1-B46F-D301-E579-6DC9A7C05617}"/>
              </a:ext>
            </a:extLst>
          </p:cNvPr>
          <p:cNvSpPr txBox="1"/>
          <p:nvPr/>
        </p:nvSpPr>
        <p:spPr>
          <a:xfrm>
            <a:off x="1029876" y="3837523"/>
            <a:ext cx="384143" cy="276999"/>
          </a:xfrm>
          <a:prstGeom prst="rect">
            <a:avLst/>
          </a:prstGeom>
          <a:noFill/>
        </p:spPr>
        <p:txBody>
          <a:bodyPr wrap="square" rtlCol="0">
            <a:spAutoFit/>
          </a:bodyPr>
          <a:lstStyle/>
          <a:p>
            <a:pPr algn="ctr"/>
            <a:r>
              <a:rPr lang="en-US" sz="1200" dirty="0">
                <a:latin typeface="Avenir" panose="02000503020000020003" pitchFamily="2" charset="0"/>
              </a:rPr>
              <a:t>10</a:t>
            </a:r>
          </a:p>
        </p:txBody>
      </p:sp>
      <p:sp>
        <p:nvSpPr>
          <p:cNvPr id="31" name="TextBox 30">
            <a:extLst>
              <a:ext uri="{FF2B5EF4-FFF2-40B4-BE49-F238E27FC236}">
                <a16:creationId xmlns:a16="http://schemas.microsoft.com/office/drawing/2014/main" id="{C982BA97-0D3A-E9AF-AED6-F2AF2CA2D1E3}"/>
              </a:ext>
            </a:extLst>
          </p:cNvPr>
          <p:cNvSpPr txBox="1"/>
          <p:nvPr/>
        </p:nvSpPr>
        <p:spPr>
          <a:xfrm>
            <a:off x="1008208" y="3391736"/>
            <a:ext cx="384143" cy="276999"/>
          </a:xfrm>
          <a:prstGeom prst="rect">
            <a:avLst/>
          </a:prstGeom>
          <a:noFill/>
        </p:spPr>
        <p:txBody>
          <a:bodyPr wrap="square" rtlCol="0">
            <a:spAutoFit/>
          </a:bodyPr>
          <a:lstStyle/>
          <a:p>
            <a:pPr algn="ctr"/>
            <a:r>
              <a:rPr lang="en-US" sz="1200" dirty="0">
                <a:latin typeface="Avenir" panose="02000503020000020003" pitchFamily="2" charset="0"/>
              </a:rPr>
              <a:t>15</a:t>
            </a:r>
          </a:p>
        </p:txBody>
      </p:sp>
      <p:sp>
        <p:nvSpPr>
          <p:cNvPr id="32" name="TextBox 31">
            <a:extLst>
              <a:ext uri="{FF2B5EF4-FFF2-40B4-BE49-F238E27FC236}">
                <a16:creationId xmlns:a16="http://schemas.microsoft.com/office/drawing/2014/main" id="{913CAEE8-F79D-F4EC-7045-7A1B3930F42B}"/>
              </a:ext>
            </a:extLst>
          </p:cNvPr>
          <p:cNvSpPr txBox="1"/>
          <p:nvPr/>
        </p:nvSpPr>
        <p:spPr>
          <a:xfrm>
            <a:off x="1008208" y="2931395"/>
            <a:ext cx="384143" cy="276999"/>
          </a:xfrm>
          <a:prstGeom prst="rect">
            <a:avLst/>
          </a:prstGeom>
          <a:noFill/>
        </p:spPr>
        <p:txBody>
          <a:bodyPr wrap="square" rtlCol="0">
            <a:spAutoFit/>
          </a:bodyPr>
          <a:lstStyle/>
          <a:p>
            <a:pPr algn="ctr"/>
            <a:r>
              <a:rPr lang="en-US" sz="1200" dirty="0">
                <a:latin typeface="Avenir" panose="02000503020000020003" pitchFamily="2" charset="0"/>
              </a:rPr>
              <a:t>20</a:t>
            </a:r>
          </a:p>
        </p:txBody>
      </p:sp>
      <p:sp>
        <p:nvSpPr>
          <p:cNvPr id="33" name="TextBox 32">
            <a:extLst>
              <a:ext uri="{FF2B5EF4-FFF2-40B4-BE49-F238E27FC236}">
                <a16:creationId xmlns:a16="http://schemas.microsoft.com/office/drawing/2014/main" id="{BFB9F288-0D9B-25E6-E09D-495A13577E89}"/>
              </a:ext>
            </a:extLst>
          </p:cNvPr>
          <p:cNvSpPr txBox="1"/>
          <p:nvPr/>
        </p:nvSpPr>
        <p:spPr>
          <a:xfrm>
            <a:off x="992530" y="2460301"/>
            <a:ext cx="384143" cy="276999"/>
          </a:xfrm>
          <a:prstGeom prst="rect">
            <a:avLst/>
          </a:prstGeom>
          <a:noFill/>
        </p:spPr>
        <p:txBody>
          <a:bodyPr wrap="square" rtlCol="0">
            <a:spAutoFit/>
          </a:bodyPr>
          <a:lstStyle/>
          <a:p>
            <a:pPr algn="ctr"/>
            <a:r>
              <a:rPr lang="en-US" sz="1200" dirty="0">
                <a:latin typeface="Avenir" panose="02000503020000020003" pitchFamily="2" charset="0"/>
              </a:rPr>
              <a:t>25</a:t>
            </a:r>
          </a:p>
        </p:txBody>
      </p:sp>
      <p:sp>
        <p:nvSpPr>
          <p:cNvPr id="34" name="TextBox 33">
            <a:extLst>
              <a:ext uri="{FF2B5EF4-FFF2-40B4-BE49-F238E27FC236}">
                <a16:creationId xmlns:a16="http://schemas.microsoft.com/office/drawing/2014/main" id="{20EA8A94-A193-498D-CE61-EAC67AC7EADF}"/>
              </a:ext>
            </a:extLst>
          </p:cNvPr>
          <p:cNvSpPr txBox="1"/>
          <p:nvPr/>
        </p:nvSpPr>
        <p:spPr>
          <a:xfrm>
            <a:off x="984282" y="2007501"/>
            <a:ext cx="384143" cy="276999"/>
          </a:xfrm>
          <a:prstGeom prst="rect">
            <a:avLst/>
          </a:prstGeom>
          <a:noFill/>
        </p:spPr>
        <p:txBody>
          <a:bodyPr wrap="square" rtlCol="0">
            <a:spAutoFit/>
          </a:bodyPr>
          <a:lstStyle/>
          <a:p>
            <a:pPr algn="ctr"/>
            <a:r>
              <a:rPr lang="en-US" sz="1200" dirty="0">
                <a:latin typeface="Avenir" panose="02000503020000020003" pitchFamily="2" charset="0"/>
              </a:rPr>
              <a:t>30</a:t>
            </a:r>
          </a:p>
        </p:txBody>
      </p:sp>
      <p:sp>
        <p:nvSpPr>
          <p:cNvPr id="35" name="TextBox 34">
            <a:extLst>
              <a:ext uri="{FF2B5EF4-FFF2-40B4-BE49-F238E27FC236}">
                <a16:creationId xmlns:a16="http://schemas.microsoft.com/office/drawing/2014/main" id="{CA1F440A-099D-5674-0D0D-2087D954E5DC}"/>
              </a:ext>
            </a:extLst>
          </p:cNvPr>
          <p:cNvSpPr txBox="1"/>
          <p:nvPr/>
        </p:nvSpPr>
        <p:spPr>
          <a:xfrm>
            <a:off x="985100" y="1547160"/>
            <a:ext cx="384143" cy="276999"/>
          </a:xfrm>
          <a:prstGeom prst="rect">
            <a:avLst/>
          </a:prstGeom>
          <a:noFill/>
        </p:spPr>
        <p:txBody>
          <a:bodyPr wrap="square" rtlCol="0">
            <a:spAutoFit/>
          </a:bodyPr>
          <a:lstStyle/>
          <a:p>
            <a:pPr algn="ctr"/>
            <a:r>
              <a:rPr lang="en-US" sz="1200" dirty="0">
                <a:latin typeface="Avenir" panose="02000503020000020003" pitchFamily="2" charset="0"/>
              </a:rPr>
              <a:t>35</a:t>
            </a:r>
          </a:p>
        </p:txBody>
      </p:sp>
      <p:sp>
        <p:nvSpPr>
          <p:cNvPr id="36" name="TextBox 35">
            <a:extLst>
              <a:ext uri="{FF2B5EF4-FFF2-40B4-BE49-F238E27FC236}">
                <a16:creationId xmlns:a16="http://schemas.microsoft.com/office/drawing/2014/main" id="{D76E7195-2569-C7E3-75D3-84E30553FDC4}"/>
              </a:ext>
            </a:extLst>
          </p:cNvPr>
          <p:cNvSpPr txBox="1"/>
          <p:nvPr/>
        </p:nvSpPr>
        <p:spPr>
          <a:xfrm>
            <a:off x="4270735" y="2304467"/>
            <a:ext cx="1168532" cy="523220"/>
          </a:xfrm>
          <a:prstGeom prst="rect">
            <a:avLst/>
          </a:prstGeom>
          <a:solidFill>
            <a:schemeClr val="bg1">
              <a:alpha val="59000"/>
            </a:schemeClr>
          </a:solidFill>
        </p:spPr>
        <p:txBody>
          <a:bodyPr wrap="square" rtlCol="0">
            <a:spAutoFit/>
          </a:bodyPr>
          <a:lstStyle/>
          <a:p>
            <a:pPr algn="ctr"/>
            <a:r>
              <a:rPr lang="en-US" sz="2800" b="1" dirty="0">
                <a:solidFill>
                  <a:schemeClr val="accent4"/>
                </a:solidFill>
                <a:latin typeface="Avenir Black" panose="02000503020000020003" pitchFamily="2" charset="0"/>
              </a:rPr>
              <a:t>~10%</a:t>
            </a:r>
          </a:p>
        </p:txBody>
      </p:sp>
      <p:cxnSp>
        <p:nvCxnSpPr>
          <p:cNvPr id="38" name="Straight Arrow Connector 37">
            <a:extLst>
              <a:ext uri="{FF2B5EF4-FFF2-40B4-BE49-F238E27FC236}">
                <a16:creationId xmlns:a16="http://schemas.microsoft.com/office/drawing/2014/main" id="{6DCFDCB6-6091-6E0B-E20F-DAD11970E303}"/>
              </a:ext>
            </a:extLst>
          </p:cNvPr>
          <p:cNvCxnSpPr/>
          <p:nvPr/>
        </p:nvCxnSpPr>
        <p:spPr>
          <a:xfrm>
            <a:off x="4270735" y="2536763"/>
            <a:ext cx="0" cy="854973"/>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00FD4C-EDE5-C1BF-ED12-753756C36220}"/>
              </a:ext>
            </a:extLst>
          </p:cNvPr>
          <p:cNvSpPr txBox="1"/>
          <p:nvPr/>
        </p:nvSpPr>
        <p:spPr>
          <a:xfrm>
            <a:off x="8691378" y="3296237"/>
            <a:ext cx="2300403" cy="646331"/>
          </a:xfrm>
          <a:prstGeom prst="rect">
            <a:avLst/>
          </a:prstGeom>
          <a:solidFill>
            <a:schemeClr val="bg1">
              <a:alpha val="70000"/>
            </a:schemeClr>
          </a:solidFill>
        </p:spPr>
        <p:txBody>
          <a:bodyPr wrap="square" rtlCol="0">
            <a:spAutoFit/>
          </a:bodyPr>
          <a:lstStyle/>
          <a:p>
            <a:pPr algn="ctr"/>
            <a:r>
              <a:rPr lang="en-US" dirty="0">
                <a:latin typeface="Avenir Medium" panose="02000503020000020003" pitchFamily="2" charset="0"/>
              </a:rPr>
              <a:t>Human level </a:t>
            </a:r>
          </a:p>
          <a:p>
            <a:pPr algn="ctr"/>
            <a:r>
              <a:rPr lang="en-US" dirty="0">
                <a:latin typeface="Avenir Medium" panose="02000503020000020003" pitchFamily="2" charset="0"/>
              </a:rPr>
              <a:t>performance 5.1%</a:t>
            </a:r>
          </a:p>
        </p:txBody>
      </p:sp>
      <p:sp>
        <p:nvSpPr>
          <p:cNvPr id="40" name="TextBox 39">
            <a:extLst>
              <a:ext uri="{FF2B5EF4-FFF2-40B4-BE49-F238E27FC236}">
                <a16:creationId xmlns:a16="http://schemas.microsoft.com/office/drawing/2014/main" id="{7D8A16A6-31B5-B9D1-4EC2-9C49C905AF7C}"/>
              </a:ext>
            </a:extLst>
          </p:cNvPr>
          <p:cNvSpPr txBox="1"/>
          <p:nvPr/>
        </p:nvSpPr>
        <p:spPr>
          <a:xfrm>
            <a:off x="1703762" y="4955915"/>
            <a:ext cx="1122053" cy="307777"/>
          </a:xfrm>
          <a:prstGeom prst="rect">
            <a:avLst/>
          </a:prstGeom>
          <a:noFill/>
        </p:spPr>
        <p:txBody>
          <a:bodyPr wrap="square" rtlCol="0">
            <a:spAutoFit/>
          </a:bodyPr>
          <a:lstStyle/>
          <a:p>
            <a:pPr algn="ctr"/>
            <a:r>
              <a:rPr lang="en-US" sz="1400" dirty="0">
                <a:latin typeface="Avenir Medium" panose="02000503020000020003" pitchFamily="2" charset="0"/>
              </a:rPr>
              <a:t>ILSVRC’10</a:t>
            </a:r>
          </a:p>
        </p:txBody>
      </p:sp>
      <p:sp>
        <p:nvSpPr>
          <p:cNvPr id="41" name="TextBox 40">
            <a:extLst>
              <a:ext uri="{FF2B5EF4-FFF2-40B4-BE49-F238E27FC236}">
                <a16:creationId xmlns:a16="http://schemas.microsoft.com/office/drawing/2014/main" id="{369EB027-262C-1947-3B46-E2B2E2EED515}"/>
              </a:ext>
            </a:extLst>
          </p:cNvPr>
          <p:cNvSpPr txBox="1"/>
          <p:nvPr/>
        </p:nvSpPr>
        <p:spPr>
          <a:xfrm>
            <a:off x="3032941" y="4965801"/>
            <a:ext cx="1122053" cy="523220"/>
          </a:xfrm>
          <a:prstGeom prst="rect">
            <a:avLst/>
          </a:prstGeom>
          <a:noFill/>
        </p:spPr>
        <p:txBody>
          <a:bodyPr wrap="square" rtlCol="0">
            <a:spAutoFit/>
          </a:bodyPr>
          <a:lstStyle/>
          <a:p>
            <a:pPr algn="ctr"/>
            <a:r>
              <a:rPr lang="en-US" sz="1400" dirty="0">
                <a:latin typeface="Avenir Medium" panose="02000503020000020003" pitchFamily="2" charset="0"/>
              </a:rPr>
              <a:t>ILSVRC’11</a:t>
            </a:r>
          </a:p>
          <a:p>
            <a:pPr algn="ctr"/>
            <a:r>
              <a:rPr lang="en-US" sz="1400" dirty="0">
                <a:latin typeface="Avenir Medium" panose="02000503020000020003" pitchFamily="2" charset="0"/>
              </a:rPr>
              <a:t>(XRCE)</a:t>
            </a:r>
          </a:p>
        </p:txBody>
      </p:sp>
      <p:sp>
        <p:nvSpPr>
          <p:cNvPr id="42" name="TextBox 41">
            <a:extLst>
              <a:ext uri="{FF2B5EF4-FFF2-40B4-BE49-F238E27FC236}">
                <a16:creationId xmlns:a16="http://schemas.microsoft.com/office/drawing/2014/main" id="{2D642B2B-CF9E-6868-11A1-1C1FA494CA7B}"/>
              </a:ext>
            </a:extLst>
          </p:cNvPr>
          <p:cNvSpPr txBox="1"/>
          <p:nvPr/>
        </p:nvSpPr>
        <p:spPr>
          <a:xfrm>
            <a:off x="4362120" y="4967030"/>
            <a:ext cx="1122053" cy="523220"/>
          </a:xfrm>
          <a:prstGeom prst="rect">
            <a:avLst/>
          </a:prstGeom>
          <a:noFill/>
        </p:spPr>
        <p:txBody>
          <a:bodyPr wrap="square" rtlCol="0">
            <a:spAutoFit/>
          </a:bodyPr>
          <a:lstStyle/>
          <a:p>
            <a:pPr algn="ctr"/>
            <a:r>
              <a:rPr lang="en-US" sz="1400" dirty="0">
                <a:latin typeface="Avenir Medium" panose="02000503020000020003" pitchFamily="2" charset="0"/>
              </a:rPr>
              <a:t>ILSVRC’12</a:t>
            </a:r>
          </a:p>
          <a:p>
            <a:pPr algn="ctr"/>
            <a:r>
              <a:rPr lang="en-US" sz="1400" dirty="0">
                <a:latin typeface="Avenir Medium" panose="02000503020000020003" pitchFamily="2" charset="0"/>
              </a:rPr>
              <a:t>(</a:t>
            </a:r>
            <a:r>
              <a:rPr lang="en-US" sz="1400" dirty="0" err="1">
                <a:latin typeface="Avenir Medium" panose="02000503020000020003" pitchFamily="2" charset="0"/>
              </a:rPr>
              <a:t>AlexNet</a:t>
            </a:r>
            <a:r>
              <a:rPr lang="en-US" sz="1400" dirty="0">
                <a:latin typeface="Avenir Medium" panose="02000503020000020003" pitchFamily="2" charset="0"/>
              </a:rPr>
              <a:t>)</a:t>
            </a:r>
          </a:p>
        </p:txBody>
      </p:sp>
      <p:sp>
        <p:nvSpPr>
          <p:cNvPr id="43" name="TextBox 42">
            <a:extLst>
              <a:ext uri="{FF2B5EF4-FFF2-40B4-BE49-F238E27FC236}">
                <a16:creationId xmlns:a16="http://schemas.microsoft.com/office/drawing/2014/main" id="{4BED0CEB-1A75-E45E-CB0E-A2D60E927F7F}"/>
              </a:ext>
            </a:extLst>
          </p:cNvPr>
          <p:cNvSpPr txBox="1"/>
          <p:nvPr/>
        </p:nvSpPr>
        <p:spPr>
          <a:xfrm>
            <a:off x="5672445" y="4965801"/>
            <a:ext cx="1122053" cy="523220"/>
          </a:xfrm>
          <a:prstGeom prst="rect">
            <a:avLst/>
          </a:prstGeom>
          <a:noFill/>
        </p:spPr>
        <p:txBody>
          <a:bodyPr wrap="square" rtlCol="0">
            <a:spAutoFit/>
          </a:bodyPr>
          <a:lstStyle/>
          <a:p>
            <a:pPr algn="ctr"/>
            <a:r>
              <a:rPr lang="en-US" sz="1400" dirty="0">
                <a:latin typeface="Avenir Medium" panose="02000503020000020003" pitchFamily="2" charset="0"/>
              </a:rPr>
              <a:t>ILSVRC’13</a:t>
            </a:r>
          </a:p>
          <a:p>
            <a:pPr algn="ctr"/>
            <a:r>
              <a:rPr lang="en-US" sz="1400" dirty="0">
                <a:latin typeface="Avenir Medium" panose="02000503020000020003" pitchFamily="2" charset="0"/>
              </a:rPr>
              <a:t>(ZF)</a:t>
            </a:r>
          </a:p>
        </p:txBody>
      </p:sp>
      <p:sp>
        <p:nvSpPr>
          <p:cNvPr id="44" name="TextBox 43">
            <a:extLst>
              <a:ext uri="{FF2B5EF4-FFF2-40B4-BE49-F238E27FC236}">
                <a16:creationId xmlns:a16="http://schemas.microsoft.com/office/drawing/2014/main" id="{8AE7FC67-ACA1-90E8-8C80-6EA4D4B4AC9D}"/>
              </a:ext>
            </a:extLst>
          </p:cNvPr>
          <p:cNvSpPr txBox="1"/>
          <p:nvPr/>
        </p:nvSpPr>
        <p:spPr>
          <a:xfrm>
            <a:off x="6902642" y="4961681"/>
            <a:ext cx="1338871" cy="523220"/>
          </a:xfrm>
          <a:prstGeom prst="rect">
            <a:avLst/>
          </a:prstGeom>
          <a:noFill/>
        </p:spPr>
        <p:txBody>
          <a:bodyPr wrap="square" rtlCol="0">
            <a:spAutoFit/>
          </a:bodyPr>
          <a:lstStyle/>
          <a:p>
            <a:pPr algn="ctr"/>
            <a:r>
              <a:rPr lang="en-US" sz="1400" dirty="0">
                <a:latin typeface="Avenir Medium" panose="02000503020000020003" pitchFamily="2" charset="0"/>
              </a:rPr>
              <a:t>ILSVRC’14</a:t>
            </a:r>
          </a:p>
          <a:p>
            <a:pPr algn="ctr"/>
            <a:r>
              <a:rPr lang="en-US" sz="1400" dirty="0">
                <a:latin typeface="Avenir Medium" panose="02000503020000020003" pitchFamily="2" charset="0"/>
              </a:rPr>
              <a:t>(</a:t>
            </a:r>
            <a:r>
              <a:rPr lang="en-US" sz="1400" dirty="0" err="1">
                <a:latin typeface="Avenir Medium" panose="02000503020000020003" pitchFamily="2" charset="0"/>
              </a:rPr>
              <a:t>GoogLeNet</a:t>
            </a:r>
            <a:r>
              <a:rPr lang="en-US" sz="1400" dirty="0">
                <a:latin typeface="Avenir Medium" panose="02000503020000020003" pitchFamily="2" charset="0"/>
              </a:rPr>
              <a:t>)</a:t>
            </a:r>
          </a:p>
        </p:txBody>
      </p:sp>
      <p:sp>
        <p:nvSpPr>
          <p:cNvPr id="45" name="TextBox 44">
            <a:extLst>
              <a:ext uri="{FF2B5EF4-FFF2-40B4-BE49-F238E27FC236}">
                <a16:creationId xmlns:a16="http://schemas.microsoft.com/office/drawing/2014/main" id="{58603BBA-B3BE-94A0-5D1C-62CF084CAF6A}"/>
              </a:ext>
            </a:extLst>
          </p:cNvPr>
          <p:cNvSpPr txBox="1"/>
          <p:nvPr/>
        </p:nvSpPr>
        <p:spPr>
          <a:xfrm>
            <a:off x="8198561" y="4953286"/>
            <a:ext cx="1338871" cy="523220"/>
          </a:xfrm>
          <a:prstGeom prst="rect">
            <a:avLst/>
          </a:prstGeom>
          <a:noFill/>
        </p:spPr>
        <p:txBody>
          <a:bodyPr wrap="square" rtlCol="0">
            <a:spAutoFit/>
          </a:bodyPr>
          <a:lstStyle/>
          <a:p>
            <a:pPr algn="ctr"/>
            <a:r>
              <a:rPr lang="en-US" sz="1400" dirty="0">
                <a:latin typeface="Avenir Medium" panose="02000503020000020003" pitchFamily="2" charset="0"/>
              </a:rPr>
              <a:t>ILSVRC’15</a:t>
            </a:r>
          </a:p>
          <a:p>
            <a:pPr algn="ctr"/>
            <a:r>
              <a:rPr lang="en-US" sz="1400" dirty="0">
                <a:latin typeface="Avenir Medium" panose="02000503020000020003" pitchFamily="2" charset="0"/>
              </a:rPr>
              <a:t>(</a:t>
            </a:r>
            <a:r>
              <a:rPr lang="en-US" sz="1400" dirty="0" err="1">
                <a:latin typeface="Avenir Medium" panose="02000503020000020003" pitchFamily="2" charset="0"/>
              </a:rPr>
              <a:t>ResNet</a:t>
            </a:r>
            <a:r>
              <a:rPr lang="en-US" sz="1400" dirty="0">
                <a:latin typeface="Avenir Medium" panose="02000503020000020003" pitchFamily="2" charset="0"/>
              </a:rPr>
              <a:t>)</a:t>
            </a:r>
          </a:p>
        </p:txBody>
      </p:sp>
      <p:sp>
        <p:nvSpPr>
          <p:cNvPr id="46" name="TextBox 45">
            <a:extLst>
              <a:ext uri="{FF2B5EF4-FFF2-40B4-BE49-F238E27FC236}">
                <a16:creationId xmlns:a16="http://schemas.microsoft.com/office/drawing/2014/main" id="{71ED64AF-ACD7-F479-CA3C-814C515D429C}"/>
              </a:ext>
            </a:extLst>
          </p:cNvPr>
          <p:cNvSpPr txBox="1"/>
          <p:nvPr/>
        </p:nvSpPr>
        <p:spPr>
          <a:xfrm>
            <a:off x="9461041" y="4953851"/>
            <a:ext cx="1492366" cy="523220"/>
          </a:xfrm>
          <a:prstGeom prst="rect">
            <a:avLst/>
          </a:prstGeom>
          <a:noFill/>
        </p:spPr>
        <p:txBody>
          <a:bodyPr wrap="square" rtlCol="0">
            <a:spAutoFit/>
          </a:bodyPr>
          <a:lstStyle/>
          <a:p>
            <a:pPr algn="ctr"/>
            <a:r>
              <a:rPr lang="en-US" sz="1400" dirty="0">
                <a:latin typeface="Avenir Medium" panose="02000503020000020003" pitchFamily="2" charset="0"/>
              </a:rPr>
              <a:t>ILSVRC’16</a:t>
            </a:r>
          </a:p>
          <a:p>
            <a:pPr algn="ctr"/>
            <a:r>
              <a:rPr lang="en-US" sz="1400" dirty="0">
                <a:latin typeface="Avenir Medium" panose="02000503020000020003" pitchFamily="2" charset="0"/>
              </a:rPr>
              <a:t>(GoogLeNet-v4)</a:t>
            </a:r>
          </a:p>
        </p:txBody>
      </p:sp>
      <p:cxnSp>
        <p:nvCxnSpPr>
          <p:cNvPr id="7" name="Straight Connector 6">
            <a:extLst>
              <a:ext uri="{FF2B5EF4-FFF2-40B4-BE49-F238E27FC236}">
                <a16:creationId xmlns:a16="http://schemas.microsoft.com/office/drawing/2014/main" id="{1644C458-20EF-79CC-8E3E-4AFAFA58E43A}"/>
              </a:ext>
            </a:extLst>
          </p:cNvPr>
          <p:cNvCxnSpPr/>
          <p:nvPr/>
        </p:nvCxnSpPr>
        <p:spPr>
          <a:xfrm>
            <a:off x="1357460" y="4460450"/>
            <a:ext cx="9747315" cy="0"/>
          </a:xfrm>
          <a:prstGeom prst="line">
            <a:avLst/>
          </a:prstGeom>
          <a:ln w="38100">
            <a:solidFill>
              <a:srgbClr val="5A5AA8"/>
            </a:solidFill>
            <a:prstDash val="sys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B17575D-9065-5F84-991A-C792DD642EAD}"/>
              </a:ext>
            </a:extLst>
          </p:cNvPr>
          <p:cNvSpPr txBox="1"/>
          <p:nvPr/>
        </p:nvSpPr>
        <p:spPr>
          <a:xfrm>
            <a:off x="9865148" y="4291173"/>
            <a:ext cx="711725" cy="338554"/>
          </a:xfrm>
          <a:prstGeom prst="rect">
            <a:avLst/>
          </a:prstGeom>
          <a:solidFill>
            <a:schemeClr val="bg1">
              <a:alpha val="69000"/>
            </a:schemeClr>
          </a:solidFill>
        </p:spPr>
        <p:txBody>
          <a:bodyPr wrap="square" rtlCol="0">
            <a:spAutoFit/>
          </a:bodyPr>
          <a:lstStyle/>
          <a:p>
            <a:pPr algn="ctr"/>
            <a:r>
              <a:rPr lang="en-US" sz="1600" dirty="0">
                <a:latin typeface="Avenir" panose="02000503020000020003" pitchFamily="2" charset="0"/>
              </a:rPr>
              <a:t>3.1%</a:t>
            </a:r>
          </a:p>
        </p:txBody>
      </p:sp>
      <p:pic>
        <p:nvPicPr>
          <p:cNvPr id="2" name="Picture 1">
            <a:extLst>
              <a:ext uri="{FF2B5EF4-FFF2-40B4-BE49-F238E27FC236}">
                <a16:creationId xmlns:a16="http://schemas.microsoft.com/office/drawing/2014/main" id="{96897C04-C89D-B0BC-8B09-6338D9B2B0C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8" name="TextBox 47">
            <a:extLst>
              <a:ext uri="{FF2B5EF4-FFF2-40B4-BE49-F238E27FC236}">
                <a16:creationId xmlns:a16="http://schemas.microsoft.com/office/drawing/2014/main" id="{0E348E64-932A-65B1-5813-D38AD2A9B0CA}"/>
              </a:ext>
            </a:extLst>
          </p:cNvPr>
          <p:cNvSpPr txBox="1"/>
          <p:nvPr/>
        </p:nvSpPr>
        <p:spPr>
          <a:xfrm>
            <a:off x="1" y="427655"/>
            <a:ext cx="12178136" cy="646331"/>
          </a:xfrm>
          <a:prstGeom prst="rect">
            <a:avLst/>
          </a:prstGeom>
          <a:noFill/>
        </p:spPr>
        <p:txBody>
          <a:bodyPr wrap="square" rtlCol="0">
            <a:spAutoFit/>
          </a:bodyPr>
          <a:lstStyle/>
          <a:p>
            <a:pPr algn="ctr"/>
            <a:r>
              <a:rPr lang="en-US" sz="3600" dirty="0">
                <a:latin typeface="Avenir" panose="02000503020000020003"/>
              </a:rPr>
              <a:t>Deep Learning Improved Image Classification 10% in 1-year</a:t>
            </a:r>
          </a:p>
        </p:txBody>
      </p:sp>
    </p:spTree>
    <p:custDataLst>
      <p:tags r:id="rId1"/>
    </p:custDataLst>
    <p:extLst>
      <p:ext uri="{BB962C8B-B14F-4D97-AF65-F5344CB8AC3E}">
        <p14:creationId xmlns:p14="http://schemas.microsoft.com/office/powerpoint/2010/main" val="41893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1B18-8F82-B142-A257-2AC0A0B80D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E692F9-0108-4941-96F0-AF1BC5BEAC39}"/>
              </a:ext>
            </a:extLst>
          </p:cNvPr>
          <p:cNvSpPr>
            <a:spLocks noGrp="1"/>
          </p:cNvSpPr>
          <p:nvPr>
            <p:ph idx="1"/>
          </p:nvPr>
        </p:nvSpPr>
        <p:spPr>
          <a:xfrm>
            <a:off x="838200" y="1825626"/>
            <a:ext cx="10515600" cy="4667248"/>
          </a:xfrm>
        </p:spPr>
        <p:txBody>
          <a:bodyPr>
            <a:normAutofit/>
          </a:bodyPr>
          <a:lstStyle/>
          <a:p>
            <a:pPr marL="0">
              <a:lnSpc>
                <a:spcPct val="115000"/>
              </a:lnSpc>
              <a:spcBef>
                <a:spcPts val="0"/>
              </a:spcBef>
            </a:pPr>
            <a:r>
              <a:rPr lang="en-US" sz="2400">
                <a:effectLst/>
                <a:latin typeface="Arial" panose="020B0604020202020204" pitchFamily="34" charset="0"/>
                <a:ea typeface="Calibri" panose="020F0502020204030204" pitchFamily="34" charset="0"/>
                <a:cs typeface="Arial" panose="020B0604020202020204" pitchFamily="34" charset="0"/>
              </a:rPr>
              <a:t>AI in Genetics Fall 2024</a:t>
            </a:r>
            <a:endParaRPr lang="en-US" sz="2400">
              <a:effectLst/>
              <a:latin typeface="Arial" panose="020B0604020202020204" pitchFamily="34" charset="0"/>
              <a:ea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2400" i="1">
                <a:effectLst/>
                <a:latin typeface="Arial" panose="020B0604020202020204" pitchFamily="34" charset="0"/>
                <a:ea typeface="Calibri" panose="020F0502020204030204" pitchFamily="34" charset="0"/>
                <a:cs typeface="Arial" panose="020B0604020202020204" pitchFamily="34" charset="0"/>
              </a:rPr>
              <a:t>ZOO6927 / BOT6935 / ZOO4926</a:t>
            </a:r>
            <a:endParaRPr lang="en-US" sz="2400">
              <a:effectLst/>
              <a:latin typeface="Arial" panose="020B0604020202020204" pitchFamily="34" charset="0"/>
              <a:ea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2400">
                <a:effectLst/>
                <a:latin typeface="Arial" panose="020B0604020202020204" pitchFamily="34" charset="0"/>
                <a:ea typeface="Calibri" panose="020F0502020204030204" pitchFamily="34" charset="0"/>
                <a:cs typeface="Arial" panose="020B0604020202020204" pitchFamily="34" charset="0"/>
              </a:rPr>
              <a:t>Class Number </a:t>
            </a:r>
            <a:r>
              <a:rPr lang="en-US" sz="2400" i="1">
                <a:effectLst/>
                <a:latin typeface="Arial" panose="020B0604020202020204" pitchFamily="34" charset="0"/>
                <a:ea typeface="Calibri" panose="020F0502020204030204" pitchFamily="34" charset="0"/>
                <a:cs typeface="Arial" panose="020B0604020202020204" pitchFamily="34" charset="0"/>
              </a:rPr>
              <a:t>29890 / 29408 / 29411</a:t>
            </a:r>
            <a:endParaRPr lang="en-US" sz="2400">
              <a:effectLst/>
              <a:latin typeface="Arial" panose="020B0604020202020204" pitchFamily="34" charset="0"/>
              <a:ea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Tuesday  | (3:00 PM - 4:55 PM) </a:t>
            </a:r>
          </a:p>
          <a:p>
            <a:r>
              <a:rPr lang="en-US" sz="2400">
                <a:latin typeface="Arial" panose="020B0604020202020204" pitchFamily="34" charset="0"/>
                <a:cs typeface="Arial" panose="020B0604020202020204" pitchFamily="34" charset="0"/>
              </a:rPr>
              <a:t>Thursday | (3:00 PM - 3:50 PM)</a:t>
            </a:r>
          </a:p>
          <a:p>
            <a:r>
              <a:rPr lang="en-US" sz="2400">
                <a:latin typeface="Arial" panose="020B0604020202020204" pitchFamily="34" charset="0"/>
                <a:cs typeface="Arial" panose="020B0604020202020204" pitchFamily="34" charset="0"/>
              </a:rPr>
              <a:t>Room: FAC127</a:t>
            </a:r>
          </a:p>
        </p:txBody>
      </p:sp>
    </p:spTree>
    <p:extLst>
      <p:ext uri="{BB962C8B-B14F-4D97-AF65-F5344CB8AC3E}">
        <p14:creationId xmlns:p14="http://schemas.microsoft.com/office/powerpoint/2010/main" val="954469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AI Winters - History of AI Winters | Actuaries Digital">
            <a:extLst>
              <a:ext uri="{FF2B5EF4-FFF2-40B4-BE49-F238E27FC236}">
                <a16:creationId xmlns:a16="http://schemas.microsoft.com/office/drawing/2014/main" id="{0683508E-0856-41B2-9510-64B900448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250" y="1108811"/>
            <a:ext cx="8522619" cy="4849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440CC6-AC58-4F33-A145-DF524A9040F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https://www.mdpi.com/2079-9292/10/4/514/htm</a:t>
            </a:r>
            <a:r>
              <a:rPr lang="en-US" sz="1400" dirty="0">
                <a:solidFill>
                  <a:schemeClr val="tx1">
                    <a:lumMod val="65000"/>
                    <a:lumOff val="35000"/>
                  </a:schemeClr>
                </a:solidFill>
                <a:latin typeface="+mj-lt"/>
                <a:ea typeface="Verdana" panose="020B0604030504040204" pitchFamily="34" charset="0"/>
              </a:rPr>
              <a:t> </a:t>
            </a:r>
          </a:p>
        </p:txBody>
      </p:sp>
      <p:sp>
        <p:nvSpPr>
          <p:cNvPr id="2" name="TextBox 1">
            <a:extLst>
              <a:ext uri="{FF2B5EF4-FFF2-40B4-BE49-F238E27FC236}">
                <a16:creationId xmlns:a16="http://schemas.microsoft.com/office/drawing/2014/main" id="{1C6469A2-8031-4491-ED1D-B62EEDE40CF7}"/>
              </a:ext>
            </a:extLst>
          </p:cNvPr>
          <p:cNvSpPr txBox="1"/>
          <p:nvPr/>
        </p:nvSpPr>
        <p:spPr>
          <a:xfrm>
            <a:off x="2209798" y="1208824"/>
            <a:ext cx="6834189" cy="369332"/>
          </a:xfrm>
          <a:prstGeom prst="rect">
            <a:avLst/>
          </a:prstGeom>
          <a:solidFill>
            <a:schemeClr val="bg1"/>
          </a:solidFill>
          <a:ln>
            <a:noFill/>
          </a:ln>
        </p:spPr>
        <p:txBody>
          <a:bodyPr wrap="square" rtlCol="0">
            <a:spAutoFit/>
          </a:bodyPr>
          <a:lstStyle/>
          <a:p>
            <a:pPr algn="ctr"/>
            <a:r>
              <a:rPr lang="en-US" dirty="0">
                <a:latin typeface="Avenir Medium" panose="02000503020000020003" pitchFamily="2" charset="0"/>
              </a:rPr>
              <a:t>AI Has a Long History of Being “The Next Big Thing”…</a:t>
            </a:r>
          </a:p>
        </p:txBody>
      </p:sp>
      <p:pic>
        <p:nvPicPr>
          <p:cNvPr id="4" name="Picture 3">
            <a:extLst>
              <a:ext uri="{FF2B5EF4-FFF2-40B4-BE49-F238E27FC236}">
                <a16:creationId xmlns:a16="http://schemas.microsoft.com/office/drawing/2014/main" id="{BBB8B975-A80A-511F-9736-6CC12EAEEB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315169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A67CFA-0E91-6846-B96B-18EE0B3D8ACC}"/>
              </a:ext>
            </a:extLst>
          </p:cNvPr>
          <p:cNvPicPr>
            <a:picLocks noChangeAspect="1"/>
          </p:cNvPicPr>
          <p:nvPr/>
        </p:nvPicPr>
        <p:blipFill>
          <a:blip r:embed="rId2"/>
          <a:stretch>
            <a:fillRect/>
          </a:stretch>
        </p:blipFill>
        <p:spPr>
          <a:xfrm>
            <a:off x="1396403" y="638505"/>
            <a:ext cx="9399194" cy="5580989"/>
          </a:xfrm>
          <a:prstGeom prst="rect">
            <a:avLst/>
          </a:prstGeom>
        </p:spPr>
      </p:pic>
    </p:spTree>
    <p:extLst>
      <p:ext uri="{BB962C8B-B14F-4D97-AF65-F5344CB8AC3E}">
        <p14:creationId xmlns:p14="http://schemas.microsoft.com/office/powerpoint/2010/main" val="3808011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 1">
            <a:extLst>
              <a:ext uri="{FF2B5EF4-FFF2-40B4-BE49-F238E27FC236}">
                <a16:creationId xmlns:a16="http://schemas.microsoft.com/office/drawing/2014/main" id="{E293220D-8954-744C-B63F-46E9A8648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59" y="0"/>
            <a:ext cx="864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FF27743-609F-9C48-BAC9-19B0632D26B1}"/>
              </a:ext>
            </a:extLst>
          </p:cNvPr>
          <p:cNvSpPr txBox="1"/>
          <p:nvPr/>
        </p:nvSpPr>
        <p:spPr>
          <a:xfrm>
            <a:off x="9908379" y="5891902"/>
            <a:ext cx="2278857" cy="1009035"/>
          </a:xfrm>
          <a:prstGeom prst="rect">
            <a:avLst/>
          </a:prstGeom>
          <a:noFill/>
        </p:spPr>
        <p:txBody>
          <a:bodyPr wrap="square">
            <a:spAutoFit/>
          </a:bodyPr>
          <a:lstStyle/>
          <a:p>
            <a:pPr algn="l">
              <a:buFont typeface="Arial" panose="020B0604020202020204" pitchFamily="34" charset="0"/>
              <a:buChar char="•"/>
            </a:pPr>
            <a:r>
              <a:rPr lang="en-US" b="0" i="0">
                <a:solidFill>
                  <a:srgbClr val="222222"/>
                </a:solidFill>
                <a:effectLst/>
                <a:latin typeface="-apple-system"/>
              </a:rPr>
              <a:t>https://doi.org/10.1038/s41588-023-01465-0</a:t>
            </a:r>
          </a:p>
          <a:p>
            <a:pPr algn="l"/>
            <a:br>
              <a:rPr lang="en-US" b="0" i="0">
                <a:solidFill>
                  <a:srgbClr val="222222"/>
                </a:solidFill>
                <a:effectLst/>
                <a:latin typeface="-apple-system"/>
              </a:rPr>
            </a:br>
            <a:endParaRPr lang="en-US" b="0" i="0">
              <a:solidFill>
                <a:srgbClr val="222222"/>
              </a:solidFill>
              <a:effectLst/>
              <a:latin typeface="-apple-system"/>
            </a:endParaRPr>
          </a:p>
        </p:txBody>
      </p:sp>
    </p:spTree>
    <p:extLst>
      <p:ext uri="{BB962C8B-B14F-4D97-AF65-F5344CB8AC3E}">
        <p14:creationId xmlns:p14="http://schemas.microsoft.com/office/powerpoint/2010/main" val="165844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D0C644-D8BC-D64A-9FF5-91E26EA02228}"/>
              </a:ext>
            </a:extLst>
          </p:cNvPr>
          <p:cNvPicPr>
            <a:picLocks noChangeAspect="1"/>
          </p:cNvPicPr>
          <p:nvPr/>
        </p:nvPicPr>
        <p:blipFill>
          <a:blip r:embed="rId2"/>
          <a:stretch>
            <a:fillRect/>
          </a:stretch>
        </p:blipFill>
        <p:spPr>
          <a:xfrm>
            <a:off x="2872273" y="0"/>
            <a:ext cx="6447453" cy="6858000"/>
          </a:xfrm>
          <a:prstGeom prst="rect">
            <a:avLst/>
          </a:prstGeom>
        </p:spPr>
      </p:pic>
    </p:spTree>
    <p:extLst>
      <p:ext uri="{BB962C8B-B14F-4D97-AF65-F5344CB8AC3E}">
        <p14:creationId xmlns:p14="http://schemas.microsoft.com/office/powerpoint/2010/main" val="224466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B836-2116-CF42-BE7B-B469C736F0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84F764-C6A5-BF4E-B339-5E7C3338A912}"/>
              </a:ext>
            </a:extLst>
          </p:cNvPr>
          <p:cNvSpPr>
            <a:spLocks noGrp="1"/>
          </p:cNvSpPr>
          <p:nvPr>
            <p:ph idx="1"/>
          </p:nvPr>
        </p:nvSpPr>
        <p:spPr/>
        <p:txBody>
          <a:bodyPr/>
          <a:lstStyle/>
          <a:p>
            <a:r>
              <a:rPr lang="en-US" sz="2800">
                <a:latin typeface="Arial" panose="020B0604020202020204" pitchFamily="34" charset="0"/>
                <a:cs typeface="Arial" panose="020B0604020202020204" pitchFamily="34" charset="0"/>
              </a:rPr>
              <a:t>Zoom link for remote students: https://ufl.zoom.us/j/6424255698</a:t>
            </a:r>
          </a:p>
          <a:p>
            <a:r>
              <a:rPr lang="en-US">
                <a:latin typeface="Arial" panose="020B0604020202020204" pitchFamily="34" charset="0"/>
                <a:cs typeface="Arial" panose="020B0604020202020204" pitchFamily="34" charset="0"/>
              </a:rPr>
              <a:t>Please attend in person if you are on the main campus</a:t>
            </a:r>
          </a:p>
        </p:txBody>
      </p:sp>
    </p:spTree>
    <p:extLst>
      <p:ext uri="{BB962C8B-B14F-4D97-AF65-F5344CB8AC3E}">
        <p14:creationId xmlns:p14="http://schemas.microsoft.com/office/powerpoint/2010/main" val="124771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88F2D-8F8E-2E42-A718-26EF85B342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5ED24B-CF1E-7E44-87C8-F7463CE8C67D}"/>
              </a:ext>
            </a:extLst>
          </p:cNvPr>
          <p:cNvSpPr>
            <a:spLocks noGrp="1"/>
          </p:cNvSpPr>
          <p:nvPr>
            <p:ph idx="1"/>
          </p:nvPr>
        </p:nvSpPr>
        <p:spPr/>
        <p:txBody>
          <a:bodyPr>
            <a:normAutofit/>
          </a:bodyPr>
          <a:lstStyle/>
          <a:p>
            <a:r>
              <a:rPr lang="en-US"/>
              <a:t>Juannan Zhou, Assistant Professor</a:t>
            </a:r>
          </a:p>
          <a:p>
            <a:r>
              <a:rPr lang="en-US"/>
              <a:t>Department of Biology</a:t>
            </a:r>
          </a:p>
          <a:p>
            <a:r>
              <a:rPr lang="en-US"/>
              <a:t>E-mail: juannanzhou@ufl.edu</a:t>
            </a:r>
          </a:p>
          <a:p>
            <a:r>
              <a:rPr lang="en-US"/>
              <a:t>Office: Bartram 122</a:t>
            </a:r>
          </a:p>
          <a:p>
            <a:r>
              <a:rPr lang="en-US"/>
              <a:t>Office Hours: Thursday 4:00-5:00 PM</a:t>
            </a:r>
          </a:p>
        </p:txBody>
      </p:sp>
    </p:spTree>
    <p:extLst>
      <p:ext uri="{BB962C8B-B14F-4D97-AF65-F5344CB8AC3E}">
        <p14:creationId xmlns:p14="http://schemas.microsoft.com/office/powerpoint/2010/main" val="170134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2F9A-3C5D-8442-A2A0-8EAFC5666AC7}"/>
              </a:ext>
            </a:extLst>
          </p:cNvPr>
          <p:cNvSpPr>
            <a:spLocks noGrp="1"/>
          </p:cNvSpPr>
          <p:nvPr>
            <p:ph type="title"/>
          </p:nvPr>
        </p:nvSpPr>
        <p:spPr/>
        <p:txBody>
          <a:bodyPr>
            <a:normAutofit/>
          </a:bodyPr>
          <a:lstStyle/>
          <a:p>
            <a:r>
              <a:rPr lang="en-US">
                <a:latin typeface="Arial" panose="020B0604020202020204" pitchFamily="34" charset="0"/>
              </a:rPr>
              <a:t>Communication</a:t>
            </a:r>
          </a:p>
        </p:txBody>
      </p:sp>
      <p:sp>
        <p:nvSpPr>
          <p:cNvPr id="3" name="Content Placeholder 2">
            <a:extLst>
              <a:ext uri="{FF2B5EF4-FFF2-40B4-BE49-F238E27FC236}">
                <a16:creationId xmlns:a16="http://schemas.microsoft.com/office/drawing/2014/main" id="{C14A6C75-DC4F-5D45-82B8-D05AC33CD82B}"/>
              </a:ext>
            </a:extLst>
          </p:cNvPr>
          <p:cNvSpPr>
            <a:spLocks noGrp="1"/>
          </p:cNvSpPr>
          <p:nvPr>
            <p:ph idx="1"/>
          </p:nvPr>
        </p:nvSpPr>
        <p:spPr/>
        <p:txBody>
          <a:bodyPr/>
          <a:lstStyle/>
          <a:p>
            <a:r>
              <a:rPr lang="en-US" b="1"/>
              <a:t>Course Slack channel: </a:t>
            </a:r>
          </a:p>
          <a:p>
            <a:r>
              <a:rPr lang="en-US"/>
              <a:t>Please send me your email with title “Slack - AI in Genetics”</a:t>
            </a:r>
          </a:p>
          <a:p>
            <a:r>
              <a:rPr lang="en-US" b="1"/>
              <a:t>Course site</a:t>
            </a:r>
            <a:r>
              <a:rPr lang="en-US"/>
              <a:t>: https://github.com/juannanzhou/AI-in-genetics</a:t>
            </a:r>
          </a:p>
          <a:p>
            <a:endParaRPr lang="en-US"/>
          </a:p>
        </p:txBody>
      </p:sp>
    </p:spTree>
    <p:extLst>
      <p:ext uri="{BB962C8B-B14F-4D97-AF65-F5344CB8AC3E}">
        <p14:creationId xmlns:p14="http://schemas.microsoft.com/office/powerpoint/2010/main" val="59414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6F69-EE8F-7E49-A6FD-8E887FA9209B}"/>
              </a:ext>
            </a:extLst>
          </p:cNvPr>
          <p:cNvSpPr>
            <a:spLocks noGrp="1"/>
          </p:cNvSpPr>
          <p:nvPr>
            <p:ph type="title"/>
          </p:nvPr>
        </p:nvSpPr>
        <p:spPr/>
        <p:txBody>
          <a:bodyPr/>
          <a:lstStyle/>
          <a:p>
            <a:r>
              <a:rPr lang="en-US">
                <a:latin typeface="Arial" panose="020B0604020202020204" pitchFamily="34" charset="0"/>
              </a:rPr>
              <a:t>Course objective</a:t>
            </a:r>
          </a:p>
        </p:txBody>
      </p:sp>
      <p:sp>
        <p:nvSpPr>
          <p:cNvPr id="3" name="Content Placeholder 2">
            <a:extLst>
              <a:ext uri="{FF2B5EF4-FFF2-40B4-BE49-F238E27FC236}">
                <a16:creationId xmlns:a16="http://schemas.microsoft.com/office/drawing/2014/main" id="{4DA94A60-9C8A-9941-B05B-F3FB9F24EE2A}"/>
              </a:ext>
            </a:extLst>
          </p:cNvPr>
          <p:cNvSpPr>
            <a:spLocks noGrp="1"/>
          </p:cNvSpPr>
          <p:nvPr>
            <p:ph idx="1"/>
          </p:nvPr>
        </p:nvSpPr>
        <p:spPr/>
        <p:txBody>
          <a:bodyPr>
            <a:normAutofit/>
          </a:bodyPr>
          <a:lstStyle/>
          <a:p>
            <a:r>
              <a:rPr lang="en-US" sz="3200">
                <a:effectLst/>
                <a:latin typeface="Arial" panose="020B0604020202020204" pitchFamily="34" charset="0"/>
                <a:ea typeface="Calibri" panose="020F0502020204030204" pitchFamily="34" charset="0"/>
              </a:rPr>
              <a:t>Comprehensive overview of applications of modern machine learning techniques in various areas of genetics. </a:t>
            </a:r>
          </a:p>
          <a:p>
            <a:r>
              <a:rPr lang="en-US" sz="3200">
                <a:latin typeface="Arial" panose="020B0604020202020204" pitchFamily="34" charset="0"/>
                <a:ea typeface="Calibri" panose="020F0502020204030204" pitchFamily="34" charset="0"/>
              </a:rPr>
              <a:t>P</a:t>
            </a:r>
            <a:r>
              <a:rPr lang="en-US" sz="3200">
                <a:effectLst/>
                <a:latin typeface="Arial" panose="020B0604020202020204" pitchFamily="34" charset="0"/>
                <a:ea typeface="Calibri" panose="020F0502020204030204" pitchFamily="34" charset="0"/>
              </a:rPr>
              <a:t>rovide opportunities for students to </a:t>
            </a:r>
          </a:p>
          <a:p>
            <a:pPr lvl="1"/>
            <a:r>
              <a:rPr lang="en-US">
                <a:effectLst/>
                <a:latin typeface="Arial" panose="020B0604020202020204" pitchFamily="34" charset="0"/>
                <a:ea typeface="Calibri" panose="020F0502020204030204" pitchFamily="34" charset="0"/>
              </a:rPr>
              <a:t>integrate machine learning into their own research</a:t>
            </a:r>
          </a:p>
          <a:p>
            <a:pPr lvl="1"/>
            <a:r>
              <a:rPr lang="en-US">
                <a:effectLst/>
                <a:latin typeface="Arial" panose="020B0604020202020204" pitchFamily="34" charset="0"/>
                <a:ea typeface="Calibri" panose="020F0502020204030204" pitchFamily="34" charset="0"/>
              </a:rPr>
              <a:t>learn critical computational and statistical skills that will hopefully broaden the student’s career path. </a:t>
            </a:r>
            <a:endParaRPr lang="en-US" sz="4000"/>
          </a:p>
        </p:txBody>
      </p:sp>
    </p:spTree>
    <p:extLst>
      <p:ext uri="{BB962C8B-B14F-4D97-AF65-F5344CB8AC3E}">
        <p14:creationId xmlns:p14="http://schemas.microsoft.com/office/powerpoint/2010/main" val="426425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4B0F-5C9F-EC4C-B3D2-C83AF8FD92DD}"/>
              </a:ext>
            </a:extLst>
          </p:cNvPr>
          <p:cNvSpPr>
            <a:spLocks noGrp="1"/>
          </p:cNvSpPr>
          <p:nvPr>
            <p:ph type="title"/>
          </p:nvPr>
        </p:nvSpPr>
        <p:spPr/>
        <p:txBody>
          <a:bodyPr vert="horz" lIns="91440" tIns="45720" rIns="91440" bIns="45720" rtlCol="0" anchor="ctr">
            <a:normAutofit/>
          </a:bodyPr>
          <a:lstStyle/>
          <a:p>
            <a:r>
              <a:rPr lang="en-US">
                <a:latin typeface="Arial" panose="020B0604020202020204" pitchFamily="34" charset="0"/>
              </a:rPr>
              <a:t>Deliberables</a:t>
            </a:r>
          </a:p>
        </p:txBody>
      </p:sp>
      <p:sp>
        <p:nvSpPr>
          <p:cNvPr id="3" name="Content Placeholder 2">
            <a:extLst>
              <a:ext uri="{FF2B5EF4-FFF2-40B4-BE49-F238E27FC236}">
                <a16:creationId xmlns:a16="http://schemas.microsoft.com/office/drawing/2014/main" id="{678E4B25-C1D4-F449-9943-04A67BEC79E4}"/>
              </a:ext>
            </a:extLst>
          </p:cNvPr>
          <p:cNvSpPr>
            <a:spLocks noGrp="1"/>
          </p:cNvSpPr>
          <p:nvPr>
            <p:ph idx="1"/>
          </p:nvPr>
        </p:nvSpPr>
        <p:spPr/>
        <p:txBody>
          <a:bodyPr>
            <a:normAutofit fontScale="92500"/>
          </a:bodyPr>
          <a:lstStyle/>
          <a:p>
            <a:pPr marL="0" marR="0">
              <a:lnSpc>
                <a:spcPct val="115000"/>
              </a:lnSpc>
              <a:spcBef>
                <a:spcPts val="1200"/>
              </a:spcBef>
              <a:spcAft>
                <a:spcPts val="600"/>
              </a:spcAft>
            </a:pPr>
            <a:r>
              <a:rPr lang="en-US" sz="3200">
                <a:effectLst/>
                <a:latin typeface="Arial" panose="020B0604020202020204" pitchFamily="34" charset="0"/>
                <a:ea typeface="Calibri" panose="020F0502020204030204" pitchFamily="34" charset="0"/>
              </a:rPr>
              <a:t>Objectives of the course will be achieved if, by its conclusion, students can:</a:t>
            </a:r>
            <a:endParaRPr lang="en-US" sz="320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3200" u="none" strike="noStrike">
                <a:effectLst/>
                <a:latin typeface="Arial" panose="020B0604020202020204" pitchFamily="34" charset="0"/>
                <a:ea typeface="Calibri" panose="020F0502020204030204" pitchFamily="34" charset="0"/>
              </a:rPr>
              <a:t>Understand the basic concepts and mathematical/statistical theory behind modern machine learning methods</a:t>
            </a:r>
            <a:endParaRPr lang="en-US" sz="3200" u="none" strike="noStrike">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3200" u="none" strike="noStrike">
                <a:effectLst/>
                <a:latin typeface="Arial" panose="020B0604020202020204" pitchFamily="34" charset="0"/>
                <a:ea typeface="Calibri" panose="020F0502020204030204" pitchFamily="34" charset="0"/>
              </a:rPr>
              <a:t>Understand 80% of most research papers in fields relevant to the student’s own research, </a:t>
            </a:r>
          </a:p>
          <a:p>
            <a:pPr marL="342900" marR="0" lvl="0" indent="-342900">
              <a:lnSpc>
                <a:spcPct val="115000"/>
              </a:lnSpc>
              <a:spcBef>
                <a:spcPts val="0"/>
              </a:spcBef>
              <a:spcAft>
                <a:spcPts val="0"/>
              </a:spcAft>
              <a:buFont typeface="Arial" panose="020B0604020202020204" pitchFamily="34" charset="0"/>
              <a:buChar char="●"/>
            </a:pPr>
            <a:r>
              <a:rPr lang="en-US" sz="3200">
                <a:latin typeface="Arial" panose="020B0604020202020204" pitchFamily="34" charset="0"/>
                <a:ea typeface="Calibri" panose="020F0502020204030204" pitchFamily="34" charset="0"/>
              </a:rPr>
              <a:t>G</a:t>
            </a:r>
            <a:r>
              <a:rPr lang="en-US" sz="3200" u="none" strike="noStrike">
                <a:effectLst/>
                <a:latin typeface="Arial" panose="020B0604020202020204" pitchFamily="34" charset="0"/>
                <a:ea typeface="Calibri" panose="020F0502020204030204" pitchFamily="34" charset="0"/>
              </a:rPr>
              <a:t>rasp the basic ideas of technical machine learning papers</a:t>
            </a:r>
            <a:endParaRPr lang="en-US" sz="3200" u="none" strike="noStrike">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7721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4B0F-5C9F-EC4C-B3D2-C83AF8FD92DD}"/>
              </a:ext>
            </a:extLst>
          </p:cNvPr>
          <p:cNvSpPr>
            <a:spLocks noGrp="1"/>
          </p:cNvSpPr>
          <p:nvPr>
            <p:ph type="title"/>
          </p:nvPr>
        </p:nvSpPr>
        <p:spPr/>
        <p:txBody>
          <a:bodyPr vert="horz" lIns="91440" tIns="45720" rIns="91440" bIns="45720" rtlCol="0" anchor="ctr">
            <a:normAutofit/>
          </a:bodyPr>
          <a:lstStyle/>
          <a:p>
            <a:r>
              <a:rPr lang="en-US">
                <a:latin typeface="Arial" panose="020B0604020202020204" pitchFamily="34" charset="0"/>
              </a:rPr>
              <a:t>Deliberables</a:t>
            </a:r>
          </a:p>
        </p:txBody>
      </p:sp>
      <p:sp>
        <p:nvSpPr>
          <p:cNvPr id="3" name="Content Placeholder 2">
            <a:extLst>
              <a:ext uri="{FF2B5EF4-FFF2-40B4-BE49-F238E27FC236}">
                <a16:creationId xmlns:a16="http://schemas.microsoft.com/office/drawing/2014/main" id="{678E4B25-C1D4-F449-9943-04A67BEC79E4}"/>
              </a:ext>
            </a:extLst>
          </p:cNvPr>
          <p:cNvSpPr>
            <a:spLocks noGrp="1"/>
          </p:cNvSpPr>
          <p:nvPr>
            <p:ph idx="1"/>
          </p:nvPr>
        </p:nvSpPr>
        <p:spPr/>
        <p:txBody>
          <a:bodyPr>
            <a:normAutofit fontScale="92500" lnSpcReduction="10000"/>
          </a:bodyPr>
          <a:lstStyle/>
          <a:p>
            <a:pPr marL="342900" marR="0" lvl="0" indent="-342900">
              <a:lnSpc>
                <a:spcPct val="115000"/>
              </a:lnSpc>
              <a:spcBef>
                <a:spcPts val="0"/>
              </a:spcBef>
              <a:spcAft>
                <a:spcPts val="0"/>
              </a:spcAft>
              <a:buFont typeface="Arial" panose="020B0604020202020204" pitchFamily="34" charset="0"/>
              <a:buChar char="●"/>
            </a:pPr>
            <a:r>
              <a:rPr lang="en-US" u="none" strike="noStrike">
                <a:effectLst/>
                <a:latin typeface="Arial" panose="020B0604020202020204" pitchFamily="34" charset="0"/>
                <a:ea typeface="Calibri" panose="020F0502020204030204" pitchFamily="34" charset="0"/>
              </a:rPr>
              <a:t>Develop new research questions well-suited for applying machine learning methods to improve their current studies; or identify existing questions where machine learning offers a potentially superior alternative to the current approaches.</a:t>
            </a:r>
            <a:endParaRPr lang="en-US" u="none" strike="noStrike">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u="none" strike="noStrike">
                <a:effectLst/>
                <a:latin typeface="Arial" panose="020B0604020202020204" pitchFamily="34" charset="0"/>
                <a:ea typeface="Calibri" panose="020F0502020204030204" pitchFamily="34" charset="0"/>
              </a:rPr>
              <a:t>Identify the right machine learning frameworks and tools for answering these questions</a:t>
            </a:r>
            <a:endParaRPr lang="en-US" u="none" strike="noStrike">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u="none" strike="noStrike">
                <a:effectLst/>
                <a:latin typeface="Arial" panose="020B0604020202020204" pitchFamily="34" charset="0"/>
                <a:ea typeface="Calibri" panose="020F0502020204030204" pitchFamily="34" charset="0"/>
              </a:rPr>
              <a:t>Build machine learning models to solve specific questions using coding languages such as Python</a:t>
            </a:r>
            <a:endParaRPr lang="en-US" u="none" strike="noStrike">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u="none" strike="noStrike">
                <a:effectLst/>
                <a:latin typeface="Arial" panose="020B0604020202020204" pitchFamily="34" charset="0"/>
                <a:ea typeface="Calibri" panose="020F0502020204030204" pitchFamily="34" charset="0"/>
              </a:rPr>
              <a:t>Get the model to work by using different model architectures and training methods</a:t>
            </a:r>
            <a:endParaRPr lang="en-US" u="none" strike="noStrike">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3172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0C6-4B49-814D-AC0D-71E2AC8DB6BA}"/>
              </a:ext>
            </a:extLst>
          </p:cNvPr>
          <p:cNvSpPr>
            <a:spLocks noGrp="1"/>
          </p:cNvSpPr>
          <p:nvPr>
            <p:ph type="title"/>
          </p:nvPr>
        </p:nvSpPr>
        <p:spPr/>
        <p:txBody>
          <a:bodyPr>
            <a:normAutofit/>
          </a:bodyPr>
          <a:lstStyle/>
          <a:p>
            <a:r>
              <a:rPr lang="en-US">
                <a:latin typeface="Arial" panose="020B0604020202020204" pitchFamily="34" charset="0"/>
              </a:rPr>
              <a:t>Topics</a:t>
            </a:r>
          </a:p>
        </p:txBody>
      </p:sp>
      <p:sp>
        <p:nvSpPr>
          <p:cNvPr id="3" name="Content Placeholder 2">
            <a:extLst>
              <a:ext uri="{FF2B5EF4-FFF2-40B4-BE49-F238E27FC236}">
                <a16:creationId xmlns:a16="http://schemas.microsoft.com/office/drawing/2014/main" id="{FAC59D2A-4C7D-914D-836B-7BADE779A737}"/>
              </a:ext>
            </a:extLst>
          </p:cNvPr>
          <p:cNvSpPr>
            <a:spLocks noGrp="1"/>
          </p:cNvSpPr>
          <p:nvPr>
            <p:ph idx="1"/>
          </p:nvPr>
        </p:nvSpPr>
        <p:spPr/>
        <p:txBody>
          <a:bodyPr/>
          <a:lstStyle/>
          <a:p>
            <a:r>
              <a:rPr lang="en-US" sz="2800">
                <a:effectLst/>
                <a:latin typeface="Arial" panose="020B0604020202020204" pitchFamily="34" charset="0"/>
                <a:ea typeface="Calibri" panose="020F0502020204030204" pitchFamily="34" charset="0"/>
              </a:rPr>
              <a:t>The course will cover applications of AI to </a:t>
            </a:r>
            <a:r>
              <a:rPr lang="en-US" sz="2800" b="1">
                <a:effectLst/>
                <a:latin typeface="Arial" panose="020B0604020202020204" pitchFamily="34" charset="0"/>
                <a:ea typeface="Calibri" panose="020F0502020204030204" pitchFamily="34" charset="0"/>
              </a:rPr>
              <a:t>genomics</a:t>
            </a:r>
            <a:r>
              <a:rPr lang="en-US" sz="2800">
                <a:effectLst/>
                <a:latin typeface="Arial" panose="020B0604020202020204" pitchFamily="34" charset="0"/>
                <a:ea typeface="Calibri" panose="020F0502020204030204" pitchFamily="34" charset="0"/>
              </a:rPr>
              <a:t>, </a:t>
            </a:r>
            <a:r>
              <a:rPr lang="en-US" sz="2800" b="1">
                <a:effectLst/>
                <a:latin typeface="Arial" panose="020B0604020202020204" pitchFamily="34" charset="0"/>
                <a:ea typeface="Calibri" panose="020F0502020204030204" pitchFamily="34" charset="0"/>
              </a:rPr>
              <a:t>gene expression and regulation</a:t>
            </a:r>
            <a:r>
              <a:rPr lang="en-US" sz="2800">
                <a:effectLst/>
                <a:latin typeface="Arial" panose="020B0604020202020204" pitchFamily="34" charset="0"/>
                <a:ea typeface="Calibri" panose="020F0502020204030204" pitchFamily="34" charset="0"/>
              </a:rPr>
              <a:t>, </a:t>
            </a:r>
            <a:r>
              <a:rPr lang="en-US" sz="2800" b="1">
                <a:effectLst/>
                <a:latin typeface="Arial" panose="020B0604020202020204" pitchFamily="34" charset="0"/>
                <a:ea typeface="Calibri" panose="020F0502020204030204" pitchFamily="34" charset="0"/>
              </a:rPr>
              <a:t>protein design and evolution</a:t>
            </a:r>
            <a:r>
              <a:rPr lang="en-US" sz="2800">
                <a:effectLst/>
                <a:latin typeface="Arial" panose="020B0604020202020204" pitchFamily="34" charset="0"/>
                <a:ea typeface="Calibri" panose="020F0502020204030204" pitchFamily="34" charset="0"/>
              </a:rPr>
              <a:t>, </a:t>
            </a:r>
            <a:r>
              <a:rPr lang="en-US" sz="2800" b="1">
                <a:effectLst/>
                <a:latin typeface="Arial" panose="020B0604020202020204" pitchFamily="34" charset="0"/>
                <a:ea typeface="Calibri" panose="020F0502020204030204" pitchFamily="34" charset="0"/>
              </a:rPr>
              <a:t>molecular evolution</a:t>
            </a:r>
            <a:r>
              <a:rPr lang="en-US" sz="2800">
                <a:effectLst/>
                <a:latin typeface="Arial" panose="020B0604020202020204" pitchFamily="34" charset="0"/>
                <a:ea typeface="Calibri" panose="020F0502020204030204" pitchFamily="34" charset="0"/>
              </a:rPr>
              <a:t>, </a:t>
            </a:r>
            <a:r>
              <a:rPr lang="en-US" sz="2800" b="1">
                <a:effectLst/>
                <a:latin typeface="Arial" panose="020B0604020202020204" pitchFamily="34" charset="0"/>
                <a:ea typeface="Calibri" panose="020F0502020204030204" pitchFamily="34" charset="0"/>
              </a:rPr>
              <a:t>disease/cancer genetics, population</a:t>
            </a:r>
            <a:r>
              <a:rPr lang="en-US" sz="2800">
                <a:effectLst/>
                <a:latin typeface="Arial" panose="020B0604020202020204" pitchFamily="34" charset="0"/>
                <a:ea typeface="Calibri" panose="020F0502020204030204" pitchFamily="34" charset="0"/>
              </a:rPr>
              <a:t>, and </a:t>
            </a:r>
            <a:r>
              <a:rPr lang="en-US" sz="2800" b="1">
                <a:effectLst/>
                <a:latin typeface="Arial" panose="020B0604020202020204" pitchFamily="34" charset="0"/>
                <a:ea typeface="Calibri" panose="020F0502020204030204" pitchFamily="34" charset="0"/>
              </a:rPr>
              <a:t>quantitative genetics</a:t>
            </a:r>
            <a:r>
              <a:rPr lang="en-US" sz="2800">
                <a:effectLst/>
                <a:latin typeface="Arial" panose="020B0604020202020204" pitchFamily="34" charset="0"/>
                <a:ea typeface="Calibri" panose="020F0502020204030204" pitchFamily="34" charset="0"/>
              </a:rPr>
              <a:t>. </a:t>
            </a:r>
            <a:endParaRPr lang="en-US" sz="2800">
              <a:effectLst/>
              <a:latin typeface="Arial" panose="020B0604020202020204" pitchFamily="34" charset="0"/>
              <a:ea typeface="Arial" panose="020B0604020202020204" pitchFamily="34" charset="0"/>
            </a:endParaRPr>
          </a:p>
          <a:p>
            <a:endParaRPr lang="en-US"/>
          </a:p>
          <a:p>
            <a:endParaRPr lang="en-US"/>
          </a:p>
        </p:txBody>
      </p:sp>
    </p:spTree>
    <p:extLst>
      <p:ext uri="{BB962C8B-B14F-4D97-AF65-F5344CB8AC3E}">
        <p14:creationId xmlns:p14="http://schemas.microsoft.com/office/powerpoint/2010/main" val="204086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6|25.7|22.5"/>
</p:tagLst>
</file>

<file path=ppt/tags/tag2.xml><?xml version="1.0" encoding="utf-8"?>
<p:tagLst xmlns:a="http://schemas.openxmlformats.org/drawingml/2006/main" xmlns:r="http://schemas.openxmlformats.org/officeDocument/2006/relationships" xmlns:p="http://schemas.openxmlformats.org/presentationml/2006/main">
  <p:tag name="TIMING" val="|2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12518</TotalTime>
  <Words>1764</Words>
  <Application>Microsoft Macintosh PowerPoint</Application>
  <PresentationFormat>Widescreen</PresentationFormat>
  <Paragraphs>287</Paragraphs>
  <Slides>23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source-serif-pro</vt:lpstr>
      <vt:lpstr>Arial</vt:lpstr>
      <vt:lpstr>Avenir</vt:lpstr>
      <vt:lpstr>Avenir Black</vt:lpstr>
      <vt:lpstr>Avenir Medium</vt:lpstr>
      <vt:lpstr>Calibri</vt:lpstr>
      <vt:lpstr>Calibri Light</vt:lpstr>
      <vt:lpstr>Courier New</vt:lpstr>
      <vt:lpstr>Office Theme</vt:lpstr>
      <vt:lpstr>Lecture 0 - Introduction</vt:lpstr>
      <vt:lpstr>PowerPoint Presentation</vt:lpstr>
      <vt:lpstr>PowerPoint Presentation</vt:lpstr>
      <vt:lpstr>PowerPoint Presentation</vt:lpstr>
      <vt:lpstr>Communication</vt:lpstr>
      <vt:lpstr>Course objective</vt:lpstr>
      <vt:lpstr>Deliberables</vt:lpstr>
      <vt:lpstr>Deliberables</vt:lpstr>
      <vt:lpstr>Topics</vt:lpstr>
      <vt:lpstr>Course format</vt:lpstr>
      <vt:lpstr>Textbook (recommended)</vt:lpstr>
      <vt:lpstr>Exam</vt:lpstr>
      <vt:lpstr>Student-led paper discussion</vt:lpstr>
      <vt:lpstr>Final project</vt:lpstr>
      <vt:lpstr>Final project</vt:lpstr>
      <vt:lpstr>PowerPoint Presentation</vt:lpstr>
      <vt:lpstr>AI is Expansive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Zhou, Juannan</cp:lastModifiedBy>
  <cp:revision>961</cp:revision>
  <cp:lastPrinted>2022-09-06T17:22:22Z</cp:lastPrinted>
  <dcterms:created xsi:type="dcterms:W3CDTF">2020-06-14T19:48:25Z</dcterms:created>
  <dcterms:modified xsi:type="dcterms:W3CDTF">2024-08-22T17:48:28Z</dcterms:modified>
</cp:coreProperties>
</file>