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23" r:id="rId2"/>
    <p:sldId id="325" r:id="rId3"/>
    <p:sldId id="329" r:id="rId4"/>
    <p:sldId id="355" r:id="rId5"/>
    <p:sldId id="330" r:id="rId6"/>
    <p:sldId id="331" r:id="rId7"/>
    <p:sldId id="332" r:id="rId8"/>
    <p:sldId id="333" r:id="rId9"/>
    <p:sldId id="334" r:id="rId10"/>
    <p:sldId id="346" r:id="rId11"/>
    <p:sldId id="373" r:id="rId12"/>
    <p:sldId id="374" r:id="rId13"/>
    <p:sldId id="375" r:id="rId14"/>
    <p:sldId id="376" r:id="rId15"/>
    <p:sldId id="377" r:id="rId16"/>
    <p:sldId id="378" r:id="rId17"/>
    <p:sldId id="359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401" r:id="rId30"/>
    <p:sldId id="402" r:id="rId31"/>
    <p:sldId id="403" r:id="rId32"/>
    <p:sldId id="404" r:id="rId33"/>
    <p:sldId id="391" r:id="rId34"/>
    <p:sldId id="392" r:id="rId35"/>
    <p:sldId id="393" r:id="rId36"/>
    <p:sldId id="394" r:id="rId37"/>
    <p:sldId id="390" r:id="rId38"/>
    <p:sldId id="360" r:id="rId39"/>
    <p:sldId id="395" r:id="rId40"/>
    <p:sldId id="396" r:id="rId41"/>
    <p:sldId id="372" r:id="rId42"/>
    <p:sldId id="397" r:id="rId43"/>
    <p:sldId id="398" r:id="rId44"/>
    <p:sldId id="367" r:id="rId45"/>
    <p:sldId id="369" r:id="rId46"/>
    <p:sldId id="399" r:id="rId47"/>
    <p:sldId id="400" r:id="rId48"/>
    <p:sldId id="363" r:id="rId49"/>
    <p:sldId id="365" r:id="rId50"/>
    <p:sldId id="366" r:id="rId51"/>
    <p:sldId id="370" r:id="rId52"/>
    <p:sldId id="371" r:id="rId5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" initials="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78993" autoAdjust="0"/>
  </p:normalViewPr>
  <p:slideViewPr>
    <p:cSldViewPr snapToGrid="0" snapToObjects="1">
      <p:cViewPr varScale="1">
        <p:scale>
          <a:sx n="73" d="100"/>
          <a:sy n="73" d="100"/>
        </p:scale>
        <p:origin x="147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03/08/2017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03/08/2017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52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50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46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451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86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03/08/2017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03/08/2017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03/08/2017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03/08/2017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03/08/2017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NUAL%20TE&#769;CNICO%20PF.pdf" TargetMode="External"/><Relationship Id="rId2" Type="http://schemas.openxmlformats.org/officeDocument/2006/relationships/hyperlink" Target="Manual%20de%20usuario%20PF.pdf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Proyecto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8000" b="1" dirty="0">
                <a:solidFill>
                  <a:srgbClr val="92D050"/>
                </a:solidFill>
                <a:cs typeface="Arial" panose="020B0604020202020204" pitchFamily="34" charset="0"/>
              </a:rPr>
              <a:t>RESUMEN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Este proyecto tiene como fin implementar un </a:t>
            </a:r>
            <a:r>
              <a:rPr lang="es-CO" sz="2800" dirty="0" smtClean="0">
                <a:cs typeface="Arial" panose="020B0604020202020204" pitchFamily="34" charset="0"/>
              </a:rPr>
              <a:t>sistema de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información que permita </a:t>
            </a:r>
            <a:r>
              <a:rPr lang="es-CO" sz="2800" dirty="0">
                <a:cs typeface="Arial" panose="020B0604020202020204" pitchFamily="34" charset="0"/>
              </a:rPr>
              <a:t>ordenar </a:t>
            </a:r>
            <a:r>
              <a:rPr lang="es-CO" sz="2800" dirty="0" smtClean="0">
                <a:cs typeface="Arial" panose="020B0604020202020204" pitchFamily="34" charset="0"/>
              </a:rPr>
              <a:t>y pagar </a:t>
            </a:r>
            <a:r>
              <a:rPr lang="es-CO" sz="2800" dirty="0">
                <a:cs typeface="Arial" panose="020B0604020202020204" pitchFamily="34" charset="0"/>
              </a:rPr>
              <a:t>de forma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efectiva </a:t>
            </a:r>
            <a:r>
              <a:rPr lang="es-CO" sz="2800" dirty="0">
                <a:cs typeface="Arial" panose="020B0604020202020204" pitchFamily="34" charset="0"/>
              </a:rPr>
              <a:t>los consumos realizados </a:t>
            </a:r>
            <a:r>
              <a:rPr lang="es-CO" sz="2800" dirty="0" smtClean="0">
                <a:cs typeface="Arial" panose="020B0604020202020204" pitchFamily="34" charset="0"/>
              </a:rPr>
              <a:t>por </a:t>
            </a:r>
            <a:r>
              <a:rPr lang="es-CO" sz="2800" dirty="0">
                <a:cs typeface="Arial" panose="020B0604020202020204" pitchFamily="34" charset="0"/>
              </a:rPr>
              <a:t>parte de los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usuarios </a:t>
            </a:r>
            <a:r>
              <a:rPr lang="es-CO" sz="2800" dirty="0">
                <a:cs typeface="Arial" panose="020B0604020202020204" pitchFamily="34" charset="0"/>
              </a:rPr>
              <a:t>en los diferentes </a:t>
            </a:r>
            <a:r>
              <a:rPr lang="es-CO" sz="2800" dirty="0" smtClean="0">
                <a:cs typeface="Arial" panose="020B0604020202020204" pitchFamily="34" charset="0"/>
              </a:rPr>
              <a:t>establecimientos </a:t>
            </a:r>
            <a:r>
              <a:rPr lang="es-CO" sz="2800" dirty="0">
                <a:cs typeface="Arial" panose="020B0604020202020204" pitchFamily="34" charset="0"/>
              </a:rPr>
              <a:t>del sector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gastronómico, (Restaurantes</a:t>
            </a:r>
            <a:r>
              <a:rPr lang="es-CO" sz="2800" dirty="0">
                <a:cs typeface="Arial" panose="020B0604020202020204" pitchFamily="34" charset="0"/>
              </a:rPr>
              <a:t>). </a:t>
            </a:r>
            <a:r>
              <a:rPr lang="es-CO" sz="2800" dirty="0" smtClean="0">
                <a:cs typeface="Arial" panose="020B0604020202020204" pitchFamily="34" charset="0"/>
              </a:rPr>
              <a:t>El objetivo es </a:t>
            </a:r>
            <a:r>
              <a:rPr lang="es-CO" sz="2800" dirty="0">
                <a:cs typeface="Arial" panose="020B0604020202020204" pitchFamily="34" charset="0"/>
              </a:rPr>
              <a:t>que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dichos </a:t>
            </a:r>
            <a:r>
              <a:rPr lang="es-CO" sz="2800" dirty="0">
                <a:cs typeface="Arial" panose="020B0604020202020204" pitchFamily="34" charset="0"/>
              </a:rPr>
              <a:t>usuarios ordenen su pedido por </a:t>
            </a:r>
            <a:r>
              <a:rPr lang="es-CO" sz="2800" dirty="0" smtClean="0">
                <a:cs typeface="Arial" panose="020B0604020202020204" pitchFamily="34" charset="0"/>
              </a:rPr>
              <a:t>medio </a:t>
            </a:r>
            <a:r>
              <a:rPr lang="es-CO" sz="2800" dirty="0">
                <a:cs typeface="Arial" panose="020B0604020202020204" pitchFamily="34" charset="0"/>
              </a:rPr>
              <a:t>de un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dispositivo electrónico (</a:t>
            </a:r>
            <a:r>
              <a:rPr lang="es-CO" sz="2800" dirty="0">
                <a:cs typeface="Arial" panose="020B0604020202020204" pitchFamily="34" charset="0"/>
              </a:rPr>
              <a:t>Celular, Tablet, Pc</a:t>
            </a:r>
            <a:r>
              <a:rPr lang="es-CO" sz="2800" dirty="0" smtClean="0">
                <a:cs typeface="Arial" panose="020B0604020202020204" pitchFamily="34" charset="0"/>
              </a:rPr>
              <a:t>), permitiendo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así </a:t>
            </a:r>
            <a:r>
              <a:rPr lang="es-CO" sz="2800" dirty="0">
                <a:cs typeface="Arial" panose="020B0604020202020204" pitchFamily="34" charset="0"/>
              </a:rPr>
              <a:t>el </a:t>
            </a:r>
            <a:r>
              <a:rPr lang="es-CO" sz="2800" dirty="0" smtClean="0">
                <a:cs typeface="Arial" panose="020B0604020202020204" pitchFamily="34" charset="0"/>
              </a:rPr>
              <a:t>ahorro de </a:t>
            </a:r>
            <a:r>
              <a:rPr lang="es-CO" sz="2800" dirty="0">
                <a:cs typeface="Arial" panose="020B0604020202020204" pitchFamily="34" charset="0"/>
              </a:rPr>
              <a:t>tiempo y la fila que se genera para </a:t>
            </a:r>
            <a:endParaRPr lang="es-CO" sz="2800" dirty="0" smtClean="0">
              <a:cs typeface="Arial" panose="020B0604020202020204" pitchFamily="34" charset="0"/>
            </a:endParaRPr>
          </a:p>
          <a:p>
            <a:r>
              <a:rPr lang="es-CO" sz="2800" dirty="0" smtClean="0">
                <a:cs typeface="Arial" panose="020B0604020202020204" pitchFamily="34" charset="0"/>
              </a:rPr>
              <a:t>realizar estos procesos. Por otra parte agiliza la atención,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los tiempos </a:t>
            </a:r>
            <a:r>
              <a:rPr lang="es-CO" sz="2800" dirty="0">
                <a:cs typeface="Arial" panose="020B0604020202020204" pitchFamily="34" charset="0"/>
              </a:rPr>
              <a:t>de respuesta  y el </a:t>
            </a:r>
            <a:r>
              <a:rPr lang="es-CO" sz="2800" dirty="0" smtClean="0">
                <a:cs typeface="Arial" panose="020B0604020202020204" pitchFamily="34" charset="0"/>
              </a:rPr>
              <a:t>descongestionamiento </a:t>
            </a:r>
          </a:p>
          <a:p>
            <a:r>
              <a:rPr lang="es-CO" sz="2800" dirty="0" smtClean="0">
                <a:cs typeface="Arial" panose="020B0604020202020204" pitchFamily="34" charset="0"/>
              </a:rPr>
              <a:t>del </a:t>
            </a:r>
            <a:r>
              <a:rPr lang="es-CO" sz="2800" dirty="0">
                <a:cs typeface="Arial" panose="020B0604020202020204" pitchFamily="34" charset="0"/>
              </a:rPr>
              <a:t>establecimiento.</a:t>
            </a:r>
          </a:p>
        </p:txBody>
      </p:sp>
    </p:spTree>
    <p:extLst>
      <p:ext uri="{BB962C8B-B14F-4D97-AF65-F5344CB8AC3E}">
        <p14:creationId xmlns:p14="http://schemas.microsoft.com/office/powerpoint/2010/main" val="309070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Técnicas de levantamiento de información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3825"/>
            <a:ext cx="4210050" cy="2924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0" y="3931646"/>
            <a:ext cx="4419600" cy="27622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97119" y="2190045"/>
            <a:ext cx="5599288" cy="13207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419" sz="1300" b="1" dirty="0"/>
              <a:t>El primero fue una encuesta que se realizó a 30 personas que trascurrían por el parque, </a:t>
            </a:r>
            <a:r>
              <a:rPr lang="es-419" sz="1300" b="1" dirty="0" smtClean="0"/>
              <a:t>el virrey </a:t>
            </a:r>
            <a:r>
              <a:rPr lang="es-419" sz="1300" b="1" dirty="0"/>
              <a:t>de Bogotá, la encuesta se realizó principalmente para ver si las personas creen que </a:t>
            </a:r>
            <a:r>
              <a:rPr lang="es-419" sz="1300" b="1" dirty="0" smtClean="0"/>
              <a:t>la aplicación </a:t>
            </a:r>
            <a:r>
              <a:rPr lang="es-419" sz="1300" b="1" dirty="0"/>
              <a:t>es efectiva para mejorar los procesos de pedido y entrega de los alimentos </a:t>
            </a:r>
            <a:r>
              <a:rPr lang="es-419" sz="1300" b="1" dirty="0" smtClean="0"/>
              <a:t>en diferentes </a:t>
            </a:r>
            <a:r>
              <a:rPr lang="es-419" sz="1300" b="1" dirty="0"/>
              <a:t>restaurantes, o si no lo era.</a:t>
            </a:r>
            <a:endParaRPr lang="es-ES" sz="1300" b="1" dirty="0" smtClean="0"/>
          </a:p>
        </p:txBody>
      </p:sp>
    </p:spTree>
    <p:extLst>
      <p:ext uri="{BB962C8B-B14F-4D97-AF65-F5344CB8AC3E}">
        <p14:creationId xmlns:p14="http://schemas.microsoft.com/office/powerpoint/2010/main" val="31377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Técnicas de levantamiento de información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9" y="2613378"/>
            <a:ext cx="4048125" cy="28860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2613378"/>
            <a:ext cx="42576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7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Técnicas de levantamiento de información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613378"/>
            <a:ext cx="4400550" cy="34480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476" y="2613378"/>
            <a:ext cx="42672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9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Técnicas de levantamiento de información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43" y="2613378"/>
            <a:ext cx="4695825" cy="31718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536420"/>
            <a:ext cx="42672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4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400" b="1" dirty="0" smtClean="0">
                <a:solidFill>
                  <a:srgbClr val="92D050"/>
                </a:solidFill>
                <a:cs typeface="Arial" panose="020B0604020202020204" pitchFamily="34" charset="0"/>
              </a:rPr>
              <a:t>Mapa de procesos</a:t>
            </a:r>
            <a:endParaRPr lang="es-CO" sz="4400" b="1" dirty="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0102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endParaRPr lang="es-CO" sz="2800" dirty="0"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26435" y="2032000"/>
            <a:ext cx="6484730" cy="11627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90" y="2032000"/>
            <a:ext cx="8200360" cy="45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0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0" y="2372496"/>
            <a:ext cx="8891170" cy="41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933450" y="0"/>
            <a:ext cx="109823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8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y software </a:t>
            </a:r>
          </a:p>
          <a:p>
            <a:pPr algn="ctr"/>
            <a:r>
              <a:rPr lang="es-CO" sz="80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CO" sz="8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6605" y="2677297"/>
            <a:ext cx="8361406" cy="3764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32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36605" y="2564070"/>
            <a:ext cx="7562850" cy="26765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sz="32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O" sz="2800" b="1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Hardware: </a:t>
            </a:r>
            <a:endParaRPr lang="es-CO" sz="2800" b="1" dirty="0">
              <a:solidFill>
                <a:schemeClr val="accent3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Monitor LED Hewlett Packard.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Teclado genius.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Mouse genius.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cs typeface="Arial" panose="020B0604020202020204" pitchFamily="34" charset="0"/>
              </a:rPr>
              <a:t>Torre Hewlett Packard.</a:t>
            </a:r>
          </a:p>
          <a:p>
            <a:pPr algn="l"/>
            <a:endParaRPr lang="es-CO" sz="2800" dirty="0" smtClean="0">
              <a:cs typeface="Arial" panose="020B0604020202020204" pitchFamily="34" charset="0"/>
            </a:endParaRPr>
          </a:p>
          <a:p>
            <a:pPr algn="l"/>
            <a:r>
              <a:rPr lang="es-CO" sz="2800" b="1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	Software: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 smtClean="0">
                <a:cs typeface="Arial" panose="020B0604020202020204" pitchFamily="34" charset="0"/>
              </a:rPr>
              <a:t>Sistema Operativo Windows 10 pro</a:t>
            </a:r>
          </a:p>
        </p:txBody>
      </p:sp>
    </p:spTree>
    <p:extLst>
      <p:ext uri="{BB962C8B-B14F-4D97-AF65-F5344CB8AC3E}">
        <p14:creationId xmlns:p14="http://schemas.microsoft.com/office/powerpoint/2010/main" val="371821792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092" y="1866900"/>
            <a:ext cx="5572125" cy="49911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075935" y="535459"/>
            <a:ext cx="5552303" cy="8484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1000" b="1" dirty="0" smtClean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729946" y="444843"/>
            <a:ext cx="5626443" cy="8073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Informe de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6298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1" y="2467108"/>
            <a:ext cx="4076367" cy="432087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286" y="2467108"/>
            <a:ext cx="4596713" cy="432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910174" y="1733155"/>
            <a:ext cx="5953739" cy="4778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Nombre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Resumen.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del proyecto.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 de recolección de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datos.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 y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Software.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Diagramas y modelo de persistencia.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1" y="2224216"/>
            <a:ext cx="4371203" cy="463378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714" y="2224216"/>
            <a:ext cx="4420629" cy="25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38184" y="518982"/>
            <a:ext cx="5058032" cy="6919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Requerimientos no funcionales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742" y="1951852"/>
            <a:ext cx="5098707" cy="44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43793"/>
            <a:ext cx="4580238" cy="451420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39" y="2343793"/>
            <a:ext cx="4563761" cy="45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2306080"/>
            <a:ext cx="55911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010032" y="477795"/>
            <a:ext cx="5535827" cy="8320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Casos de uso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775166" y="2978331"/>
            <a:ext cx="1227908" cy="6139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58291" y="3285308"/>
            <a:ext cx="4689565" cy="14173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 smtClean="0">
                <a:solidFill>
                  <a:srgbClr val="92D050"/>
                </a:solidFill>
              </a:rPr>
              <a:t>Pendiente</a:t>
            </a:r>
            <a:endParaRPr lang="es-CO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3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13" y="1639329"/>
            <a:ext cx="4356014" cy="482737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588" y="1639329"/>
            <a:ext cx="4069472" cy="482737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828800" y="345990"/>
            <a:ext cx="5280454" cy="8320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CASOS DE USO EXPANDIDOS</a:t>
            </a:r>
          </a:p>
        </p:txBody>
      </p:sp>
    </p:spTree>
    <p:extLst>
      <p:ext uri="{BB962C8B-B14F-4D97-AF65-F5344CB8AC3E}">
        <p14:creationId xmlns:p14="http://schemas.microsoft.com/office/powerpoint/2010/main" val="30054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12623" y="428368"/>
            <a:ext cx="6663896" cy="84025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Modelo Relacional (MR)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8538"/>
            <a:ext cx="9144000" cy="540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2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458097" y="449669"/>
            <a:ext cx="6112476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44" y="1604623"/>
            <a:ext cx="7330181" cy="24827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45" y="4087365"/>
            <a:ext cx="7330180" cy="27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38183" y="411892"/>
            <a:ext cx="5288692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5000" b="1" dirty="0" smtClean="0">
                <a:solidFill>
                  <a:srgbClr val="92D050"/>
                </a:solidFill>
              </a:rPr>
              <a:t>Diccionario de datos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1543594"/>
            <a:ext cx="9277350" cy="33528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10967"/>
            <a:ext cx="92868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1643062"/>
            <a:ext cx="9305925" cy="26574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458097" y="436606"/>
            <a:ext cx="6112476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438" y="4300537"/>
            <a:ext cx="92964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8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62445" y="4042064"/>
            <a:ext cx="7408719" cy="21924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4000" b="1" dirty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43671" y="1982301"/>
            <a:ext cx="8037715" cy="24210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s-CO" sz="80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8000" b="1" dirty="0" smtClean="0">
                <a:cs typeface="Arial" panose="020B0604020202020204" pitchFamily="34" charset="0"/>
              </a:rPr>
              <a:t>S.A.N.F</a:t>
            </a:r>
            <a:r>
              <a:rPr lang="es-CO" sz="8000" b="1" dirty="0">
                <a:cs typeface="Arial" panose="020B0604020202020204" pitchFamily="34" charset="0"/>
              </a:rPr>
              <a:t/>
            </a:r>
            <a:br>
              <a:rPr lang="es-CO" sz="8000" b="1" dirty="0">
                <a:cs typeface="Arial" panose="020B0604020202020204" pitchFamily="34" charset="0"/>
              </a:rPr>
            </a:br>
            <a:r>
              <a:rPr lang="es-CO" sz="8000" b="1" dirty="0">
                <a:cs typeface="Arial" panose="020B0604020202020204" pitchFamily="34" charset="0"/>
              </a:rPr>
              <a:t>SOLUTION HELPS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88370" y="283336"/>
            <a:ext cx="7322288" cy="991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		</a:t>
            </a:r>
            <a:r>
              <a:rPr lang="es-CO" sz="5400" b="1" dirty="0">
                <a:solidFill>
                  <a:srgbClr val="92D050"/>
                </a:solidFill>
              </a:rPr>
              <a:t>NOMBRE COMERCIAL </a:t>
            </a:r>
          </a:p>
        </p:txBody>
      </p:sp>
    </p:spTree>
    <p:extLst>
      <p:ext uri="{BB962C8B-B14F-4D97-AF65-F5344CB8AC3E}">
        <p14:creationId xmlns:p14="http://schemas.microsoft.com/office/powerpoint/2010/main" val="98818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8" y="1513288"/>
            <a:ext cx="8684623" cy="295420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8" y="4467496"/>
            <a:ext cx="8684623" cy="239050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58097" y="436606"/>
            <a:ext cx="6112476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</p:spTree>
    <p:extLst>
      <p:ext uri="{BB962C8B-B14F-4D97-AF65-F5344CB8AC3E}">
        <p14:creationId xmlns:p14="http://schemas.microsoft.com/office/powerpoint/2010/main" val="2324591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58097" y="436606"/>
            <a:ext cx="6112476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611630"/>
            <a:ext cx="8856617" cy="22027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3814354"/>
            <a:ext cx="8856617" cy="29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84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58097" y="436606"/>
            <a:ext cx="6112476" cy="7578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5000" b="1" dirty="0" smtClean="0">
                <a:solidFill>
                  <a:srgbClr val="92D050"/>
                </a:solidFill>
              </a:rPr>
              <a:t>Diccionario de datos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38" y="2250078"/>
            <a:ext cx="92868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10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856181"/>
            <a:ext cx="8550876" cy="478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32" y="1833477"/>
            <a:ext cx="6895328" cy="470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75" y="1652495"/>
            <a:ext cx="8094576" cy="467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44" y="1667885"/>
            <a:ext cx="7222397" cy="51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688" y="2092554"/>
            <a:ext cx="9144000" cy="498374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694176" y="5364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8000" b="1" dirty="0" smtClean="0">
                <a:solidFill>
                  <a:srgbClr val="92D050"/>
                </a:solidFill>
              </a:rPr>
              <a:t>Diagrama </a:t>
            </a:r>
          </a:p>
          <a:p>
            <a:pPr algn="ctr"/>
            <a:r>
              <a:rPr lang="es-ES" sz="8000" b="1" dirty="0" smtClean="0">
                <a:solidFill>
                  <a:srgbClr val="92D050"/>
                </a:solidFill>
              </a:rPr>
              <a:t>De Clases</a:t>
            </a:r>
          </a:p>
        </p:txBody>
      </p:sp>
    </p:spTree>
    <p:extLst>
      <p:ext uri="{BB962C8B-B14F-4D97-AF65-F5344CB8AC3E}">
        <p14:creationId xmlns:p14="http://schemas.microsoft.com/office/powerpoint/2010/main" val="28849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8" y="1745156"/>
            <a:ext cx="4353635" cy="308033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51" y="3285321"/>
            <a:ext cx="4148121" cy="326504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986633" y="469556"/>
            <a:ext cx="4950940" cy="716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>
                <a:solidFill>
                  <a:srgbClr val="92D050"/>
                </a:solidFill>
              </a:rPr>
              <a:t>Prototipos </a:t>
            </a:r>
            <a:r>
              <a:rPr lang="es-ES" sz="4000" b="1" dirty="0">
                <a:solidFill>
                  <a:srgbClr val="92D050"/>
                </a:solidFill>
              </a:rPr>
              <a:t>n</a:t>
            </a:r>
            <a:r>
              <a:rPr lang="es-ES" sz="4000" b="1" dirty="0" smtClean="0">
                <a:solidFill>
                  <a:srgbClr val="92D050"/>
                </a:solidFill>
              </a:rPr>
              <a:t>o Funcionales</a:t>
            </a:r>
          </a:p>
        </p:txBody>
      </p:sp>
    </p:spTree>
    <p:extLst>
      <p:ext uri="{BB962C8B-B14F-4D97-AF65-F5344CB8AC3E}">
        <p14:creationId xmlns:p14="http://schemas.microsoft.com/office/powerpoint/2010/main" val="33413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5" y="1779373"/>
            <a:ext cx="4553820" cy="30397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785" y="3179142"/>
            <a:ext cx="4475439" cy="327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30711" y="3693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2800" b="1" dirty="0">
                <a:cs typeface="Arial" panose="020B0604020202020204" pitchFamily="34" charset="0"/>
              </a:rPr>
              <a:t>SISTEMA DE AUTOMATIZACIÓN DE </a:t>
            </a:r>
          </a:p>
          <a:p>
            <a:pPr algn="ctr"/>
            <a:r>
              <a:rPr lang="es-CO" sz="2800" b="1" dirty="0">
                <a:cs typeface="Arial" panose="020B0604020202020204" pitchFamily="34" charset="0"/>
              </a:rPr>
              <a:t>PAGOS PARA ESTABLECIMIENTOS </a:t>
            </a:r>
          </a:p>
          <a:p>
            <a:pPr algn="ctr"/>
            <a:r>
              <a:rPr lang="es-CO" sz="2800" b="1" dirty="0">
                <a:cs typeface="Arial" panose="020B0604020202020204" pitchFamily="34" charset="0"/>
              </a:rPr>
              <a:t>DEL SECTOR GASTRONÓMICO.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" y="1403797"/>
            <a:ext cx="8461420" cy="1416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					NOMBRE</a:t>
            </a:r>
          </a:p>
          <a:p>
            <a:pPr algn="l"/>
            <a:r>
              <a:rPr lang="es-CO" sz="8000" b="1" dirty="0">
                <a:solidFill>
                  <a:srgbClr val="92D050"/>
                </a:solidFill>
              </a:rPr>
              <a:t> 			DEL  PROYECTO </a:t>
            </a:r>
          </a:p>
        </p:txBody>
      </p:sp>
    </p:spTree>
    <p:extLst>
      <p:ext uri="{BB962C8B-B14F-4D97-AF65-F5344CB8AC3E}">
        <p14:creationId xmlns:p14="http://schemas.microsoft.com/office/powerpoint/2010/main" val="130568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869988"/>
            <a:ext cx="3897012" cy="346401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864" y="3720696"/>
            <a:ext cx="4002817" cy="284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3" y="2309286"/>
            <a:ext cx="8295503" cy="343058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347784" y="436606"/>
            <a:ext cx="4786184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000" b="1" dirty="0" smtClean="0"/>
              <a:t>Diagrama de Distribución</a:t>
            </a:r>
          </a:p>
        </p:txBody>
      </p:sp>
    </p:spTree>
    <p:extLst>
      <p:ext uri="{BB962C8B-B14F-4D97-AF65-F5344CB8AC3E}">
        <p14:creationId xmlns:p14="http://schemas.microsoft.com/office/powerpoint/2010/main" val="7095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8" y="2074136"/>
            <a:ext cx="8977613" cy="456179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566674" y="442138"/>
            <a:ext cx="6077759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800" b="1" dirty="0" smtClean="0"/>
              <a:t>Diagrama de </a:t>
            </a:r>
            <a:r>
              <a:rPr lang="es-ES" sz="4800" b="1" dirty="0" smtClean="0"/>
              <a:t>Componentes</a:t>
            </a:r>
            <a:endParaRPr lang="es-ES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10651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2" y="1867437"/>
            <a:ext cx="8893756" cy="394133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483182" y="323747"/>
            <a:ext cx="6247576" cy="1005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4800" b="1" dirty="0" smtClean="0"/>
              <a:t>Cuadro comparativo</a:t>
            </a:r>
            <a:endParaRPr lang="es-ES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39362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73025" y="294812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O" dirty="0"/>
          </a:p>
        </p:txBody>
      </p:sp>
      <p:sp>
        <p:nvSpPr>
          <p:cNvPr id="3" name="Esquina doblada 2">
            <a:hlinkClick r:id="rId2" action="ppaction://hlinkfile"/>
          </p:cNvPr>
          <p:cNvSpPr/>
          <p:nvPr/>
        </p:nvSpPr>
        <p:spPr>
          <a:xfrm>
            <a:off x="1687132" y="2385812"/>
            <a:ext cx="2253803" cy="1880315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squina doblada 3">
            <a:hlinkClick r:id="rId3" action="ppaction://hlinkfile"/>
          </p:cNvPr>
          <p:cNvSpPr/>
          <p:nvPr/>
        </p:nvSpPr>
        <p:spPr>
          <a:xfrm>
            <a:off x="4932609" y="2385812"/>
            <a:ext cx="2253802" cy="1748306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2125014" y="2948120"/>
            <a:ext cx="1300766" cy="59357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2000" b="1" dirty="0" smtClean="0"/>
              <a:t>Manual de usuario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692462" y="2948120"/>
            <a:ext cx="1171977" cy="7352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267459" y="2807594"/>
            <a:ext cx="1687133" cy="875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2000" b="1" dirty="0" smtClean="0"/>
              <a:t>Manual técnico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893194" y="605307"/>
            <a:ext cx="6001555" cy="888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6000" b="1" dirty="0" smtClean="0"/>
              <a:t>manuales</a:t>
            </a:r>
          </a:p>
        </p:txBody>
      </p:sp>
    </p:spTree>
    <p:extLst>
      <p:ext uri="{BB962C8B-B14F-4D97-AF65-F5344CB8AC3E}">
        <p14:creationId xmlns:p14="http://schemas.microsoft.com/office/powerpoint/2010/main" val="98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33847" y="1409347"/>
            <a:ext cx="77888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Pruebas: Utilizando una técnica que se acople</a:t>
            </a:r>
          </a:p>
          <a:p>
            <a:r>
              <a:rPr lang="es-ES" sz="2800" dirty="0"/>
              <a:t>	a la herramienta tecnológica según el lenguaje de</a:t>
            </a:r>
          </a:p>
          <a:p>
            <a:r>
              <a:rPr lang="es-ES" sz="2800" dirty="0"/>
              <a:t>	programación utilizado</a:t>
            </a:r>
          </a:p>
          <a:p>
            <a:endParaRPr lang="es-ES" sz="2800" dirty="0"/>
          </a:p>
          <a:p>
            <a:r>
              <a:rPr lang="es-ES" sz="2800" b="1" dirty="0"/>
              <a:t>	Técnicas:</a:t>
            </a:r>
          </a:p>
          <a:p>
            <a:r>
              <a:rPr lang="es-ES" sz="2800" dirty="0"/>
              <a:t>	-Pruebas unitarias -Pruebas de humo</a:t>
            </a:r>
          </a:p>
          <a:p>
            <a:endParaRPr lang="es-ES" sz="2800" dirty="0"/>
          </a:p>
          <a:p>
            <a:r>
              <a:rPr lang="es-ES" sz="2800" dirty="0"/>
              <a:t>	-Pruebas caja negra -Pruebas regresión</a:t>
            </a:r>
          </a:p>
          <a:p>
            <a:endParaRPr lang="es-ES" sz="2800" dirty="0"/>
          </a:p>
          <a:p>
            <a:r>
              <a:rPr lang="es-ES" sz="2800" dirty="0"/>
              <a:t>	-Pruebas caja blanca -Pruebas del sistema</a:t>
            </a:r>
          </a:p>
          <a:p>
            <a:endParaRPr lang="es-ES" sz="2800" dirty="0"/>
          </a:p>
          <a:p>
            <a:r>
              <a:rPr lang="es-ES" sz="2800" dirty="0"/>
              <a:t>	-Pruebas funcionales -Pruebas de stress</a:t>
            </a:r>
          </a:p>
        </p:txBody>
      </p:sp>
    </p:spTree>
    <p:extLst>
      <p:ext uri="{BB962C8B-B14F-4D97-AF65-F5344CB8AC3E}">
        <p14:creationId xmlns:p14="http://schemas.microsoft.com/office/powerpoint/2010/main" val="32890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82564" y="496956"/>
            <a:ext cx="4134678" cy="67586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4000" b="1" dirty="0" smtClean="0"/>
              <a:t>Consultas a la base de datos</a:t>
            </a:r>
          </a:p>
        </p:txBody>
      </p:sp>
      <p:sp>
        <p:nvSpPr>
          <p:cNvPr id="4" name="AutoShape 4" descr="Mostrando Datos Personales.PNG"/>
          <p:cNvSpPr>
            <a:spLocks noChangeAspect="1" noChangeArrowheads="1"/>
          </p:cNvSpPr>
          <p:nvPr/>
        </p:nvSpPr>
        <p:spPr bwMode="auto">
          <a:xfrm>
            <a:off x="592504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108"/>
            <a:ext cx="8693426" cy="10371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89" y="3061251"/>
            <a:ext cx="7938294" cy="8512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55" y="4320209"/>
            <a:ext cx="2933700" cy="245060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182" y="4478197"/>
            <a:ext cx="5294243" cy="156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7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1" y="1749104"/>
            <a:ext cx="3122688" cy="27371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r="3322"/>
          <a:stretch/>
        </p:blipFill>
        <p:spPr>
          <a:xfrm>
            <a:off x="3345078" y="2046026"/>
            <a:ext cx="5785670" cy="107166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881" y="3865788"/>
            <a:ext cx="2834119" cy="28729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35" y="5732260"/>
            <a:ext cx="6097678" cy="82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41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03108" y="3351426"/>
            <a:ext cx="5291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/>
              <a:t>Informe de </a:t>
            </a:r>
            <a:r>
              <a:rPr lang="es-ES" sz="3200" dirty="0" smtClean="0"/>
              <a:t>migración </a:t>
            </a:r>
            <a:r>
              <a:rPr lang="es-ES" sz="3200" dirty="0"/>
              <a:t>de datos</a:t>
            </a:r>
          </a:p>
        </p:txBody>
      </p:sp>
    </p:spTree>
    <p:extLst>
      <p:ext uri="{BB962C8B-B14F-4D97-AF65-F5344CB8AC3E}">
        <p14:creationId xmlns:p14="http://schemas.microsoft.com/office/powerpoint/2010/main" val="17449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57331" y="3183924"/>
            <a:ext cx="4368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dirty="0"/>
              <a:t>Contratos de Software</a:t>
            </a:r>
          </a:p>
        </p:txBody>
      </p:sp>
    </p:spTree>
    <p:extLst>
      <p:ext uri="{BB962C8B-B14F-4D97-AF65-F5344CB8AC3E}">
        <p14:creationId xmlns:p14="http://schemas.microsoft.com/office/powerpoint/2010/main" val="12382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54381" y="839064"/>
            <a:ext cx="7665894" cy="11741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  <a:cs typeface="Arial" panose="020B0604020202020204" pitchFamily="34" charset="0"/>
              </a:rPr>
              <a:t>OBJETIVO GENERAL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00988" y="3211208"/>
            <a:ext cx="7907482" cy="1745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Implementar un sistema de información que permita </a:t>
            </a:r>
            <a:r>
              <a:rPr lang="es-CO" sz="2800" dirty="0" smtClean="0">
                <a:cs typeface="Arial" panose="020B0604020202020204" pitchFamily="34" charset="0"/>
              </a:rPr>
              <a:t>reducir </a:t>
            </a:r>
            <a:r>
              <a:rPr lang="es-CO" sz="2800" dirty="0">
                <a:cs typeface="Arial" panose="020B0604020202020204" pitchFamily="34" charset="0"/>
              </a:rPr>
              <a:t>los tiempos de espera </a:t>
            </a:r>
            <a:r>
              <a:rPr lang="es-CO" sz="2800" dirty="0" smtClean="0">
                <a:cs typeface="Arial" panose="020B0604020202020204" pitchFamily="34" charset="0"/>
              </a:rPr>
              <a:t>del </a:t>
            </a:r>
            <a:r>
              <a:rPr lang="es-CO" sz="2800" dirty="0">
                <a:cs typeface="Arial" panose="020B0604020202020204" pitchFamily="34" charset="0"/>
              </a:rPr>
              <a:t>usuario al momento de cancelar su consumo en los diferentes establecimientos del sector gastronómico.</a:t>
            </a:r>
          </a:p>
          <a:p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1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50541" y="2136339"/>
            <a:ext cx="63390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Documentación de las pruebas</a:t>
            </a:r>
          </a:p>
          <a:p>
            <a:r>
              <a:rPr lang="es-ES" sz="2800" dirty="0"/>
              <a:t>	</a:t>
            </a:r>
            <a:r>
              <a:rPr lang="es-ES" sz="2800" b="1" dirty="0"/>
              <a:t>a. </a:t>
            </a:r>
            <a:r>
              <a:rPr lang="es-ES" sz="2800" dirty="0"/>
              <a:t>Plan de capacitación para la implementación del nuevo</a:t>
            </a:r>
          </a:p>
          <a:p>
            <a:r>
              <a:rPr lang="es-ES" sz="2800" dirty="0"/>
              <a:t>	sistema de información</a:t>
            </a:r>
          </a:p>
          <a:p>
            <a:r>
              <a:rPr lang="es-ES" sz="2800" dirty="0"/>
              <a:t>	</a:t>
            </a:r>
            <a:r>
              <a:rPr lang="es-ES" sz="2800" b="1" dirty="0"/>
              <a:t>b. </a:t>
            </a:r>
            <a:r>
              <a:rPr lang="es-ES" sz="2800" dirty="0"/>
              <a:t>Distribución física de los equipos de hardware y el</a:t>
            </a:r>
          </a:p>
          <a:p>
            <a:r>
              <a:rPr lang="es-ES" sz="2800" dirty="0"/>
              <a:t>	software necesario para implementar el sistema de</a:t>
            </a:r>
          </a:p>
          <a:p>
            <a:r>
              <a:rPr lang="es-ES" sz="2800" dirty="0"/>
              <a:t>	información.</a:t>
            </a:r>
          </a:p>
        </p:txBody>
      </p:sp>
    </p:spTree>
    <p:extLst>
      <p:ext uri="{BB962C8B-B14F-4D97-AF65-F5344CB8AC3E}">
        <p14:creationId xmlns:p14="http://schemas.microsoft.com/office/powerpoint/2010/main" val="42403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70454" y="2045204"/>
            <a:ext cx="66273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Pruebas de desempeño:</a:t>
            </a:r>
          </a:p>
          <a:p>
            <a:endParaRPr lang="es-ES" sz="2400" dirty="0"/>
          </a:p>
          <a:p>
            <a:r>
              <a:rPr lang="es-ES" sz="2400" dirty="0"/>
              <a:t>	-Pruebas de integridad de datos y bases de</a:t>
            </a:r>
          </a:p>
          <a:p>
            <a:r>
              <a:rPr lang="es-ES" sz="2400" dirty="0"/>
              <a:t>	datos</a:t>
            </a:r>
          </a:p>
          <a:p>
            <a:endParaRPr lang="es-ES" sz="2400" dirty="0"/>
          </a:p>
          <a:p>
            <a:r>
              <a:rPr lang="es-ES" sz="2400" dirty="0"/>
              <a:t>	-Pruebas de seguridad y control de acceso</a:t>
            </a:r>
          </a:p>
          <a:p>
            <a:endParaRPr lang="es-ES" sz="2400" dirty="0"/>
          </a:p>
          <a:p>
            <a:r>
              <a:rPr lang="es-ES" sz="2400" dirty="0"/>
              <a:t>	-Pruebas de GUI(Interfaces graficas de</a:t>
            </a:r>
          </a:p>
          <a:p>
            <a:r>
              <a:rPr lang="es-ES" sz="2400" dirty="0"/>
              <a:t>	usuario)</a:t>
            </a:r>
          </a:p>
          <a:p>
            <a:endParaRPr lang="es-ES" sz="2400" dirty="0"/>
          </a:p>
          <a:p>
            <a:r>
              <a:rPr lang="es-ES" sz="2400" dirty="0"/>
              <a:t>	- Para Metodología SCRUM: Pruebas de TDD y</a:t>
            </a:r>
          </a:p>
          <a:p>
            <a:r>
              <a:rPr lang="es-ES" sz="2400" dirty="0"/>
              <a:t>	BDD</a:t>
            </a:r>
          </a:p>
        </p:txBody>
      </p:sp>
    </p:spTree>
    <p:extLst>
      <p:ext uri="{BB962C8B-B14F-4D97-AF65-F5344CB8AC3E}">
        <p14:creationId xmlns:p14="http://schemas.microsoft.com/office/powerpoint/2010/main" val="2938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49394" y="2337654"/>
            <a:ext cx="556465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Implementación del diagrama de distribución</a:t>
            </a:r>
          </a:p>
          <a:p>
            <a:endParaRPr lang="es-ES" sz="2800" dirty="0"/>
          </a:p>
          <a:p>
            <a:r>
              <a:rPr lang="es-ES" sz="2800" dirty="0"/>
              <a:t>	- Despliegue de la aplicación en un servidor</a:t>
            </a:r>
          </a:p>
          <a:p>
            <a:r>
              <a:rPr lang="es-ES" sz="2800" dirty="0"/>
              <a:t>	dependiendo del lenguaje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41084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5973" y="546936"/>
            <a:ext cx="9525729" cy="14859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s-CO" sz="8000" b="1" dirty="0">
                <a:solidFill>
                  <a:srgbClr val="92D050"/>
                </a:solidFill>
                <a:cs typeface="Arial" panose="020B0604020202020204" pitchFamily="34" charset="0"/>
              </a:rPr>
              <a:t>OBJETIVOS 						 				ESPECÍFICOS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71864" y="3106483"/>
            <a:ext cx="8083396" cy="24626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cs typeface="Arial" panose="020B0604020202020204" pitchFamily="34" charset="0"/>
              </a:rPr>
              <a:t>Cancelar el valor de los consumos de los usuarios a través de un dispositivo electrónico (Celular, Tablet, Pc).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cs typeface="Arial" panose="020B0604020202020204" pitchFamily="34" charset="0"/>
              </a:rPr>
              <a:t>Verificar detalles de la factura y estado de la transacción del pedido por medio de notificación enviada </a:t>
            </a:r>
            <a:r>
              <a:rPr lang="es-CO" sz="2800" dirty="0" smtClean="0">
                <a:cs typeface="Arial" panose="020B0604020202020204" pitchFamily="34" charset="0"/>
              </a:rPr>
              <a:t>a </a:t>
            </a:r>
            <a:r>
              <a:rPr lang="es-CO" sz="2800" dirty="0">
                <a:cs typeface="Arial" panose="020B0604020202020204" pitchFamily="34" charset="0"/>
              </a:rPr>
              <a:t>través de la aplicación.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cs typeface="Arial" panose="020B0604020202020204" pitchFamily="34" charset="0"/>
              </a:rPr>
              <a:t>R</a:t>
            </a:r>
            <a:r>
              <a:rPr lang="es-CO" sz="2800" dirty="0" smtClean="0">
                <a:cs typeface="Arial" panose="020B0604020202020204" pitchFamily="34" charset="0"/>
              </a:rPr>
              <a:t>educir </a:t>
            </a:r>
            <a:r>
              <a:rPr lang="es-CO" sz="2800" dirty="0">
                <a:cs typeface="Arial" panose="020B0604020202020204" pitchFamily="34" charset="0"/>
              </a:rPr>
              <a:t>el congestionamiento de los procesos de pago en establecimiento gastronómicos.</a:t>
            </a:r>
          </a:p>
        </p:txBody>
      </p:sp>
    </p:spTree>
    <p:extLst>
      <p:ext uri="{BB962C8B-B14F-4D97-AF65-F5344CB8AC3E}">
        <p14:creationId xmlns:p14="http://schemas.microsoft.com/office/powerpoint/2010/main" val="21840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92932" y="-488693"/>
            <a:ext cx="815106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5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8000" b="1" dirty="0">
                <a:solidFill>
                  <a:schemeClr val="accent3"/>
                </a:solidFill>
                <a:cs typeface="Arial" panose="020B0604020202020204" pitchFamily="34" charset="0"/>
              </a:rPr>
              <a:t>PLANTEAMIENTO DEL </a:t>
            </a:r>
            <a:r>
              <a:rPr lang="es-ES" sz="8000" b="1" dirty="0" smtClean="0">
                <a:solidFill>
                  <a:schemeClr val="accent3"/>
                </a:solidFill>
                <a:cs typeface="Arial" panose="020B0604020202020204" pitchFamily="34" charset="0"/>
              </a:rPr>
              <a:t>PROBLEMA</a:t>
            </a:r>
          </a:p>
          <a:p>
            <a:endParaRPr lang="es-419" sz="8000" b="1" dirty="0">
              <a:solidFill>
                <a:schemeClr val="accent3"/>
              </a:solidFill>
              <a:cs typeface="Arial" panose="020B0604020202020204" pitchFamily="34" charset="0"/>
            </a:endParaRPr>
          </a:p>
          <a:p>
            <a:endParaRPr lang="es-ES" sz="80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80273" y="3096649"/>
            <a:ext cx="85881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cs typeface="Arial" panose="020B0604020202020204" pitchFamily="34" charset="0"/>
              </a:rPr>
              <a:t>En el sector gastronómico no existe actualmente un método de pago práctico y efectivo que </a:t>
            </a:r>
            <a:r>
              <a:rPr lang="es-ES" sz="2800" dirty="0" smtClean="0">
                <a:cs typeface="Arial" panose="020B0604020202020204" pitchFamily="34" charset="0"/>
              </a:rPr>
              <a:t>brinde un </a:t>
            </a:r>
            <a:r>
              <a:rPr lang="es-ES" sz="2800" dirty="0">
                <a:cs typeface="Arial" panose="020B0604020202020204" pitchFamily="34" charset="0"/>
              </a:rPr>
              <a:t>ahorro de </a:t>
            </a:r>
            <a:r>
              <a:rPr lang="es-ES" sz="2800" dirty="0" smtClean="0">
                <a:cs typeface="Arial" panose="020B0604020202020204" pitchFamily="34" charset="0"/>
              </a:rPr>
              <a:t>tiempo para </a:t>
            </a:r>
            <a:r>
              <a:rPr lang="es-ES" sz="2800" dirty="0">
                <a:cs typeface="Arial" panose="020B0604020202020204" pitchFamily="34" charset="0"/>
              </a:rPr>
              <a:t>el usuario al momento de cancelar su cuenta, lo cuál genera congestión en los establecimientos por largas filas que dichos usuarios deben hacer para </a:t>
            </a:r>
            <a:r>
              <a:rPr lang="es-ES" sz="2800" dirty="0" smtClean="0">
                <a:cs typeface="Arial" panose="020B0604020202020204" pitchFamily="34" charset="0"/>
              </a:rPr>
              <a:t>cancelar lo </a:t>
            </a:r>
            <a:r>
              <a:rPr lang="es-ES" sz="2800" dirty="0">
                <a:cs typeface="Arial" panose="020B0604020202020204" pitchFamily="34" charset="0"/>
              </a:rPr>
              <a:t>consumido.</a:t>
            </a:r>
          </a:p>
          <a:p>
            <a:pPr algn="ctr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5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10696" y="95534"/>
            <a:ext cx="74476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0" b="1" dirty="0">
                <a:solidFill>
                  <a:schemeClr val="accent3"/>
                </a:solidFill>
                <a:cs typeface="Arial" panose="020B0604020202020204" pitchFamily="34" charset="0"/>
              </a:rPr>
              <a:t>ALCANCE DEL   	PROYECTO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18618" y="2813730"/>
            <a:ext cx="83977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>
                <a:cs typeface="Arial" panose="020B0604020202020204" pitchFamily="34" charset="0"/>
              </a:rPr>
              <a:t>El alcance del proyecto consiste en la realización de un análisis exhaustivo </a:t>
            </a:r>
            <a:r>
              <a:rPr lang="es-CO" sz="2800" dirty="0" smtClean="0">
                <a:cs typeface="Arial" panose="020B0604020202020204" pitchFamily="34" charset="0"/>
              </a:rPr>
              <a:t>acerca </a:t>
            </a:r>
            <a:r>
              <a:rPr lang="es-CO" sz="2800" dirty="0">
                <a:cs typeface="Arial" panose="020B0604020202020204" pitchFamily="34" charset="0"/>
              </a:rPr>
              <a:t>de la problemática y solución que se le pueda dar a la </a:t>
            </a:r>
            <a:r>
              <a:rPr lang="es-CO" sz="2800" dirty="0" smtClean="0">
                <a:cs typeface="Arial" panose="020B0604020202020204" pitchFamily="34" charset="0"/>
              </a:rPr>
              <a:t>idea. También </a:t>
            </a:r>
            <a:r>
              <a:rPr lang="es-CO" sz="2800" dirty="0">
                <a:cs typeface="Arial" panose="020B0604020202020204" pitchFamily="34" charset="0"/>
              </a:rPr>
              <a:t>se quiere lograr la creación de una herramienta innovadora y practica para los usuarios con cuestión al diseño, y como producto final </a:t>
            </a:r>
            <a:r>
              <a:rPr lang="es-ES" sz="2800" dirty="0">
                <a:cs typeface="Arial" panose="020B0604020202020204" pitchFamily="34" charset="0"/>
              </a:rPr>
              <a:t>implementarla tanto en establecimientos gastronómicos (Restaurantes</a:t>
            </a:r>
            <a:r>
              <a:rPr lang="es-ES" sz="2800" dirty="0" smtClean="0">
                <a:cs typeface="Arial" panose="020B0604020202020204" pitchFamily="34" charset="0"/>
              </a:rPr>
              <a:t>)</a:t>
            </a:r>
            <a:r>
              <a:rPr lang="es-ES" sz="2800" dirty="0" smtClean="0"/>
              <a:t>. 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07711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03873" y="355002"/>
            <a:ext cx="6933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0" b="1" dirty="0">
                <a:solidFill>
                  <a:schemeClr val="accent3"/>
                </a:solidFill>
                <a:cs typeface="Arial" panose="020B0604020202020204" pitchFamily="34" charset="0"/>
              </a:rPr>
              <a:t>JUSTIFICACIÓN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25780" y="2481982"/>
            <a:ext cx="84467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cs typeface="Arial" panose="020B0604020202020204" pitchFamily="34" charset="0"/>
              </a:rPr>
              <a:t>Este proyecto tiene como fin, implementar una </a:t>
            </a:r>
            <a:r>
              <a:rPr lang="es-ES" sz="2800" dirty="0" smtClean="0">
                <a:cs typeface="Arial" panose="020B0604020202020204" pitchFamily="34" charset="0"/>
              </a:rPr>
              <a:t>pagina web visible desde dispositivos electrónicos (Celulares, Pc, Tablet), </a:t>
            </a:r>
            <a:r>
              <a:rPr lang="es-ES" sz="2800" dirty="0">
                <a:cs typeface="Arial" panose="020B0604020202020204" pitchFamily="34" charset="0"/>
              </a:rPr>
              <a:t>la cual permitirá realizar y agilizar los procesos de pago efectuados por los usuarios. También se busca beneficiar al cliente con el rápido descongestionamiento del establecimiento.</a:t>
            </a:r>
          </a:p>
        </p:txBody>
      </p:sp>
    </p:spTree>
    <p:extLst>
      <p:ext uri="{BB962C8B-B14F-4D97-AF65-F5344CB8AC3E}">
        <p14:creationId xmlns:p14="http://schemas.microsoft.com/office/powerpoint/2010/main" val="27437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583</Words>
  <Application>Microsoft Office PowerPoint</Application>
  <PresentationFormat>Presentación en pantalla (4:3)</PresentationFormat>
  <Paragraphs>130</Paragraphs>
  <Slides>52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6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Gladys Angelica Garzon Espitia</cp:lastModifiedBy>
  <cp:revision>380</cp:revision>
  <dcterms:created xsi:type="dcterms:W3CDTF">2014-06-25T16:18:26Z</dcterms:created>
  <dcterms:modified xsi:type="dcterms:W3CDTF">2017-08-03T15:51:22Z</dcterms:modified>
</cp:coreProperties>
</file>