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323" r:id="rId2"/>
    <p:sldId id="325" r:id="rId3"/>
    <p:sldId id="405" r:id="rId4"/>
    <p:sldId id="406" r:id="rId5"/>
    <p:sldId id="329" r:id="rId6"/>
    <p:sldId id="355" r:id="rId7"/>
    <p:sldId id="346" r:id="rId8"/>
    <p:sldId id="330" r:id="rId9"/>
    <p:sldId id="331" r:id="rId10"/>
    <p:sldId id="332" r:id="rId11"/>
    <p:sldId id="333" r:id="rId12"/>
    <p:sldId id="334" r:id="rId13"/>
    <p:sldId id="407" r:id="rId14"/>
    <p:sldId id="373" r:id="rId15"/>
    <p:sldId id="374" r:id="rId16"/>
    <p:sldId id="375" r:id="rId17"/>
    <p:sldId id="376" r:id="rId18"/>
    <p:sldId id="377" r:id="rId19"/>
    <p:sldId id="378" r:id="rId20"/>
    <p:sldId id="359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409" r:id="rId30"/>
    <p:sldId id="410" r:id="rId31"/>
    <p:sldId id="411" r:id="rId32"/>
    <p:sldId id="431" r:id="rId33"/>
    <p:sldId id="387" r:id="rId34"/>
    <p:sldId id="388" r:id="rId35"/>
    <p:sldId id="389" r:id="rId36"/>
    <p:sldId id="401" r:id="rId37"/>
    <p:sldId id="402" r:id="rId38"/>
    <p:sldId id="403" r:id="rId39"/>
    <p:sldId id="404" r:id="rId40"/>
    <p:sldId id="390" r:id="rId41"/>
    <p:sldId id="412" r:id="rId42"/>
    <p:sldId id="430" r:id="rId43"/>
    <p:sldId id="413" r:id="rId44"/>
    <p:sldId id="408" r:id="rId45"/>
    <p:sldId id="414" r:id="rId46"/>
    <p:sldId id="398" r:id="rId47"/>
    <p:sldId id="415" r:id="rId48"/>
    <p:sldId id="420" r:id="rId49"/>
    <p:sldId id="416" r:id="rId50"/>
    <p:sldId id="417" r:id="rId51"/>
    <p:sldId id="418" r:id="rId52"/>
    <p:sldId id="399" r:id="rId53"/>
    <p:sldId id="400" r:id="rId54"/>
    <p:sldId id="360" r:id="rId55"/>
    <p:sldId id="395" r:id="rId56"/>
    <p:sldId id="396" r:id="rId57"/>
    <p:sldId id="419" r:id="rId58"/>
    <p:sldId id="421" r:id="rId59"/>
    <p:sldId id="372" r:id="rId60"/>
    <p:sldId id="363" r:id="rId61"/>
    <p:sldId id="367" r:id="rId62"/>
    <p:sldId id="393" r:id="rId63"/>
    <p:sldId id="365" r:id="rId64"/>
    <p:sldId id="423" r:id="rId65"/>
    <p:sldId id="424" r:id="rId66"/>
    <p:sldId id="425" r:id="rId67"/>
    <p:sldId id="426" r:id="rId68"/>
    <p:sldId id="392" r:id="rId69"/>
    <p:sldId id="391" r:id="rId70"/>
    <p:sldId id="394" r:id="rId71"/>
    <p:sldId id="427" r:id="rId72"/>
    <p:sldId id="428" r:id="rId73"/>
    <p:sldId id="429" r:id="rId7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78993" autoAdjust="0"/>
  </p:normalViewPr>
  <p:slideViewPr>
    <p:cSldViewPr snapToGrid="0" snapToObjects="1">
      <p:cViewPr varScale="1">
        <p:scale>
          <a:sx n="73" d="100"/>
          <a:sy n="73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13/09/2017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13/09/2017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casos%20de%20usos%20expandidos.pdf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odelo%20de%20canvas%20SANF.xl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Pruebas%20de%20caja%20negra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.E.R%20Proyecto%20Sanf.png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odelo%20Relaciona/ModeloRelacional_Normalizado.png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Diarma%20de%20clases.png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plan%20de%20migracion%20de%20datos.docx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NUAL%20TE&#769;CNICO%20PF.pdf" TargetMode="External"/><Relationship Id="rId2" Type="http://schemas.openxmlformats.org/officeDocument/2006/relationships/hyperlink" Target="Manual%20de%20usuario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DISENO_Y_DESARROLLO_DE_PROGRAMA_INFORMATICO%20SANF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file:///E:\Sustentacion\Presupuesto.PNG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PRUEBAS%20DE%20CAJA%20BLANCA.pdf" TargetMode="External"/><Relationship Id="rId2" Type="http://schemas.openxmlformats.org/officeDocument/2006/relationships/hyperlink" Target="Pruebas%20de%20caja%20negra.pdf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CMMI%20V3.pdf" TargetMode="External"/><Relationship Id="rId2" Type="http://schemas.openxmlformats.org/officeDocument/2006/relationships/hyperlink" Target="CMMI%20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MMI%20V1.pdf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225" y="316184"/>
            <a:ext cx="4088119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smtClean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  <a:p>
            <a:pPr algn="l" defTabSz="288000"/>
            <a:endParaRPr lang="es-CO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94163" y="932842"/>
            <a:ext cx="4192622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         SANF </a:t>
            </a:r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s-CO" sz="48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Solutions helps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17393" y="-645448"/>
            <a:ext cx="815106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5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5000" b="1" dirty="0">
                <a:solidFill>
                  <a:schemeClr val="accent3"/>
                </a:solidFill>
                <a:cs typeface="Arial" panose="020B0604020202020204" pitchFamily="34" charset="0"/>
              </a:rPr>
              <a:t>PLANTEAMIENTO DEL </a:t>
            </a:r>
            <a:r>
              <a:rPr lang="es-ES" sz="5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PROBLEMA</a:t>
            </a:r>
          </a:p>
          <a:p>
            <a:pPr algn="ctr"/>
            <a:endParaRPr lang="es-419" sz="50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pPr algn="ctr"/>
            <a:endParaRPr lang="es-ES" sz="5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0273" y="3096649"/>
            <a:ext cx="8588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En el sector gastronómico no existe actualmente un método de pago práctico y efectivo que </a:t>
            </a:r>
            <a:r>
              <a:rPr lang="es-ES" sz="2800" dirty="0" smtClean="0">
                <a:cs typeface="Arial" panose="020B0604020202020204" pitchFamily="34" charset="0"/>
              </a:rPr>
              <a:t>brinde un </a:t>
            </a:r>
            <a:r>
              <a:rPr lang="es-ES" sz="2800" dirty="0">
                <a:cs typeface="Arial" panose="020B0604020202020204" pitchFamily="34" charset="0"/>
              </a:rPr>
              <a:t>ahorro de </a:t>
            </a:r>
            <a:r>
              <a:rPr lang="es-ES" sz="2800" dirty="0" smtClean="0">
                <a:cs typeface="Arial" panose="020B0604020202020204" pitchFamily="34" charset="0"/>
              </a:rPr>
              <a:t>tiempo para </a:t>
            </a:r>
            <a:r>
              <a:rPr lang="es-ES" sz="2800" dirty="0">
                <a:cs typeface="Arial" panose="020B0604020202020204" pitchFamily="34" charset="0"/>
              </a:rPr>
              <a:t>el usuario al momento de cancelar su cuenta, lo cuál genera congestión en los establecimientos por largas filas que dichos usuarios deben hacer para </a:t>
            </a:r>
            <a:r>
              <a:rPr lang="es-ES" sz="2800" dirty="0" smtClean="0">
                <a:cs typeface="Arial" panose="020B0604020202020204" pitchFamily="34" charset="0"/>
              </a:rPr>
              <a:t>cancelar lo </a:t>
            </a:r>
            <a:r>
              <a:rPr lang="es-ES" sz="2800" dirty="0"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8724" y="369854"/>
            <a:ext cx="74476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000" b="1" dirty="0">
                <a:solidFill>
                  <a:schemeClr val="accent3"/>
                </a:solidFill>
                <a:cs typeface="Arial" panose="020B0604020202020204" pitchFamily="34" charset="0"/>
              </a:rPr>
              <a:t>ALCANCE </a:t>
            </a:r>
            <a:r>
              <a:rPr lang="es-ES" sz="5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DEL PROYECTO</a:t>
            </a:r>
            <a:endParaRPr lang="es-ES" sz="5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18618" y="2813730"/>
            <a:ext cx="8397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cs typeface="Arial" panose="020B0604020202020204" pitchFamily="34" charset="0"/>
              </a:rPr>
              <a:t>acerca </a:t>
            </a:r>
            <a:r>
              <a:rPr lang="es-CO" sz="2800" dirty="0">
                <a:cs typeface="Arial" panose="020B0604020202020204" pitchFamily="34" charset="0"/>
              </a:rPr>
              <a:t>de la problemática y solución que se le pueda dar a la </a:t>
            </a:r>
            <a:r>
              <a:rPr lang="es-CO" sz="2800" dirty="0" smtClean="0">
                <a:cs typeface="Arial" panose="020B0604020202020204" pitchFamily="34" charset="0"/>
              </a:rPr>
              <a:t>idea. También </a:t>
            </a:r>
            <a:r>
              <a:rPr lang="es-CO" sz="2800" dirty="0">
                <a:cs typeface="Arial" panose="020B0604020202020204" pitchFamily="34" charset="0"/>
              </a:rPr>
              <a:t>se quiere lograr la creación de una herramienta innovadora y practica para los usuarios con cuestión al diseño, y como producto final </a:t>
            </a:r>
            <a:r>
              <a:rPr lang="es-ES" sz="2800" dirty="0">
                <a:cs typeface="Arial" panose="020B0604020202020204" pitchFamily="34" charset="0"/>
              </a:rPr>
              <a:t>implementarla tanto en establecimientos gastronómicos (Restaurantes</a:t>
            </a:r>
            <a:r>
              <a:rPr lang="es-ES" sz="2800" dirty="0" smtClean="0">
                <a:cs typeface="Arial" panose="020B0604020202020204" pitchFamily="34" charset="0"/>
              </a:rPr>
              <a:t>)</a:t>
            </a:r>
            <a:r>
              <a:rPr lang="es-ES" sz="2800" dirty="0" smtClean="0"/>
              <a:t>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000" b="1" dirty="0">
                <a:solidFill>
                  <a:schemeClr val="accent3"/>
                </a:solidFill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5780" y="2481982"/>
            <a:ext cx="8446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Este proyecto tiene como fin, implementar una </a:t>
            </a:r>
            <a:r>
              <a:rPr lang="es-ES" sz="2800" dirty="0" smtClean="0">
                <a:cs typeface="Arial" panose="020B0604020202020204" pitchFamily="34" charset="0"/>
              </a:rPr>
              <a:t>página web visible desde dispositivos electrónicos (Celulares, Pc, Tablet), mediante </a:t>
            </a:r>
            <a:r>
              <a:rPr lang="es-ES" sz="2800" dirty="0">
                <a:cs typeface="Arial" panose="020B0604020202020204" pitchFamily="34" charset="0"/>
              </a:rPr>
              <a:t>la cual </a:t>
            </a:r>
            <a:r>
              <a:rPr lang="es-ES" sz="2800" dirty="0" smtClean="0">
                <a:cs typeface="Arial" panose="020B0604020202020204" pitchFamily="34" charset="0"/>
              </a:rPr>
              <a:t>se permitirá </a:t>
            </a:r>
            <a:r>
              <a:rPr lang="es-ES" sz="2800" dirty="0">
                <a:cs typeface="Arial" panose="020B0604020202020204" pitchFamily="34" charset="0"/>
              </a:rPr>
              <a:t>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216" y="355002"/>
            <a:ext cx="87067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PERFIL DEL CLIENTE </a:t>
            </a:r>
            <a:endParaRPr lang="es-ES" sz="5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54480" y="2638697"/>
            <a:ext cx="4167051" cy="2103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28216" y="2939143"/>
            <a:ext cx="8706778" cy="36053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s-CO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2400" b="1" dirty="0" smtClean="0">
                <a:solidFill>
                  <a:schemeClr val="accent5">
                    <a:lumMod val="50000"/>
                  </a:schemeClr>
                </a:solidFill>
              </a:rPr>
              <a:t>Características del cliente</a:t>
            </a:r>
          </a:p>
          <a:p>
            <a:pPr algn="l"/>
            <a:r>
              <a:rPr lang="es-CO" sz="2000" b="1" dirty="0">
                <a:solidFill>
                  <a:srgbClr val="92D050"/>
                </a:solidFill>
              </a:rPr>
              <a:t>	</a:t>
            </a:r>
            <a:r>
              <a:rPr lang="es-CO" sz="2000" dirty="0" smtClean="0"/>
              <a:t>Restaurantes</a:t>
            </a:r>
          </a:p>
          <a:p>
            <a:pPr algn="l"/>
            <a:endParaRPr lang="es-CO" sz="2000" b="1" dirty="0" smtClean="0">
              <a:solidFill>
                <a:srgbClr val="92D05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CO" sz="2400" b="1" dirty="0" smtClean="0">
                <a:solidFill>
                  <a:schemeClr val="accent5">
                    <a:lumMod val="50000"/>
                  </a:schemeClr>
                </a:solidFill>
              </a:rPr>
              <a:t>Necesidades </a:t>
            </a:r>
          </a:p>
          <a:p>
            <a:pPr algn="l"/>
            <a:r>
              <a:rPr lang="es-CO" sz="2000" dirty="0"/>
              <a:t>	</a:t>
            </a:r>
            <a:r>
              <a:rPr lang="es-CO" sz="2000" dirty="0" smtClean="0"/>
              <a:t/>
            </a:r>
            <a:br>
              <a:rPr lang="es-CO" sz="2000" dirty="0" smtClean="0"/>
            </a:br>
            <a:r>
              <a:rPr lang="es-CO" sz="2000" dirty="0" smtClean="0"/>
              <a:t>Agilizar el proceso de pago en los restaurantes </a:t>
            </a:r>
            <a:endParaRPr lang="es-CO" sz="2000" dirty="0"/>
          </a:p>
          <a:p>
            <a:pPr algn="l"/>
            <a:endParaRPr lang="es-CO" sz="2400" b="1" dirty="0" smtClean="0">
              <a:solidFill>
                <a:srgbClr val="92D05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CO" sz="2400" b="1" dirty="0" smtClean="0">
                <a:solidFill>
                  <a:schemeClr val="accent5">
                    <a:lumMod val="50000"/>
                  </a:schemeClr>
                </a:solidFill>
              </a:rPr>
              <a:t>Problemas </a:t>
            </a:r>
          </a:p>
          <a:p>
            <a:pPr algn="l"/>
            <a:endParaRPr lang="es-CO" sz="2000" b="1" dirty="0">
              <a:solidFill>
                <a:srgbClr val="92D050"/>
              </a:solidFill>
            </a:endParaRPr>
          </a:p>
          <a:p>
            <a:pPr algn="l"/>
            <a:r>
              <a:rPr lang="es-CO" sz="2000" dirty="0" smtClean="0"/>
              <a:t>Extensas filas en los restaurantes que producen congestión en el establecimiento</a:t>
            </a:r>
          </a:p>
          <a:p>
            <a:pPr algn="l"/>
            <a:r>
              <a:rPr lang="es-CO" sz="2000" dirty="0" smtClean="0"/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CO" sz="2400" b="1" dirty="0" smtClean="0">
                <a:solidFill>
                  <a:schemeClr val="accent5">
                    <a:lumMod val="50000"/>
                  </a:schemeClr>
                </a:solidFill>
              </a:rPr>
              <a:t>¿Cómo buscan soluciones 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s-CO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CO" sz="2000" dirty="0" smtClean="0"/>
              <a:t>Crear un </a:t>
            </a:r>
            <a:r>
              <a:rPr lang="es-CO" sz="2000" dirty="0"/>
              <a:t>sistema de información que permita realizar el pago de sus consumos por medio </a:t>
            </a:r>
            <a:r>
              <a:rPr lang="es-CO" sz="2000" dirty="0" smtClean="0"/>
              <a:t>del celular </a:t>
            </a:r>
            <a:endParaRPr lang="es-CO" sz="2000" dirty="0"/>
          </a:p>
          <a:p>
            <a:pPr algn="l"/>
            <a:endParaRPr lang="es-CO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482001"/>
            <a:ext cx="8867976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3379"/>
            <a:ext cx="4210050" cy="2924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633379"/>
            <a:ext cx="4419600" cy="2762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4788" y="2093403"/>
            <a:ext cx="9039212" cy="13207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b="1" dirty="0"/>
              <a:t>El primero fue una encuesta que se realizó a 30 personas que trascurrían por el parque, </a:t>
            </a:r>
            <a:r>
              <a:rPr lang="es-419" b="1" dirty="0" smtClean="0"/>
              <a:t>el virrey </a:t>
            </a:r>
            <a:r>
              <a:rPr lang="es-419" b="1" dirty="0"/>
              <a:t>de Bogotá, la encuesta se realizó principalmente para ver si las personas creen que </a:t>
            </a:r>
            <a:r>
              <a:rPr lang="es-419" b="1" dirty="0" smtClean="0"/>
              <a:t>la aplicación </a:t>
            </a:r>
            <a:r>
              <a:rPr lang="es-419" b="1" dirty="0"/>
              <a:t>es efectiva para mejorar los procesos de pedido y entrega de los alimentos </a:t>
            </a:r>
            <a:r>
              <a:rPr lang="es-419" b="1" dirty="0" smtClean="0"/>
              <a:t>en diferentes </a:t>
            </a:r>
            <a:r>
              <a:rPr lang="es-419" b="1" dirty="0"/>
              <a:t>restaurantes, o si no lo era.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137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" y="2613378"/>
            <a:ext cx="4048125" cy="2886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2613378"/>
            <a:ext cx="4257675" cy="29241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482001"/>
            <a:ext cx="8867976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13378"/>
            <a:ext cx="440055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76" y="2613378"/>
            <a:ext cx="4267200" cy="3667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482001"/>
            <a:ext cx="8867976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3" y="2613378"/>
            <a:ext cx="4695825" cy="317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36420"/>
            <a:ext cx="4267200" cy="31718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482001"/>
            <a:ext cx="8867976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MAPA DE PROCESOS 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" y="2032000"/>
            <a:ext cx="8200360" cy="4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0" y="2372496"/>
            <a:ext cx="8891170" cy="4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2910174" y="1733155"/>
            <a:ext cx="6233826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1. Nombre proyecto.</a:t>
            </a:r>
            <a:endParaRPr lang="es-CO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1.1 Resumen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2. Objetivo 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general.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3. Objetivos 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específicos.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4A. Planteamiento 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del problema.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4B. Justificación.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5A. Alcance 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del proyecto</a:t>
            </a: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5B. Perfil del cliente</a:t>
            </a:r>
            <a:endParaRPr lang="es-CO" sz="1500" b="1" dirty="0">
              <a:solidFill>
                <a:srgbClr val="0099A5"/>
              </a:solidFill>
            </a:endParaRP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6. Técnicas </a:t>
            </a:r>
            <a:r>
              <a:rPr lang="es-CO" sz="1500" b="1" dirty="0">
                <a:solidFill>
                  <a:srgbClr val="0099A5"/>
                </a:solidFill>
              </a:rPr>
              <a:t>de recolección de </a:t>
            </a:r>
            <a:r>
              <a:rPr lang="es-CO" sz="1500" b="1" dirty="0" smtClean="0">
                <a:solidFill>
                  <a:srgbClr val="0099A5"/>
                </a:solidFill>
              </a:rPr>
              <a:t>datos.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7. Mapa de procesos 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8. </a:t>
            </a:r>
            <a:r>
              <a:rPr lang="es-CO" sz="1500" b="1" dirty="0">
                <a:solidFill>
                  <a:srgbClr val="0099A5"/>
                </a:solidFill>
              </a:rPr>
              <a:t>Hardware y </a:t>
            </a:r>
            <a:r>
              <a:rPr lang="es-CO" sz="1500" b="1" dirty="0" smtClean="0">
                <a:solidFill>
                  <a:srgbClr val="0099A5"/>
                </a:solidFill>
              </a:rPr>
              <a:t>Software</a:t>
            </a:r>
            <a:r>
              <a:rPr lang="es-CO" sz="1500" b="1" dirty="0">
                <a:solidFill>
                  <a:srgbClr val="0099A5"/>
                </a:solidFill>
              </a:rPr>
              <a:t> </a:t>
            </a:r>
            <a:r>
              <a:rPr lang="es-CO" sz="1500" b="1" dirty="0" smtClean="0">
                <a:solidFill>
                  <a:srgbClr val="0099A5"/>
                </a:solidFill>
              </a:rPr>
              <a:t>del cliente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9A. Informe de requerimientos 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9B. Requerimientos funcionales 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9C. Requerimientos no </a:t>
            </a:r>
            <a:r>
              <a:rPr lang="es-CO" sz="1500" b="1" dirty="0">
                <a:solidFill>
                  <a:srgbClr val="0099A5"/>
                </a:solidFill>
              </a:rPr>
              <a:t>funcionales </a:t>
            </a:r>
            <a:endParaRPr lang="es-CO" sz="1500" b="1" dirty="0" smtClean="0">
              <a:solidFill>
                <a:srgbClr val="0099A5"/>
              </a:solidFill>
            </a:endParaRP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10ª. Diagrama de casos de uso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10B. Formato de casos de uso 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11. Modelo de canvas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12. Ficha técnica </a:t>
            </a:r>
            <a:endParaRPr lang="es-CO" sz="1500" b="1" dirty="0">
              <a:solidFill>
                <a:srgbClr val="0099A5"/>
              </a:solidFill>
            </a:endParaRPr>
          </a:p>
          <a:p>
            <a:pPr marL="0" indent="0">
              <a:buNone/>
            </a:pP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51585" y="125423"/>
            <a:ext cx="51393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s-CO" sz="5000" b="1" dirty="0" smtClean="0">
                <a:solidFill>
                  <a:schemeClr val="bg1"/>
                </a:solidFill>
              </a:rPr>
              <a:t>COMPONENTE  </a:t>
            </a:r>
          </a:p>
          <a:p>
            <a:pPr defTabSz="288000"/>
            <a:r>
              <a:rPr lang="es-CO" sz="5000" b="1" dirty="0" smtClean="0">
                <a:solidFill>
                  <a:schemeClr val="bg1"/>
                </a:solidFill>
              </a:rPr>
              <a:t>METODOLÓGICO  </a:t>
            </a:r>
            <a:endParaRPr lang="es-CO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971165" y="108011"/>
            <a:ext cx="10378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8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48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CLIENTE</a:t>
            </a:r>
            <a:endParaRPr lang="es-CO" sz="4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6605" y="1885221"/>
            <a:ext cx="7562850" cy="26765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800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Hardware: </a:t>
            </a:r>
            <a:endParaRPr lang="es-CO" sz="2800" b="1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Monitor LED Hewlett Packard.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Teclado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Mouse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Torre Hewlett Packard.</a:t>
            </a:r>
          </a:p>
          <a:p>
            <a:pPr algn="l"/>
            <a:endParaRPr lang="es-CO" sz="2800" dirty="0" smtClean="0"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s-CO" sz="2800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Sistema Operativo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87" y="1684020"/>
            <a:ext cx="5572125" cy="4991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75935" y="424248"/>
            <a:ext cx="5552303" cy="848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45059" y="489680"/>
            <a:ext cx="7414054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629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" y="2284228"/>
            <a:ext cx="4076367" cy="43208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57" y="2284228"/>
            <a:ext cx="4596713" cy="432087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0557" y="448431"/>
            <a:ext cx="7414054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401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" y="2224216"/>
            <a:ext cx="4371203" cy="46337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14" y="2224216"/>
            <a:ext cx="4420629" cy="257020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45059" y="489680"/>
            <a:ext cx="7414054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4764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187896" y="541575"/>
            <a:ext cx="1081522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2" y="1951852"/>
            <a:ext cx="5098707" cy="44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3793"/>
            <a:ext cx="4580238" cy="45142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9" y="2343793"/>
            <a:ext cx="4563761" cy="451420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1166594" y="573470"/>
            <a:ext cx="1081522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</p:spTree>
    <p:extLst>
      <p:ext uri="{BB962C8B-B14F-4D97-AF65-F5344CB8AC3E}">
        <p14:creationId xmlns:p14="http://schemas.microsoft.com/office/powerpoint/2010/main" val="31815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306080"/>
            <a:ext cx="5591175" cy="36957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187896" y="515449"/>
            <a:ext cx="1081522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</p:spTree>
    <p:extLst>
      <p:ext uri="{BB962C8B-B14F-4D97-AF65-F5344CB8AC3E}">
        <p14:creationId xmlns:p14="http://schemas.microsoft.com/office/powerpoint/2010/main" val="109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0032" y="477795"/>
            <a:ext cx="5535827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DIAGRAMA CASOS DE USO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775166" y="2978331"/>
            <a:ext cx="1227908" cy="6139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97219"/>
            <a:ext cx="85915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28800" y="345990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CASOS DE USO EXPANDIDOS</a:t>
            </a:r>
          </a:p>
        </p:txBody>
      </p:sp>
      <p:sp>
        <p:nvSpPr>
          <p:cNvPr id="5" name="Esquina doblada 4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 smtClean="0">
              <a:solidFill>
                <a:schemeClr val="tx1"/>
              </a:solidFill>
            </a:endParaRP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Casos de uso expandidos</a:t>
            </a:r>
          </a:p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28800" y="345990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MODELO DE CANVAS</a:t>
            </a: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 smtClean="0">
              <a:solidFill>
                <a:schemeClr val="tx1"/>
              </a:solidFill>
            </a:endParaRP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CANVAS</a:t>
            </a:r>
          </a:p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90234" y="1713880"/>
            <a:ext cx="484632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500" b="1" dirty="0" smtClean="0">
                <a:solidFill>
                  <a:srgbClr val="0099A5"/>
                </a:solidFill>
              </a:rPr>
              <a:t>12. Diagrama de Gantt  - Cronograma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13. Modelo de persistencia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13A. Modelo Entidad Relación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13B. Normalización del MR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14. Diccionario de datos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15. Diagrama de clases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16. Prototipos HTML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17. </a:t>
            </a:r>
            <a:r>
              <a:rPr lang="es-CO" sz="1500" b="1" dirty="0">
                <a:solidFill>
                  <a:srgbClr val="0099A5"/>
                </a:solidFill>
              </a:rPr>
              <a:t>Diagrama de distribución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18. Tabla de requerimientos</a:t>
            </a:r>
            <a:r>
              <a:rPr lang="es-CO" sz="1500" dirty="0" smtClean="0">
                <a:solidFill>
                  <a:srgbClr val="0099A5"/>
                </a:solidFill>
              </a:rPr>
              <a:t> </a:t>
            </a:r>
          </a:p>
          <a:p>
            <a:pPr marL="342900" indent="-342900">
              <a:buAutoNum type="arabicPeriod" startAt="19"/>
            </a:pPr>
            <a:r>
              <a:rPr lang="es-CO" sz="1500" b="1" dirty="0" smtClean="0">
                <a:solidFill>
                  <a:srgbClr val="0099A5"/>
                </a:solidFill>
              </a:rPr>
              <a:t>Aspectos ambientales del proyecto </a:t>
            </a:r>
          </a:p>
          <a:p>
            <a:pPr marL="342900" indent="-342900">
              <a:buAutoNum type="arabicPeriod" startAt="19"/>
            </a:pPr>
            <a:r>
              <a:rPr lang="es-CO" sz="1500" b="1" dirty="0">
                <a:solidFill>
                  <a:srgbClr val="0099A5"/>
                </a:solidFill>
              </a:rPr>
              <a:t> </a:t>
            </a:r>
            <a:r>
              <a:rPr lang="es-CO" sz="1500" b="1" dirty="0" smtClean="0">
                <a:solidFill>
                  <a:srgbClr val="0099A5"/>
                </a:solidFill>
              </a:rPr>
              <a:t>Tabla comparativa proveedores</a:t>
            </a:r>
          </a:p>
          <a:p>
            <a:pPr marL="342900" indent="-342900">
              <a:buAutoNum type="arabicPeriod" startAt="19"/>
            </a:pPr>
            <a:r>
              <a:rPr lang="es-CO" sz="1500" b="1" dirty="0" smtClean="0">
                <a:solidFill>
                  <a:srgbClr val="0099A5"/>
                </a:solidFill>
              </a:rPr>
              <a:t>Cuadro comparativo de los diferentes proveedores de hardware y software </a:t>
            </a:r>
          </a:p>
          <a:p>
            <a:pPr marL="342900" indent="-342900">
              <a:buAutoNum type="arabicPeriod" startAt="19"/>
            </a:pPr>
            <a:r>
              <a:rPr lang="es-CO" sz="1500" b="1" dirty="0" smtClean="0">
                <a:solidFill>
                  <a:srgbClr val="0099A5"/>
                </a:solidFill>
              </a:rPr>
              <a:t>Sistema control de versiones </a:t>
            </a:r>
          </a:p>
          <a:p>
            <a:pPr marL="342900" indent="-342900">
              <a:buAutoNum type="arabicPeriod" startAt="19"/>
            </a:pPr>
            <a:r>
              <a:rPr lang="es-CO" sz="1500" b="1" dirty="0" smtClean="0">
                <a:solidFill>
                  <a:srgbClr val="0099A5"/>
                </a:solidFill>
              </a:rPr>
              <a:t>A Bases de datos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23B. Construcción de la base de datos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23C. Datos insertados en la base de datos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23D. Consultas y joins en la base de datos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24 Prototipos no funcionales mokups</a:t>
            </a: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25. Estructura organizacional del proyecto </a:t>
            </a:r>
          </a:p>
          <a:p>
            <a:r>
              <a:rPr lang="es-CO" sz="1500" b="1" dirty="0">
                <a:solidFill>
                  <a:srgbClr val="0099A5"/>
                </a:solidFill>
              </a:rPr>
              <a:t>26. Marco legal del proyecto</a:t>
            </a:r>
          </a:p>
          <a:p>
            <a:r>
              <a:rPr lang="es-CO" sz="1500" b="1" dirty="0">
                <a:solidFill>
                  <a:srgbClr val="0099A5"/>
                </a:solidFill>
              </a:rPr>
              <a:t>27A. Prueba de caja negra </a:t>
            </a:r>
          </a:p>
          <a:p>
            <a:endParaRPr lang="es-CO" sz="1500" b="1" dirty="0">
              <a:solidFill>
                <a:srgbClr val="0099A5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60591" y="168035"/>
            <a:ext cx="49636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5000" b="1" dirty="0" smtClean="0">
                <a:solidFill>
                  <a:schemeClr val="bg1"/>
                </a:solidFill>
              </a:rPr>
              <a:t>COMPONENTE  </a:t>
            </a:r>
          </a:p>
          <a:p>
            <a:pPr defTabSz="288000"/>
            <a:r>
              <a:rPr lang="es-CO" sz="5000" b="1" dirty="0" smtClean="0">
                <a:solidFill>
                  <a:schemeClr val="bg1"/>
                </a:solidFill>
              </a:rPr>
              <a:t>METODOLÓGICO  </a:t>
            </a:r>
            <a:endParaRPr lang="es-CO" sz="5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41" y="237681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1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54480" y="372117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FICHA TÉCNICA</a:t>
            </a: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FICHA TÉCNICA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300446" y="372117"/>
            <a:ext cx="9144000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DIAGRAMA DE GANTT - CRONOGRAMA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117"/>
            <a:ext cx="4600575" cy="47815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639117"/>
            <a:ext cx="4600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4165" y="441431"/>
            <a:ext cx="8031377" cy="840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MODELO ENTIDAD RELACIÓN</a:t>
            </a: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686258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MER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2623" y="428368"/>
            <a:ext cx="6663896" cy="840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MODELO RELACIONAL (MR)</a:t>
            </a:r>
          </a:p>
        </p:txBody>
      </p:sp>
      <p:sp>
        <p:nvSpPr>
          <p:cNvPr id="6" name="Esquina doblada 5">
            <a:hlinkClick r:id="rId2" action="ppaction://hlinkfile"/>
          </p:cNvPr>
          <p:cNvSpPr/>
          <p:nvPr/>
        </p:nvSpPr>
        <p:spPr>
          <a:xfrm>
            <a:off x="3698812" y="2686258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MR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27022" y="253726"/>
            <a:ext cx="7842657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8" y="4204931"/>
            <a:ext cx="7817882" cy="25616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87" y="1207550"/>
            <a:ext cx="7817883" cy="2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6736" y="411892"/>
            <a:ext cx="6857177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DICCIONARIO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1672281"/>
            <a:ext cx="9277350" cy="32241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5010967"/>
            <a:ext cx="9286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1643062"/>
            <a:ext cx="9305925" cy="26574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62154" y="528046"/>
            <a:ext cx="788184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38" y="4300537"/>
            <a:ext cx="9296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" y="1655805"/>
            <a:ext cx="8684623" cy="28116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" y="4467496"/>
            <a:ext cx="8684623" cy="239050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96839" y="436606"/>
            <a:ext cx="7045823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</p:spTree>
    <p:extLst>
      <p:ext uri="{BB962C8B-B14F-4D97-AF65-F5344CB8AC3E}">
        <p14:creationId xmlns:p14="http://schemas.microsoft.com/office/powerpoint/2010/main" val="23245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07871" y="442373"/>
            <a:ext cx="7006634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11630"/>
            <a:ext cx="8856617" cy="22027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814354"/>
            <a:ext cx="8856617" cy="29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0530" y="436606"/>
            <a:ext cx="6836817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8" y="1623060"/>
            <a:ext cx="9215438" cy="16949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1" y="3651835"/>
            <a:ext cx="9023239" cy="31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299240" y="1588459"/>
            <a:ext cx="5230806" cy="5590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1500" b="1" dirty="0">
                <a:solidFill>
                  <a:srgbClr val="0099A5"/>
                </a:solidFill>
              </a:rPr>
              <a:t>28B. Pruebas de caja </a:t>
            </a:r>
            <a:r>
              <a:rPr lang="es-CO" sz="1500" b="1" dirty="0" smtClean="0">
                <a:solidFill>
                  <a:srgbClr val="0099A5"/>
                </a:solidFill>
              </a:rPr>
              <a:t>blanca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29A. Implementación del diagrama de distribución 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29B. Despliegue de la aplicación en un servidor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29C. Informe de migración de datos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29D. Plan de instalación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29E. Plan de respaldo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29F. Manual de usuario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29G. Manual de operación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30. Diagrama de Gantt – selección del personal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31. Contratos de software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32. Presupuesto del proyecto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33.  Viabilidad del proyecto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34A. Documentación de pruebas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34B. Plan de capacitación </a:t>
            </a:r>
          </a:p>
          <a:p>
            <a:pPr algn="l"/>
            <a:r>
              <a:rPr lang="es-CO" sz="1500" b="1" dirty="0">
                <a:solidFill>
                  <a:srgbClr val="0099A5"/>
                </a:solidFill>
              </a:rPr>
              <a:t> </a:t>
            </a:r>
            <a:r>
              <a:rPr lang="es-CO" sz="1500" b="1" dirty="0" smtClean="0">
                <a:solidFill>
                  <a:srgbClr val="0099A5"/>
                </a:solidFill>
              </a:rPr>
              <a:t>34C. Distribución física de los equipos de  hardware y software </a:t>
            </a:r>
          </a:p>
          <a:p>
            <a:pPr algn="l"/>
            <a:r>
              <a:rPr lang="es-CO" sz="1500" b="1" dirty="0" smtClean="0">
                <a:solidFill>
                  <a:srgbClr val="0099A5"/>
                </a:solidFill>
              </a:rPr>
              <a:t>35A. Diagrama de Gantt presupuestos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35B. </a:t>
            </a:r>
            <a:r>
              <a:rPr lang="es-CO" sz="1500" b="1" dirty="0">
                <a:solidFill>
                  <a:srgbClr val="0099A5"/>
                </a:solidFill>
              </a:rPr>
              <a:t>Diagrama de </a:t>
            </a:r>
            <a:r>
              <a:rPr lang="es-CO" sz="1500" b="1" dirty="0" smtClean="0">
                <a:solidFill>
                  <a:srgbClr val="0099A5"/>
                </a:solidFill>
              </a:rPr>
              <a:t>Gantt de uso de recursos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35C. </a:t>
            </a:r>
            <a:r>
              <a:rPr lang="es-CO" sz="1500" b="1" dirty="0">
                <a:solidFill>
                  <a:srgbClr val="0099A5"/>
                </a:solidFill>
              </a:rPr>
              <a:t>Diagrama de </a:t>
            </a:r>
            <a:r>
              <a:rPr lang="es-CO" sz="1500" b="1" dirty="0" smtClean="0">
                <a:solidFill>
                  <a:srgbClr val="0099A5"/>
                </a:solidFill>
              </a:rPr>
              <a:t>Gantt informe de costos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36 modelo de calidad del proyecto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37 informa IEEE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38 auditoria i interna </a:t>
            </a:r>
          </a:p>
          <a:p>
            <a:r>
              <a:rPr lang="es-CO" sz="1500" b="1" dirty="0" smtClean="0">
                <a:solidFill>
                  <a:srgbClr val="0099A5"/>
                </a:solidFill>
              </a:rPr>
              <a:t>39 auditoria externa </a:t>
            </a:r>
          </a:p>
          <a:p>
            <a:pPr algn="l"/>
            <a:endParaRPr lang="es-CO" sz="1500" b="1" dirty="0" smtClean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60591" y="168035"/>
            <a:ext cx="49636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5000" b="1" dirty="0" smtClean="0">
                <a:solidFill>
                  <a:schemeClr val="bg1"/>
                </a:solidFill>
              </a:rPr>
              <a:t>COMPONENTE  </a:t>
            </a:r>
          </a:p>
          <a:p>
            <a:pPr defTabSz="288000"/>
            <a:r>
              <a:rPr lang="es-CO" sz="5000" b="1" dirty="0" smtClean="0">
                <a:solidFill>
                  <a:schemeClr val="bg1"/>
                </a:solidFill>
              </a:rPr>
              <a:t>METODOLÓGICO  </a:t>
            </a:r>
            <a:endParaRPr lang="es-CO" sz="5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735" y="237681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0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83724" y="501486"/>
            <a:ext cx="864638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DIAGRAMA DE CLASES</a:t>
            </a:r>
          </a:p>
        </p:txBody>
      </p:sp>
      <p:sp>
        <p:nvSpPr>
          <p:cNvPr id="5" name="Esquina doblada 4">
            <a:hlinkClick r:id="rId2" action="ppaction://hlinkfile"/>
          </p:cNvPr>
          <p:cNvSpPr/>
          <p:nvPr/>
        </p:nvSpPr>
        <p:spPr>
          <a:xfrm>
            <a:off x="3698812" y="2686258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Diagrama de clases 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54480" y="372117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PROTOTIPOS HTML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8" y="2203053"/>
            <a:ext cx="2941498" cy="27634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70" y="2196814"/>
            <a:ext cx="3177077" cy="27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24" y="1592053"/>
            <a:ext cx="2768747" cy="26319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98" y="1592053"/>
            <a:ext cx="2625361" cy="26319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84" y="4411546"/>
            <a:ext cx="4169181" cy="23874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54480" y="372117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PROTOTIPOS HTML</a:t>
            </a:r>
          </a:p>
        </p:txBody>
      </p:sp>
    </p:spTree>
    <p:extLst>
      <p:ext uri="{BB962C8B-B14F-4D97-AF65-F5344CB8AC3E}">
        <p14:creationId xmlns:p14="http://schemas.microsoft.com/office/powerpoint/2010/main" val="40951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3526" y="696333"/>
            <a:ext cx="8183468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0099A5"/>
                </a:solidFill>
              </a:rPr>
              <a:t>TABLA DE REQUERIMIENTOS</a:t>
            </a:r>
          </a:p>
          <a:p>
            <a:pPr algn="ctr"/>
            <a:endParaRPr lang="es-ES" sz="5000" b="1" dirty="0" smtClean="0">
              <a:solidFill>
                <a:srgbClr val="0099A5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1" y="1528354"/>
            <a:ext cx="899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18" y="141812"/>
            <a:ext cx="91962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000" b="1" dirty="0" smtClean="0">
                <a:solidFill>
                  <a:srgbClr val="92D050"/>
                </a:solidFill>
              </a:rPr>
              <a:t>ASPECTOS AMBIENTALES DEL PROYECTO </a:t>
            </a:r>
            <a:endParaRPr lang="es-CO" sz="5000" b="1" dirty="0">
              <a:solidFill>
                <a:srgbClr val="92D05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22514" y="2592029"/>
            <a:ext cx="89480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dirty="0" smtClean="0"/>
              <a:t>El sistema de información cumple con todas las medidas ambientales establecidas para garantizar que no se vera afectado el ambiente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3586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6195" y="323747"/>
            <a:ext cx="6981549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0099A5"/>
                </a:solidFill>
              </a:rPr>
              <a:t>TABLA COMPARATIVA PROVEEDORES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" y="1906626"/>
            <a:ext cx="8893756" cy="39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" y="1906626"/>
            <a:ext cx="8893756" cy="39413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470251" y="428250"/>
            <a:ext cx="11437211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0099A5"/>
                </a:solidFill>
              </a:rPr>
              <a:t>CUADRO COMPARATIVO DE LOS DIFERENTES PROVEEDORES DE HARDWARE Y SOFTWARE</a:t>
            </a:r>
          </a:p>
        </p:txBody>
      </p:sp>
    </p:spTree>
    <p:extLst>
      <p:ext uri="{BB962C8B-B14F-4D97-AF65-F5344CB8AC3E}">
        <p14:creationId xmlns:p14="http://schemas.microsoft.com/office/powerpoint/2010/main" val="3936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555" y="372350"/>
            <a:ext cx="8811576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0099A5"/>
                </a:solidFill>
              </a:rPr>
              <a:t>SISTEMA CONTROL DE VERSIONES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52367"/>
            <a:ext cx="7981406" cy="48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5653" y="359287"/>
            <a:ext cx="8811576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0099A5"/>
                </a:solidFill>
              </a:rPr>
              <a:t>SISTEMA CONTROL DE VERSIONES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7" y="2057190"/>
            <a:ext cx="7912289" cy="45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816768" y="407968"/>
            <a:ext cx="5173579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BASES </a:t>
            </a:r>
            <a:r>
              <a:rPr lang="es-ES" sz="5000" b="1" dirty="0" smtClean="0">
                <a:solidFill>
                  <a:srgbClr val="0099A5"/>
                </a:solidFill>
              </a:rPr>
              <a:t>DE</a:t>
            </a:r>
            <a:r>
              <a:rPr lang="es-ES" sz="4800" b="1" dirty="0" smtClean="0">
                <a:solidFill>
                  <a:srgbClr val="0099A5"/>
                </a:solidFill>
              </a:rPr>
              <a:t>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24" y="1680518"/>
            <a:ext cx="3206556" cy="49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cs typeface="Arial" panose="020B0604020202020204" pitchFamily="34" charset="0"/>
              </a:rPr>
              <a:t>S.A.N.F</a:t>
            </a:r>
            <a:r>
              <a:rPr lang="es-CO" sz="8000" b="1" dirty="0">
                <a:cs typeface="Arial" panose="020B0604020202020204" pitchFamily="34" charset="0"/>
              </a:rPr>
              <a:t/>
            </a:r>
            <a:br>
              <a:rPr lang="es-CO" sz="8000" b="1" dirty="0">
                <a:cs typeface="Arial" panose="020B0604020202020204" pitchFamily="34" charset="0"/>
              </a:rPr>
            </a:br>
            <a:r>
              <a:rPr lang="es-CO" sz="8000" b="1" dirty="0"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000" b="1" dirty="0">
                <a:solidFill>
                  <a:srgbClr val="92D050"/>
                </a:solidFill>
              </a:rPr>
              <a:t>NOMBRE</a:t>
            </a:r>
            <a:r>
              <a:rPr lang="es-CO" sz="5400" b="1" dirty="0">
                <a:solidFill>
                  <a:srgbClr val="92D050"/>
                </a:solidFill>
              </a:rPr>
              <a:t>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635268" y="369865"/>
            <a:ext cx="10154653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0099A5"/>
                </a:solidFill>
              </a:rPr>
              <a:t>CONSTRUCCION DE LA BASE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194"/>
            <a:ext cx="9144000" cy="15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383632" y="754532"/>
            <a:ext cx="11526253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DATOS INSERTADOS EN LA</a:t>
            </a:r>
          </a:p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 BASE DE DATOS</a:t>
            </a:r>
            <a:endParaRPr lang="es-ES" sz="5000" b="1" dirty="0" smtClean="0">
              <a:solidFill>
                <a:srgbClr val="0099A5"/>
              </a:solidFill>
            </a:endParaRPr>
          </a:p>
          <a:p>
            <a:pPr algn="ctr"/>
            <a:endParaRPr lang="es-ES" sz="4800" b="1" dirty="0" smtClean="0">
              <a:solidFill>
                <a:srgbClr val="0099A5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56" y="1541416"/>
            <a:ext cx="683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94361" y="503450"/>
            <a:ext cx="7263804" cy="6758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000" b="1" dirty="0" smtClean="0">
                <a:solidFill>
                  <a:srgbClr val="0099A5"/>
                </a:solidFill>
              </a:rPr>
              <a:t>CONSULTAS A LA BASE DE DATOS</a:t>
            </a:r>
          </a:p>
        </p:txBody>
      </p:sp>
      <p:sp>
        <p:nvSpPr>
          <p:cNvPr id="4" name="AutoShape 4" descr="Mostrando Datos Personales.PNG"/>
          <p:cNvSpPr>
            <a:spLocks noChangeAspect="1" noChangeArrowheads="1"/>
          </p:cNvSpPr>
          <p:nvPr/>
        </p:nvSpPr>
        <p:spPr bwMode="auto">
          <a:xfrm>
            <a:off x="59250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108"/>
            <a:ext cx="8693426" cy="1037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9" y="3061251"/>
            <a:ext cx="7938294" cy="8512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5" y="4320209"/>
            <a:ext cx="2933700" cy="2450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82" y="4478197"/>
            <a:ext cx="5294243" cy="1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" y="1749104"/>
            <a:ext cx="3122688" cy="27371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3322"/>
          <a:stretch/>
        </p:blipFill>
        <p:spPr>
          <a:xfrm>
            <a:off x="3345078" y="2046026"/>
            <a:ext cx="5785670" cy="10716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81" y="3865788"/>
            <a:ext cx="2834119" cy="2872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35" y="5732260"/>
            <a:ext cx="6097678" cy="8202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89859" y="538084"/>
            <a:ext cx="7263804" cy="6758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000" b="1" dirty="0" smtClean="0">
                <a:solidFill>
                  <a:srgbClr val="0099A5"/>
                </a:solidFill>
              </a:rPr>
              <a:t>CONSULTAS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0929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" y="1745156"/>
            <a:ext cx="4353635" cy="30803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3285321"/>
            <a:ext cx="4148121" cy="32650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81151" y="469556"/>
            <a:ext cx="7361904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PROTOTIPOS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33413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5" y="1779373"/>
            <a:ext cx="4553820" cy="3039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5" y="3179142"/>
            <a:ext cx="4475439" cy="32799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75347" y="493210"/>
            <a:ext cx="7602535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PROTOTIPOS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12828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869988"/>
            <a:ext cx="3897012" cy="34640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64" y="3720696"/>
            <a:ext cx="4002817" cy="284898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01180" y="454021"/>
            <a:ext cx="7157367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PROTOTIPOS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1258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311" y="592082"/>
            <a:ext cx="8972689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ESTRUCTURA ORGANIZACIONAL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970"/>
            <a:ext cx="9026434" cy="42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31185" y="597370"/>
            <a:ext cx="4518255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MARCO LEGAL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95943" y="3065318"/>
            <a:ext cx="8597474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 smtClean="0"/>
              <a:t>Licencia de uso – Permiso (Visual paradigm, visual studio community, </a:t>
            </a:r>
            <a:r>
              <a:rPr lang="es-ES" sz="2400" dirty="0"/>
              <a:t>Microsoft SQL Server 2014 Management </a:t>
            </a:r>
            <a:r>
              <a:rPr lang="es-ES" sz="2400" dirty="0" smtClean="0"/>
              <a:t>Studio Express)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 smtClean="0"/>
              <a:t>Ley 33 de 1978 y la ley 565 del 2000, ratifican las obligaciones para la protección del software como objeto del derecho de autor.</a:t>
            </a:r>
          </a:p>
        </p:txBody>
      </p:sp>
    </p:spTree>
    <p:extLst>
      <p:ext uri="{BB962C8B-B14F-4D97-AF65-F5344CB8AC3E}">
        <p14:creationId xmlns:p14="http://schemas.microsoft.com/office/powerpoint/2010/main" val="13437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7" y="1943525"/>
            <a:ext cx="8982303" cy="422214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90078" y="1050561"/>
            <a:ext cx="8125539" cy="6998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000" b="1" dirty="0" smtClean="0">
                <a:solidFill>
                  <a:srgbClr val="0099A5"/>
                </a:solidFill>
              </a:rPr>
              <a:t>DIAGRAMA DE DISTRIBUCIÓN </a:t>
            </a:r>
          </a:p>
          <a:p>
            <a:pPr algn="ctr"/>
            <a:endParaRPr lang="es-ES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7095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58093" y="685339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</a:t>
            </a:r>
            <a:r>
              <a:rPr lang="es-CO" sz="5000" b="1" dirty="0">
                <a:solidFill>
                  <a:srgbClr val="92D050"/>
                </a:solidFill>
              </a:rPr>
              <a:t>NOMBRE</a:t>
            </a:r>
          </a:p>
          <a:p>
            <a:pPr algn="l"/>
            <a:r>
              <a:rPr lang="es-CO" sz="5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352709" y="445371"/>
            <a:ext cx="97610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000" b="1" dirty="0" smtClean="0">
                <a:solidFill>
                  <a:srgbClr val="0099A5"/>
                </a:solidFill>
              </a:rPr>
              <a:t>INFORME DE MIGRACIÓN DE DATOS</a:t>
            </a:r>
            <a:endParaRPr lang="es-ES" sz="5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Informe migración 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025" y="29481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168713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4932609" y="2385812"/>
            <a:ext cx="2253802" cy="174830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125014" y="2948120"/>
            <a:ext cx="1300766" cy="5935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de usuario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92462" y="2948120"/>
            <a:ext cx="1171977" cy="7352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67459" y="2807594"/>
            <a:ext cx="1687133" cy="875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técnico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893194" y="605307"/>
            <a:ext cx="6001555" cy="88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000" b="1" dirty="0" smtClean="0">
                <a:solidFill>
                  <a:srgbClr val="0099A5"/>
                </a:solidFill>
              </a:rPr>
              <a:t>MANUALES</a:t>
            </a:r>
          </a:p>
        </p:txBody>
      </p:sp>
    </p:spTree>
    <p:extLst>
      <p:ext uri="{BB962C8B-B14F-4D97-AF65-F5344CB8AC3E}">
        <p14:creationId xmlns:p14="http://schemas.microsoft.com/office/powerpoint/2010/main" val="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5" y="1652495"/>
            <a:ext cx="8094576" cy="467377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288303" y="453336"/>
            <a:ext cx="9824189" cy="88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000" b="1" dirty="0" smtClean="0">
                <a:solidFill>
                  <a:srgbClr val="92D050"/>
                </a:solidFill>
              </a:rPr>
              <a:t>DIAGRAMA DE GANTT – SELECCIÓN DEL PERSONAL</a:t>
            </a:r>
          </a:p>
        </p:txBody>
      </p:sp>
    </p:spTree>
    <p:extLst>
      <p:ext uri="{BB962C8B-B14F-4D97-AF65-F5344CB8AC3E}">
        <p14:creationId xmlns:p14="http://schemas.microsoft.com/office/powerpoint/2010/main" val="397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27168" y="492054"/>
            <a:ext cx="739709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000" b="1" dirty="0" smtClean="0">
                <a:solidFill>
                  <a:srgbClr val="0099A5"/>
                </a:solidFill>
              </a:rPr>
              <a:t>CONTRATOS DE SOFTWARE</a:t>
            </a:r>
            <a:endParaRPr lang="es-ES" sz="5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Contrato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9365" y="411834"/>
            <a:ext cx="811190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000" b="1" dirty="0" smtClean="0">
                <a:solidFill>
                  <a:srgbClr val="0099A5"/>
                </a:solidFill>
              </a:rPr>
              <a:t>PRESUPUESTO DEL PROYECTO</a:t>
            </a:r>
            <a:endParaRPr lang="es-ES" sz="5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918029" y="2542567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Presupuesto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3862" y="465928"/>
            <a:ext cx="737798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000" b="1" dirty="0" smtClean="0">
                <a:solidFill>
                  <a:srgbClr val="0099A5"/>
                </a:solidFill>
              </a:rPr>
              <a:t>VIABILIDAD DEL PROYECTO</a:t>
            </a:r>
            <a:endParaRPr lang="es-ES" sz="5000" b="1" dirty="0">
              <a:solidFill>
                <a:srgbClr val="0099A5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1706" y="2990057"/>
            <a:ext cx="8942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/>
              <a:t>El proyecto tiene como fin desempeñarse al 100 % en el sector gastronómico haciendo mas efectiva la forma de pagar pedidos en los restaurantes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63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1983" y="535911"/>
            <a:ext cx="85731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000" b="1" dirty="0" smtClean="0">
                <a:solidFill>
                  <a:srgbClr val="0099A5"/>
                </a:solidFill>
              </a:rPr>
              <a:t>DOCUMENTACIÓN DE PRUEBAS</a:t>
            </a:r>
            <a:endParaRPr lang="es-ES" sz="5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1091758" y="3510541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Pruebas de caja negra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5566801" y="3510540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Pruebas de caja blanca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88727" y="2939295"/>
            <a:ext cx="3446585" cy="4049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400" dirty="0" smtClean="0"/>
              <a:t>Funcionalidad del código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42100" y="2955210"/>
            <a:ext cx="3446585" cy="4049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400" dirty="0" smtClean="0"/>
              <a:t>Funcionalidad del sistema </a:t>
            </a:r>
          </a:p>
        </p:txBody>
      </p:sp>
    </p:spTree>
    <p:extLst>
      <p:ext uri="{BB962C8B-B14F-4D97-AF65-F5344CB8AC3E}">
        <p14:creationId xmlns:p14="http://schemas.microsoft.com/office/powerpoint/2010/main" val="7033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28188" y="492054"/>
            <a:ext cx="654384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000" b="1" dirty="0" smtClean="0">
                <a:solidFill>
                  <a:srgbClr val="0099A5"/>
                </a:solidFill>
              </a:rPr>
              <a:t>PLAN DE CAPACITACIÓN</a:t>
            </a:r>
            <a:endParaRPr lang="es-ES" sz="5000" b="1" dirty="0">
              <a:solidFill>
                <a:srgbClr val="0099A5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86890"/>
              </p:ext>
            </p:extLst>
          </p:nvPr>
        </p:nvGraphicFramePr>
        <p:xfrm>
          <a:off x="2726360" y="2142309"/>
          <a:ext cx="2442754" cy="431074"/>
        </p:xfrm>
        <a:graphic>
          <a:graphicData uri="http://schemas.openxmlformats.org/drawingml/2006/table">
            <a:tbl>
              <a:tblPr/>
              <a:tblGrid>
                <a:gridCol w="2442754">
                  <a:extLst>
                    <a:ext uri="{9D8B030D-6E8A-4147-A177-3AD203B41FA5}">
                      <a16:colId xmlns:a16="http://schemas.microsoft.com/office/drawing/2014/main" val="1714313544"/>
                    </a:ext>
                  </a:extLst>
                </a:gridCol>
              </a:tblGrid>
              <a:tr h="431074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DIA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293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98192"/>
              </p:ext>
            </p:extLst>
          </p:nvPr>
        </p:nvGraphicFramePr>
        <p:xfrm>
          <a:off x="5169114" y="2142309"/>
          <a:ext cx="3151926" cy="431074"/>
        </p:xfrm>
        <a:graphic>
          <a:graphicData uri="http://schemas.openxmlformats.org/drawingml/2006/table">
            <a:tbl>
              <a:tblPr/>
              <a:tblGrid>
                <a:gridCol w="3151926">
                  <a:extLst>
                    <a:ext uri="{9D8B030D-6E8A-4147-A177-3AD203B41FA5}">
                      <a16:colId xmlns:a16="http://schemas.microsoft.com/office/drawing/2014/main" val="1714313544"/>
                    </a:ext>
                  </a:extLst>
                </a:gridCol>
              </a:tblGrid>
              <a:tr h="431074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ACTIVIDAD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293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8734"/>
              </p:ext>
            </p:extLst>
          </p:nvPr>
        </p:nvGraphicFramePr>
        <p:xfrm>
          <a:off x="470263" y="2142309"/>
          <a:ext cx="2256097" cy="431074"/>
        </p:xfrm>
        <a:graphic>
          <a:graphicData uri="http://schemas.openxmlformats.org/drawingml/2006/table">
            <a:tbl>
              <a:tblPr/>
              <a:tblGrid>
                <a:gridCol w="2256097">
                  <a:extLst>
                    <a:ext uri="{9D8B030D-6E8A-4147-A177-3AD203B41FA5}">
                      <a16:colId xmlns:a16="http://schemas.microsoft.com/office/drawing/2014/main" val="1714313544"/>
                    </a:ext>
                  </a:extLst>
                </a:gridCol>
              </a:tblGrid>
              <a:tr h="431074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HORARIO 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293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7719"/>
              </p:ext>
            </p:extLst>
          </p:nvPr>
        </p:nvGraphicFramePr>
        <p:xfrm>
          <a:off x="2730137" y="2586446"/>
          <a:ext cx="2429692" cy="1448134"/>
        </p:xfrm>
        <a:graphic>
          <a:graphicData uri="http://schemas.openxmlformats.org/drawingml/2006/table">
            <a:tbl>
              <a:tblPr/>
              <a:tblGrid>
                <a:gridCol w="2429692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48134">
                <a:tc>
                  <a:txBody>
                    <a:bodyPr/>
                    <a:lstStyle/>
                    <a:p>
                      <a:pPr algn="ctr"/>
                      <a:endParaRPr lang="es-CO" dirty="0" smtClean="0"/>
                    </a:p>
                    <a:p>
                      <a:pPr algn="ctr"/>
                      <a:endParaRPr lang="es-CO" dirty="0" smtClean="0"/>
                    </a:p>
                    <a:p>
                      <a:pPr algn="ctr"/>
                      <a:r>
                        <a:rPr lang="es-CO" b="1" dirty="0" smtClean="0"/>
                        <a:t>Martes</a:t>
                      </a:r>
                      <a:endParaRPr lang="es-CO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97347"/>
              </p:ext>
            </p:extLst>
          </p:nvPr>
        </p:nvGraphicFramePr>
        <p:xfrm>
          <a:off x="470263" y="2571540"/>
          <a:ext cx="2253343" cy="1463040"/>
        </p:xfrm>
        <a:graphic>
          <a:graphicData uri="http://schemas.openxmlformats.org/drawingml/2006/table">
            <a:tbl>
              <a:tblPr/>
              <a:tblGrid>
                <a:gridCol w="2253343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8:00 a.m.</a:t>
                      </a:r>
                      <a:r>
                        <a:rPr lang="es-CO" baseline="0" dirty="0" smtClean="0"/>
                        <a:t> – 9:00</a:t>
                      </a:r>
                      <a:r>
                        <a:rPr lang="es-CO" dirty="0" smtClean="0"/>
                        <a:t>a.m.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9:00 a.m.</a:t>
                      </a:r>
                      <a:r>
                        <a:rPr lang="es-CO" baseline="0" dirty="0" smtClean="0"/>
                        <a:t> – 10:00</a:t>
                      </a:r>
                      <a:r>
                        <a:rPr lang="es-CO" dirty="0" smtClean="0"/>
                        <a:t>a.m.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11:00 a.m.</a:t>
                      </a:r>
                      <a:r>
                        <a:rPr lang="es-CO" baseline="0" dirty="0" smtClean="0"/>
                        <a:t> – 12:00</a:t>
                      </a:r>
                      <a:r>
                        <a:rPr lang="es-CO" dirty="0" smtClean="0"/>
                        <a:t>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1:30p.m.</a:t>
                      </a:r>
                      <a:r>
                        <a:rPr lang="es-CO" baseline="0" dirty="0" smtClean="0"/>
                        <a:t> – 3:00p.m.</a:t>
                      </a:r>
                      <a:endParaRPr lang="es-CO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44700"/>
              </p:ext>
            </p:extLst>
          </p:nvPr>
        </p:nvGraphicFramePr>
        <p:xfrm>
          <a:off x="5169114" y="2571540"/>
          <a:ext cx="3151926" cy="1463040"/>
        </p:xfrm>
        <a:graphic>
          <a:graphicData uri="http://schemas.openxmlformats.org/drawingml/2006/table">
            <a:tbl>
              <a:tblPr/>
              <a:tblGrid>
                <a:gridCol w="3151926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Registro de la</a:t>
                      </a:r>
                      <a:r>
                        <a:rPr lang="es-CO" baseline="0" dirty="0" smtClean="0"/>
                        <a:t> aplicación.</a:t>
                      </a:r>
                    </a:p>
                    <a:p>
                      <a:pPr algn="ctr"/>
                      <a:r>
                        <a:rPr lang="es-CO" baseline="0" dirty="0" smtClean="0"/>
                        <a:t>Inicio de sesión a la aplicación.</a:t>
                      </a:r>
                    </a:p>
                    <a:p>
                      <a:pPr algn="ctr"/>
                      <a:r>
                        <a:rPr lang="es-CO" baseline="0" dirty="0" smtClean="0"/>
                        <a:t>Proceso de selección restaurante, sucursal y pedido.</a:t>
                      </a:r>
                    </a:p>
                    <a:p>
                      <a:pPr algn="ctr"/>
                      <a:r>
                        <a:rPr lang="es-CO" baseline="0" dirty="0" smtClean="0"/>
                        <a:t>Proceso de pago del pedido.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58917"/>
              </p:ext>
            </p:extLst>
          </p:nvPr>
        </p:nvGraphicFramePr>
        <p:xfrm>
          <a:off x="2727383" y="4040190"/>
          <a:ext cx="2429692" cy="1448134"/>
        </p:xfrm>
        <a:graphic>
          <a:graphicData uri="http://schemas.openxmlformats.org/drawingml/2006/table">
            <a:tbl>
              <a:tblPr/>
              <a:tblGrid>
                <a:gridCol w="2429692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48134">
                <a:tc>
                  <a:txBody>
                    <a:bodyPr/>
                    <a:lstStyle/>
                    <a:p>
                      <a:pPr algn="ctr"/>
                      <a:endParaRPr lang="es-CO" dirty="0" smtClean="0"/>
                    </a:p>
                    <a:p>
                      <a:pPr algn="ctr"/>
                      <a:endParaRPr lang="es-CO" dirty="0" smtClean="0"/>
                    </a:p>
                    <a:p>
                      <a:pPr algn="ctr"/>
                      <a:r>
                        <a:rPr lang="es-CO" b="1" dirty="0" smtClean="0"/>
                        <a:t>Jueves</a:t>
                      </a:r>
                      <a:r>
                        <a:rPr lang="es-CO" b="1" baseline="0" dirty="0" smtClean="0"/>
                        <a:t> </a:t>
                      </a:r>
                      <a:endParaRPr lang="es-CO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13347"/>
              </p:ext>
            </p:extLst>
          </p:nvPr>
        </p:nvGraphicFramePr>
        <p:xfrm>
          <a:off x="474040" y="4032737"/>
          <a:ext cx="2253343" cy="1463040"/>
        </p:xfrm>
        <a:graphic>
          <a:graphicData uri="http://schemas.openxmlformats.org/drawingml/2006/table">
            <a:tbl>
              <a:tblPr/>
              <a:tblGrid>
                <a:gridCol w="2253343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8:00 a.m.</a:t>
                      </a:r>
                      <a:r>
                        <a:rPr lang="es-CO" baseline="0" dirty="0" smtClean="0"/>
                        <a:t> – 9:00</a:t>
                      </a:r>
                      <a:r>
                        <a:rPr lang="es-CO" dirty="0" smtClean="0"/>
                        <a:t>a.m.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9:00 a.m.</a:t>
                      </a:r>
                      <a:r>
                        <a:rPr lang="es-CO" baseline="0" dirty="0" smtClean="0"/>
                        <a:t> – 10:00</a:t>
                      </a:r>
                      <a:r>
                        <a:rPr lang="es-CO" dirty="0" smtClean="0"/>
                        <a:t>a.m.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11:00 a.m.</a:t>
                      </a:r>
                      <a:r>
                        <a:rPr lang="es-CO" baseline="0" dirty="0" smtClean="0"/>
                        <a:t> – 12:00</a:t>
                      </a:r>
                      <a:r>
                        <a:rPr lang="es-CO" dirty="0" smtClean="0"/>
                        <a:t>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1:30p.m.</a:t>
                      </a:r>
                      <a:r>
                        <a:rPr lang="es-CO" baseline="0" dirty="0" smtClean="0"/>
                        <a:t> – 3:00p.m.</a:t>
                      </a:r>
                      <a:endParaRPr lang="es-CO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30785"/>
              </p:ext>
            </p:extLst>
          </p:nvPr>
        </p:nvGraphicFramePr>
        <p:xfrm>
          <a:off x="5169114" y="4034580"/>
          <a:ext cx="3151926" cy="1463040"/>
        </p:xfrm>
        <a:graphic>
          <a:graphicData uri="http://schemas.openxmlformats.org/drawingml/2006/table">
            <a:tbl>
              <a:tblPr/>
              <a:tblGrid>
                <a:gridCol w="3151926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Registro de la</a:t>
                      </a:r>
                      <a:r>
                        <a:rPr lang="es-CO" baseline="0" dirty="0" smtClean="0"/>
                        <a:t> aplicación.</a:t>
                      </a:r>
                    </a:p>
                    <a:p>
                      <a:pPr algn="ctr"/>
                      <a:r>
                        <a:rPr lang="es-CO" baseline="0" dirty="0" smtClean="0"/>
                        <a:t>Inicio de sesión a la aplicación.</a:t>
                      </a:r>
                    </a:p>
                    <a:p>
                      <a:pPr algn="ctr"/>
                      <a:r>
                        <a:rPr lang="es-CO" baseline="0" dirty="0" smtClean="0"/>
                        <a:t>Proceso de selección restaurante, sucursal y pedido.</a:t>
                      </a:r>
                    </a:p>
                    <a:p>
                      <a:pPr algn="ctr"/>
                      <a:r>
                        <a:rPr lang="es-CO" baseline="0" dirty="0" smtClean="0"/>
                        <a:t>Proceso de pago del pedido.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2" y="1833477"/>
            <a:ext cx="6895328" cy="470183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6301" y="25609"/>
            <a:ext cx="6834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DIAGRAMA DE GANTT – </a:t>
            </a:r>
          </a:p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COSTO DE </a:t>
            </a:r>
            <a:r>
              <a:rPr lang="es-ES" sz="5000" b="1" dirty="0" smtClean="0">
                <a:solidFill>
                  <a:srgbClr val="92D050"/>
                </a:solidFill>
              </a:rPr>
              <a:t>RECURSOS </a:t>
            </a:r>
            <a:endParaRPr lang="es-ES" sz="5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56181"/>
            <a:ext cx="8550876" cy="478930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76301" y="314633"/>
            <a:ext cx="9286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DIAGRAMA DE GANTT – </a:t>
            </a:r>
            <a:r>
              <a:rPr lang="es-ES" sz="4000" b="1" dirty="0" smtClean="0">
                <a:solidFill>
                  <a:srgbClr val="92D050"/>
                </a:solidFill>
              </a:rPr>
              <a:t>INFORME GENERAL DE COSTOS</a:t>
            </a:r>
            <a:endParaRPr lang="es-ES" sz="4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000" b="1" dirty="0">
                <a:solidFill>
                  <a:srgbClr val="92D050"/>
                </a:solidFill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Este proyecto tiene como fin implementar un </a:t>
            </a:r>
            <a:r>
              <a:rPr lang="es-CO" sz="2800" dirty="0" smtClean="0">
                <a:cs typeface="Arial" panose="020B0604020202020204" pitchFamily="34" charset="0"/>
              </a:rPr>
              <a:t>sistema de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información que permita </a:t>
            </a:r>
            <a:r>
              <a:rPr lang="es-CO" sz="2800" dirty="0">
                <a:cs typeface="Arial" panose="020B0604020202020204" pitchFamily="34" charset="0"/>
              </a:rPr>
              <a:t>ordenar </a:t>
            </a:r>
            <a:r>
              <a:rPr lang="es-CO" sz="2800" dirty="0" smtClean="0">
                <a:cs typeface="Arial" panose="020B0604020202020204" pitchFamily="34" charset="0"/>
              </a:rPr>
              <a:t>y pagar </a:t>
            </a:r>
            <a:r>
              <a:rPr lang="es-CO" sz="2800" dirty="0">
                <a:cs typeface="Arial" panose="020B0604020202020204" pitchFamily="34" charset="0"/>
              </a:rPr>
              <a:t>de forma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efectiva </a:t>
            </a:r>
            <a:r>
              <a:rPr lang="es-CO" sz="2800" dirty="0">
                <a:cs typeface="Arial" panose="020B0604020202020204" pitchFamily="34" charset="0"/>
              </a:rPr>
              <a:t>los consumos realizados </a:t>
            </a:r>
            <a:r>
              <a:rPr lang="es-CO" sz="2800" dirty="0" smtClean="0">
                <a:cs typeface="Arial" panose="020B0604020202020204" pitchFamily="34" charset="0"/>
              </a:rPr>
              <a:t>por </a:t>
            </a:r>
            <a:r>
              <a:rPr lang="es-CO" sz="2800" dirty="0">
                <a:cs typeface="Arial" panose="020B0604020202020204" pitchFamily="34" charset="0"/>
              </a:rPr>
              <a:t>parte de los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usuarios </a:t>
            </a:r>
            <a:r>
              <a:rPr lang="es-CO" sz="2800" dirty="0">
                <a:cs typeface="Arial" panose="020B0604020202020204" pitchFamily="34" charset="0"/>
              </a:rPr>
              <a:t>en los diferentes </a:t>
            </a:r>
            <a:r>
              <a:rPr lang="es-CO" sz="2800" dirty="0" smtClean="0">
                <a:cs typeface="Arial" panose="020B0604020202020204" pitchFamily="34" charset="0"/>
              </a:rPr>
              <a:t>establecimientos </a:t>
            </a:r>
            <a:r>
              <a:rPr lang="es-CO" sz="2800" dirty="0">
                <a:cs typeface="Arial" panose="020B0604020202020204" pitchFamily="34" charset="0"/>
              </a:rPr>
              <a:t>del sector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gastronómico, (Restaurantes</a:t>
            </a:r>
            <a:r>
              <a:rPr lang="es-CO" sz="2800" dirty="0">
                <a:cs typeface="Arial" panose="020B0604020202020204" pitchFamily="34" charset="0"/>
              </a:rPr>
              <a:t>). </a:t>
            </a:r>
            <a:r>
              <a:rPr lang="es-CO" sz="2800" dirty="0" smtClean="0">
                <a:cs typeface="Arial" panose="020B0604020202020204" pitchFamily="34" charset="0"/>
              </a:rPr>
              <a:t>El objetivo es </a:t>
            </a:r>
            <a:r>
              <a:rPr lang="es-CO" sz="2800" dirty="0">
                <a:cs typeface="Arial" panose="020B0604020202020204" pitchFamily="34" charset="0"/>
              </a:rPr>
              <a:t>que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dichos </a:t>
            </a:r>
            <a:r>
              <a:rPr lang="es-CO" sz="2800" dirty="0">
                <a:cs typeface="Arial" panose="020B0604020202020204" pitchFamily="34" charset="0"/>
              </a:rPr>
              <a:t>usuarios ordenen su pedido por </a:t>
            </a:r>
            <a:r>
              <a:rPr lang="es-CO" sz="2800" dirty="0" smtClean="0">
                <a:cs typeface="Arial" panose="020B0604020202020204" pitchFamily="34" charset="0"/>
              </a:rPr>
              <a:t>medio </a:t>
            </a:r>
            <a:r>
              <a:rPr lang="es-CO" sz="2800" dirty="0">
                <a:cs typeface="Arial" panose="020B0604020202020204" pitchFamily="34" charset="0"/>
              </a:rPr>
              <a:t>de un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dispositivo electrónico (</a:t>
            </a:r>
            <a:r>
              <a:rPr lang="es-CO" sz="2800" dirty="0">
                <a:cs typeface="Arial" panose="020B0604020202020204" pitchFamily="34" charset="0"/>
              </a:rPr>
              <a:t>Celular, Tablet, Pc</a:t>
            </a:r>
            <a:r>
              <a:rPr lang="es-CO" sz="2800" dirty="0" smtClean="0">
                <a:cs typeface="Arial" panose="020B0604020202020204" pitchFamily="34" charset="0"/>
              </a:rPr>
              <a:t>), permitiendo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así </a:t>
            </a:r>
            <a:r>
              <a:rPr lang="es-CO" sz="2800" dirty="0">
                <a:cs typeface="Arial" panose="020B0604020202020204" pitchFamily="34" charset="0"/>
              </a:rPr>
              <a:t>el </a:t>
            </a:r>
            <a:r>
              <a:rPr lang="es-CO" sz="2800" dirty="0" smtClean="0">
                <a:cs typeface="Arial" panose="020B0604020202020204" pitchFamily="34" charset="0"/>
              </a:rPr>
              <a:t>ahorro de </a:t>
            </a:r>
            <a:r>
              <a:rPr lang="es-CO" sz="2800" dirty="0">
                <a:cs typeface="Arial" panose="020B0604020202020204" pitchFamily="34" charset="0"/>
              </a:rPr>
              <a:t>tiempo y la fila que se genera para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realizar estos procesos. Por otra parte agiliza la atención,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los tiempos </a:t>
            </a:r>
            <a:r>
              <a:rPr lang="es-CO" sz="2800" dirty="0">
                <a:cs typeface="Arial" panose="020B0604020202020204" pitchFamily="34" charset="0"/>
              </a:rPr>
              <a:t>de respuesta  y el </a:t>
            </a:r>
            <a:r>
              <a:rPr lang="es-CO" sz="2800" dirty="0" smtClean="0"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4" y="1667885"/>
            <a:ext cx="7222397" cy="510915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76301" y="314633"/>
            <a:ext cx="9286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smtClean="0">
                <a:solidFill>
                  <a:srgbClr val="92D050"/>
                </a:solidFill>
              </a:rPr>
              <a:t>DIAGRAMA DE GANTT – </a:t>
            </a:r>
          </a:p>
          <a:p>
            <a:r>
              <a:rPr lang="es-ES" sz="4000" b="1" dirty="0" smtClean="0">
                <a:solidFill>
                  <a:srgbClr val="92D050"/>
                </a:solidFill>
              </a:rPr>
              <a:t>USO DE RECURSOS </a:t>
            </a:r>
            <a:endParaRPr lang="es-E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3136" y="134648"/>
            <a:ext cx="609109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5000" b="1" dirty="0" smtClean="0">
                <a:solidFill>
                  <a:srgbClr val="0099A5"/>
                </a:solidFill>
              </a:rPr>
              <a:t>MODELO DE CALIDAD </a:t>
            </a:r>
          </a:p>
          <a:p>
            <a:pPr algn="ctr"/>
            <a:r>
              <a:rPr lang="es-ES" sz="5000" b="1" dirty="0" smtClean="0">
                <a:solidFill>
                  <a:srgbClr val="0099A5"/>
                </a:solidFill>
              </a:rPr>
              <a:t>DEL PROYECTO</a:t>
            </a:r>
            <a:endParaRPr lang="es-ES" sz="5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6105014" y="2624225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CMMI </a:t>
            </a: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Versión 2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3595640" y="4504539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CMMI </a:t>
            </a: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Versión 3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5" name="Esquina doblada 4">
            <a:hlinkClick r:id="rId4" action="ppaction://hlinkfile"/>
          </p:cNvPr>
          <p:cNvSpPr/>
          <p:nvPr/>
        </p:nvSpPr>
        <p:spPr>
          <a:xfrm>
            <a:off x="881589" y="2624225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CMMI </a:t>
            </a:r>
            <a:br>
              <a:rPr lang="es-CO" b="1" dirty="0" smtClean="0">
                <a:solidFill>
                  <a:schemeClr val="tx1"/>
                </a:solidFill>
              </a:rPr>
            </a:br>
            <a:r>
              <a:rPr lang="es-CO" b="1" dirty="0" smtClean="0">
                <a:solidFill>
                  <a:schemeClr val="tx1"/>
                </a:solidFill>
              </a:rPr>
              <a:t>Versión 1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88843" y="490211"/>
            <a:ext cx="574772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000" b="1" dirty="0" smtClean="0">
                <a:solidFill>
                  <a:srgbClr val="0099A5"/>
                </a:solidFill>
              </a:rPr>
              <a:t>AUDITORÍA INTERNA</a:t>
            </a:r>
            <a:endParaRPr lang="es-ES" sz="5000" b="1" dirty="0">
              <a:solidFill>
                <a:srgbClr val="0099A5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7251" y="2473446"/>
            <a:ext cx="83709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Se realizó una auditoría interna al sistema, teniendo en cuenta:</a:t>
            </a:r>
          </a:p>
          <a:p>
            <a:endParaRPr lang="es-ES" sz="2000" b="1" dirty="0" smtClean="0"/>
          </a:p>
          <a:p>
            <a:endParaRPr lang="es-ES" sz="20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002060"/>
                </a:solidFill>
              </a:rPr>
              <a:t>Funcionamiento correcto de cada uno de los módulos de la aplicación.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002060"/>
                </a:solidFill>
              </a:rPr>
              <a:t>Calidad del sistema de información.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r>
              <a:rPr lang="es-ES" sz="2000" b="1" dirty="0" smtClean="0"/>
              <a:t>De acuerdo con los anteriores puntos, se concluye que el sistema de información cumple satisfactoriamente con estos, brindando al cliente confiabilidad y respaldo eficaz al utilizar la aplicación </a:t>
            </a:r>
            <a:r>
              <a:rPr lang="es-ES" sz="2000" b="1" dirty="0" err="1" smtClean="0"/>
              <a:t>Pay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Food</a:t>
            </a:r>
            <a:r>
              <a:rPr lang="es-ES" sz="2000" b="1" dirty="0" smtClean="0"/>
              <a:t>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4896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03400" y="490211"/>
            <a:ext cx="4692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AUDITORIA EXTERNA</a:t>
            </a:r>
            <a:endParaRPr lang="es-ES" sz="40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27810" y="240471"/>
            <a:ext cx="7665894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5000" b="1" dirty="0">
                <a:solidFill>
                  <a:srgbClr val="92D050"/>
                </a:solidFill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Implementar un sistema de información que permita </a:t>
            </a: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los tiempos de espera </a:t>
            </a:r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381729" y="155050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CO" sz="5000" b="1" dirty="0">
                <a:solidFill>
                  <a:srgbClr val="92D050"/>
                </a:solidFill>
                <a:cs typeface="Arial" panose="020B0604020202020204" pitchFamily="34" charset="0"/>
              </a:rPr>
              <a:t>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cs typeface="Arial" panose="020B0604020202020204" pitchFamily="34" charset="0"/>
              </a:rPr>
              <a:t>a </a:t>
            </a:r>
            <a:r>
              <a:rPr lang="es-CO" sz="2800" dirty="0"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11184</TotalTime>
  <Words>1324</Words>
  <Application>Microsoft Office PowerPoint</Application>
  <PresentationFormat>Presentación en pantalla (4:3)</PresentationFormat>
  <Paragraphs>261</Paragraphs>
  <Slides>73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7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Gladys Angelica Garzon Espitia</cp:lastModifiedBy>
  <cp:revision>551</cp:revision>
  <dcterms:created xsi:type="dcterms:W3CDTF">2014-06-25T16:18:26Z</dcterms:created>
  <dcterms:modified xsi:type="dcterms:W3CDTF">2017-09-13T13:22:31Z</dcterms:modified>
</cp:coreProperties>
</file>