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23" r:id="rId2"/>
    <p:sldId id="325" r:id="rId3"/>
    <p:sldId id="329" r:id="rId4"/>
    <p:sldId id="355" r:id="rId5"/>
    <p:sldId id="330" r:id="rId6"/>
    <p:sldId id="331" r:id="rId7"/>
    <p:sldId id="332" r:id="rId8"/>
    <p:sldId id="333" r:id="rId9"/>
    <p:sldId id="334" r:id="rId10"/>
    <p:sldId id="346" r:id="rId11"/>
    <p:sldId id="373" r:id="rId12"/>
    <p:sldId id="374" r:id="rId13"/>
    <p:sldId id="375" r:id="rId14"/>
    <p:sldId id="376" r:id="rId15"/>
    <p:sldId id="377" r:id="rId16"/>
    <p:sldId id="378" r:id="rId17"/>
    <p:sldId id="359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401" r:id="rId30"/>
    <p:sldId id="402" r:id="rId31"/>
    <p:sldId id="403" r:id="rId32"/>
    <p:sldId id="391" r:id="rId33"/>
    <p:sldId id="392" r:id="rId34"/>
    <p:sldId id="393" r:id="rId35"/>
    <p:sldId id="394" r:id="rId36"/>
    <p:sldId id="390" r:id="rId37"/>
    <p:sldId id="360" r:id="rId38"/>
    <p:sldId id="395" r:id="rId39"/>
    <p:sldId id="396" r:id="rId40"/>
    <p:sldId id="372" r:id="rId41"/>
    <p:sldId id="397" r:id="rId42"/>
    <p:sldId id="398" r:id="rId43"/>
    <p:sldId id="367" r:id="rId44"/>
    <p:sldId id="369" r:id="rId45"/>
    <p:sldId id="399" r:id="rId46"/>
    <p:sldId id="400" r:id="rId47"/>
    <p:sldId id="363" r:id="rId48"/>
    <p:sldId id="365" r:id="rId49"/>
    <p:sldId id="366" r:id="rId50"/>
    <p:sldId id="368" r:id="rId51"/>
    <p:sldId id="370" r:id="rId52"/>
    <p:sldId id="371" r:id="rId5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78993" autoAdjust="0"/>
  </p:normalViewPr>
  <p:slideViewPr>
    <p:cSldViewPr snapToGrid="0" snapToObjects="1">
      <p:cViewPr>
        <p:scale>
          <a:sx n="70" d="100"/>
          <a:sy n="70" d="100"/>
        </p:scale>
        <p:origin x="1038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29/06/2017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29/06/2017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NUAL%20TE&#769;CNICO%20PF.pdf" TargetMode="External"/><Relationship Id="rId2" Type="http://schemas.openxmlformats.org/officeDocument/2006/relationships/hyperlink" Target="Manual%20de%20usuario%20PF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Este proyecto tiene como fin implementar un </a:t>
            </a:r>
            <a:r>
              <a:rPr lang="es-CO" sz="2800" dirty="0" smtClean="0">
                <a:cs typeface="Arial" panose="020B0604020202020204" pitchFamily="34" charset="0"/>
              </a:rPr>
              <a:t>sistema de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información que permita </a:t>
            </a:r>
            <a:r>
              <a:rPr lang="es-CO" sz="2800" dirty="0">
                <a:cs typeface="Arial" panose="020B0604020202020204" pitchFamily="34" charset="0"/>
              </a:rPr>
              <a:t>ordenar </a:t>
            </a:r>
            <a:r>
              <a:rPr lang="es-CO" sz="2800" dirty="0" smtClean="0">
                <a:cs typeface="Arial" panose="020B0604020202020204" pitchFamily="34" charset="0"/>
              </a:rPr>
              <a:t>y pagar </a:t>
            </a:r>
            <a:r>
              <a:rPr lang="es-CO" sz="2800" dirty="0">
                <a:cs typeface="Arial" panose="020B0604020202020204" pitchFamily="34" charset="0"/>
              </a:rPr>
              <a:t>de forma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efectiva </a:t>
            </a:r>
            <a:r>
              <a:rPr lang="es-CO" sz="2800" dirty="0">
                <a:cs typeface="Arial" panose="020B0604020202020204" pitchFamily="34" charset="0"/>
              </a:rPr>
              <a:t>los consumos realizados </a:t>
            </a:r>
            <a:r>
              <a:rPr lang="es-CO" sz="2800" dirty="0" smtClean="0">
                <a:cs typeface="Arial" panose="020B0604020202020204" pitchFamily="34" charset="0"/>
              </a:rPr>
              <a:t>por </a:t>
            </a:r>
            <a:r>
              <a:rPr lang="es-CO" sz="2800" dirty="0">
                <a:cs typeface="Arial" panose="020B0604020202020204" pitchFamily="34" charset="0"/>
              </a:rPr>
              <a:t>parte de los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usuarios </a:t>
            </a:r>
            <a:r>
              <a:rPr lang="es-CO" sz="2800" dirty="0">
                <a:cs typeface="Arial" panose="020B0604020202020204" pitchFamily="34" charset="0"/>
              </a:rPr>
              <a:t>en los diferentes </a:t>
            </a:r>
            <a:r>
              <a:rPr lang="es-CO" sz="2800" dirty="0" smtClean="0">
                <a:cs typeface="Arial" panose="020B0604020202020204" pitchFamily="34" charset="0"/>
              </a:rPr>
              <a:t>establecimientos </a:t>
            </a:r>
            <a:r>
              <a:rPr lang="es-CO" sz="2800" dirty="0">
                <a:cs typeface="Arial" panose="020B0604020202020204" pitchFamily="34" charset="0"/>
              </a:rPr>
              <a:t>del sector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gastronómico, (Restaurantes</a:t>
            </a:r>
            <a:r>
              <a:rPr lang="es-CO" sz="2800" dirty="0">
                <a:cs typeface="Arial" panose="020B0604020202020204" pitchFamily="34" charset="0"/>
              </a:rPr>
              <a:t>). </a:t>
            </a:r>
            <a:r>
              <a:rPr lang="es-CO" sz="2800" dirty="0" smtClean="0">
                <a:cs typeface="Arial" panose="020B0604020202020204" pitchFamily="34" charset="0"/>
              </a:rPr>
              <a:t>El objetivo es </a:t>
            </a:r>
            <a:r>
              <a:rPr lang="es-CO" sz="2800" dirty="0">
                <a:cs typeface="Arial" panose="020B0604020202020204" pitchFamily="34" charset="0"/>
              </a:rPr>
              <a:t>que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dichos </a:t>
            </a:r>
            <a:r>
              <a:rPr lang="es-CO" sz="2800" dirty="0">
                <a:cs typeface="Arial" panose="020B0604020202020204" pitchFamily="34" charset="0"/>
              </a:rPr>
              <a:t>usuarios ordenen su pedido por </a:t>
            </a:r>
            <a:r>
              <a:rPr lang="es-CO" sz="2800" dirty="0" smtClean="0">
                <a:cs typeface="Arial" panose="020B0604020202020204" pitchFamily="34" charset="0"/>
              </a:rPr>
              <a:t>medio </a:t>
            </a:r>
            <a:r>
              <a:rPr lang="es-CO" sz="2800" dirty="0">
                <a:cs typeface="Arial" panose="020B0604020202020204" pitchFamily="34" charset="0"/>
              </a:rPr>
              <a:t>de un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dispositivo electrónico (</a:t>
            </a:r>
            <a:r>
              <a:rPr lang="es-CO" sz="2800" dirty="0">
                <a:cs typeface="Arial" panose="020B0604020202020204" pitchFamily="34" charset="0"/>
              </a:rPr>
              <a:t>Celular, Tablet, Pc</a:t>
            </a:r>
            <a:r>
              <a:rPr lang="es-CO" sz="2800" dirty="0" smtClean="0">
                <a:cs typeface="Arial" panose="020B0604020202020204" pitchFamily="34" charset="0"/>
              </a:rPr>
              <a:t>), permitiendo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así </a:t>
            </a:r>
            <a:r>
              <a:rPr lang="es-CO" sz="2800" dirty="0">
                <a:cs typeface="Arial" panose="020B0604020202020204" pitchFamily="34" charset="0"/>
              </a:rPr>
              <a:t>el </a:t>
            </a:r>
            <a:r>
              <a:rPr lang="es-CO" sz="2800" dirty="0" smtClean="0">
                <a:cs typeface="Arial" panose="020B0604020202020204" pitchFamily="34" charset="0"/>
              </a:rPr>
              <a:t>ahorro de </a:t>
            </a:r>
            <a:r>
              <a:rPr lang="es-CO" sz="2800" dirty="0">
                <a:cs typeface="Arial" panose="020B0604020202020204" pitchFamily="34" charset="0"/>
              </a:rPr>
              <a:t>tiempo y la fila que se genera para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realizar estos procesos. Por otra parte agiliza la atención,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los tiempos </a:t>
            </a:r>
            <a:r>
              <a:rPr lang="es-CO" sz="2800" dirty="0">
                <a:cs typeface="Arial" panose="020B0604020202020204" pitchFamily="34" charset="0"/>
              </a:rPr>
              <a:t>de respuesta  y el </a:t>
            </a:r>
            <a:r>
              <a:rPr lang="es-CO" sz="2800" dirty="0" smtClean="0"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825"/>
            <a:ext cx="4210050" cy="2924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931646"/>
            <a:ext cx="4419600" cy="2762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97119" y="2190045"/>
            <a:ext cx="5599288" cy="13207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sz="1300" b="1" dirty="0"/>
              <a:t>El primero fue una encuesta que se realizó a 30 personas que trascurrían por el parque, </a:t>
            </a:r>
            <a:r>
              <a:rPr lang="es-419" sz="1300" b="1" dirty="0" smtClean="0"/>
              <a:t>el virrey </a:t>
            </a:r>
            <a:r>
              <a:rPr lang="es-419" sz="1300" b="1" dirty="0"/>
              <a:t>de Bogotá, la encuesta se realizó principalmente para ver si las personas creen que </a:t>
            </a:r>
            <a:r>
              <a:rPr lang="es-419" sz="1300" b="1" dirty="0" smtClean="0"/>
              <a:t>la aplicación </a:t>
            </a:r>
            <a:r>
              <a:rPr lang="es-419" sz="1300" b="1" dirty="0"/>
              <a:t>es efectiva para mejorar los procesos de pedido y entrega de los alimentos </a:t>
            </a:r>
            <a:r>
              <a:rPr lang="es-419" sz="1300" b="1" dirty="0" smtClean="0"/>
              <a:t>en diferentes </a:t>
            </a:r>
            <a:r>
              <a:rPr lang="es-419" sz="1300" b="1" dirty="0"/>
              <a:t>restaurantes, o si no lo era.</a:t>
            </a:r>
            <a:endParaRPr lang="es-ES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3137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" y="2613378"/>
            <a:ext cx="4048125" cy="2886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2613378"/>
            <a:ext cx="4257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13378"/>
            <a:ext cx="440055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76" y="2613378"/>
            <a:ext cx="42672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3" y="2613378"/>
            <a:ext cx="4695825" cy="317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36420"/>
            <a:ext cx="4267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Mapa de procesos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" y="2032000"/>
            <a:ext cx="8200360" cy="4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0" y="2372496"/>
            <a:ext cx="8891170" cy="4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933450" y="0"/>
            <a:ext cx="109823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8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6605" y="2564070"/>
            <a:ext cx="7562850" cy="26765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Hardware: </a:t>
            </a:r>
            <a:endParaRPr lang="es-CO" sz="2800" b="1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Monitor LED Hewlett Packard.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Teclado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Mouse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Torre Hewlett Packard.</a:t>
            </a:r>
          </a:p>
          <a:p>
            <a:pPr algn="l"/>
            <a:endParaRPr lang="es-CO" sz="2800" dirty="0" smtClean="0"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Sistema Operativo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92" y="1866900"/>
            <a:ext cx="5572125" cy="4991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75935" y="535459"/>
            <a:ext cx="5552303" cy="848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29946" y="444843"/>
            <a:ext cx="5626443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629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" y="2467108"/>
            <a:ext cx="4076367" cy="43208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86" y="2467108"/>
            <a:ext cx="4596713" cy="43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910174" y="1733155"/>
            <a:ext cx="5953739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" y="2224216"/>
            <a:ext cx="4371203" cy="46337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14" y="2224216"/>
            <a:ext cx="4420629" cy="25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38184" y="518982"/>
            <a:ext cx="505803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2" y="1951852"/>
            <a:ext cx="5098707" cy="44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3793"/>
            <a:ext cx="4580238" cy="45142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9" y="2343793"/>
            <a:ext cx="4563761" cy="45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306080"/>
            <a:ext cx="55911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783"/>
            <a:ext cx="9144000" cy="357401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10032" y="477795"/>
            <a:ext cx="5535827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0803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3" y="1639329"/>
            <a:ext cx="4356014" cy="48273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88" y="1639329"/>
            <a:ext cx="4069472" cy="482737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28800" y="345990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CASOS DE USO EXPANDIDOS</a:t>
            </a:r>
          </a:p>
        </p:txBody>
      </p:sp>
    </p:spTree>
    <p:extLst>
      <p:ext uri="{BB962C8B-B14F-4D97-AF65-F5344CB8AC3E}">
        <p14:creationId xmlns:p14="http://schemas.microsoft.com/office/powerpoint/2010/main" val="30054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32" t="701" r="1759" b="4175"/>
          <a:stretch/>
        </p:blipFill>
        <p:spPr>
          <a:xfrm>
            <a:off x="1219200" y="2166550"/>
            <a:ext cx="7249298" cy="434957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12623" y="428368"/>
            <a:ext cx="6663896" cy="840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Modelo Relacional (MR)</a:t>
            </a:r>
          </a:p>
        </p:txBody>
      </p:sp>
    </p:spTree>
    <p:extLst>
      <p:ext uri="{BB962C8B-B14F-4D97-AF65-F5344CB8AC3E}">
        <p14:creationId xmlns:p14="http://schemas.microsoft.com/office/powerpoint/2010/main" val="1870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1612002"/>
            <a:ext cx="9037982" cy="1990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8" y="3780147"/>
            <a:ext cx="9037982" cy="29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38183" y="411892"/>
            <a:ext cx="5288692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Diccionario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0" y="1570589"/>
            <a:ext cx="8295860" cy="45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6" y="1661283"/>
            <a:ext cx="8879401" cy="17370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5" y="3616572"/>
            <a:ext cx="8879401" cy="29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cs typeface="Arial" panose="020B0604020202020204" pitchFamily="34" charset="0"/>
              </a:rPr>
              <a:t>S.A.N.F</a:t>
            </a:r>
            <a:r>
              <a:rPr lang="es-CO" sz="8000" b="1" dirty="0">
                <a:cs typeface="Arial" panose="020B0604020202020204" pitchFamily="34" charset="0"/>
              </a:rPr>
              <a:t/>
            </a:r>
            <a:br>
              <a:rPr lang="es-CO" sz="8000" b="1" dirty="0">
                <a:cs typeface="Arial" panose="020B0604020202020204" pitchFamily="34" charset="0"/>
              </a:rPr>
            </a:br>
            <a:r>
              <a:rPr lang="es-CO" sz="8000" b="1" dirty="0"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5" y="1643813"/>
            <a:ext cx="8637702" cy="2133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6" y="3777413"/>
            <a:ext cx="863770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9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7" y="1740797"/>
            <a:ext cx="8961293" cy="17530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7" y="4005049"/>
            <a:ext cx="9017567" cy="22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56181"/>
            <a:ext cx="8550876" cy="47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2" y="1833477"/>
            <a:ext cx="6895328" cy="47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5" y="1652495"/>
            <a:ext cx="8094576" cy="46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4" y="1667885"/>
            <a:ext cx="7222397" cy="5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88" y="2092554"/>
            <a:ext cx="9144000" cy="498374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94176" y="5364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Diagrama </a:t>
            </a:r>
          </a:p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De Clases</a:t>
            </a:r>
          </a:p>
        </p:txBody>
      </p:sp>
    </p:spTree>
    <p:extLst>
      <p:ext uri="{BB962C8B-B14F-4D97-AF65-F5344CB8AC3E}">
        <p14:creationId xmlns:p14="http://schemas.microsoft.com/office/powerpoint/2010/main" val="2884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" y="1745156"/>
            <a:ext cx="4353635" cy="30803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3285321"/>
            <a:ext cx="4148121" cy="32650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86633" y="469556"/>
            <a:ext cx="4950940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</a:t>
            </a:r>
            <a:r>
              <a:rPr lang="es-ES" sz="4000" b="1" dirty="0">
                <a:solidFill>
                  <a:srgbClr val="92D050"/>
                </a:solidFill>
              </a:rPr>
              <a:t>n</a:t>
            </a:r>
            <a:r>
              <a:rPr lang="es-ES" sz="4000" b="1" dirty="0" smtClean="0">
                <a:solidFill>
                  <a:srgbClr val="92D050"/>
                </a:solidFill>
              </a:rPr>
              <a:t>o Funcionales</a:t>
            </a:r>
          </a:p>
        </p:txBody>
      </p:sp>
    </p:spTree>
    <p:extLst>
      <p:ext uri="{BB962C8B-B14F-4D97-AF65-F5344CB8AC3E}">
        <p14:creationId xmlns:p14="http://schemas.microsoft.com/office/powerpoint/2010/main" val="33413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5" y="1779373"/>
            <a:ext cx="4553820" cy="3039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5" y="3179142"/>
            <a:ext cx="4475439" cy="32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869988"/>
            <a:ext cx="3897012" cy="34640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64" y="3720696"/>
            <a:ext cx="4002817" cy="28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" y="2309286"/>
            <a:ext cx="8295503" cy="343058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47784" y="436606"/>
            <a:ext cx="4786184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/>
              <a:t>Diagrama de Distribución</a:t>
            </a:r>
          </a:p>
        </p:txBody>
      </p:sp>
    </p:spTree>
    <p:extLst>
      <p:ext uri="{BB962C8B-B14F-4D97-AF65-F5344CB8AC3E}">
        <p14:creationId xmlns:p14="http://schemas.microsoft.com/office/powerpoint/2010/main" val="7095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" y="1867437"/>
            <a:ext cx="8893756" cy="39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025" y="29481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168713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4932609" y="2385812"/>
            <a:ext cx="2253802" cy="174830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125014" y="2948120"/>
            <a:ext cx="1300766" cy="5935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de usuario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92462" y="2948120"/>
            <a:ext cx="1171977" cy="7352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67459" y="2807594"/>
            <a:ext cx="1687133" cy="875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técnico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893194" y="605307"/>
            <a:ext cx="6001555" cy="88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 smtClean="0"/>
              <a:t>manuales</a:t>
            </a:r>
          </a:p>
        </p:txBody>
      </p:sp>
    </p:spTree>
    <p:extLst>
      <p:ext uri="{BB962C8B-B14F-4D97-AF65-F5344CB8AC3E}">
        <p14:creationId xmlns:p14="http://schemas.microsoft.com/office/powerpoint/2010/main" val="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3847" y="1409347"/>
            <a:ext cx="77888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Pruebas: Utilizando una técnica que se acople</a:t>
            </a:r>
          </a:p>
          <a:p>
            <a:r>
              <a:rPr lang="es-ES" sz="2800" dirty="0"/>
              <a:t>	a la herramienta tecnológica según el lenguaje de</a:t>
            </a:r>
          </a:p>
          <a:p>
            <a:r>
              <a:rPr lang="es-ES" sz="2800" dirty="0"/>
              <a:t>	programación utilizado</a:t>
            </a:r>
          </a:p>
          <a:p>
            <a:endParaRPr lang="es-ES" sz="2800" dirty="0"/>
          </a:p>
          <a:p>
            <a:r>
              <a:rPr lang="es-ES" sz="2800" b="1" dirty="0"/>
              <a:t>	Técnicas:</a:t>
            </a:r>
          </a:p>
          <a:p>
            <a:r>
              <a:rPr lang="es-ES" sz="2800" dirty="0"/>
              <a:t>	-Pruebas unitarias -Pruebas de humo</a:t>
            </a:r>
          </a:p>
          <a:p>
            <a:endParaRPr lang="es-ES" sz="2800" dirty="0"/>
          </a:p>
          <a:p>
            <a:r>
              <a:rPr lang="es-ES" sz="2800" dirty="0"/>
              <a:t>	-Pruebas caja negra -Pruebas regresión</a:t>
            </a:r>
          </a:p>
          <a:p>
            <a:endParaRPr lang="es-ES" sz="2800" dirty="0"/>
          </a:p>
          <a:p>
            <a:r>
              <a:rPr lang="es-ES" sz="2800" dirty="0"/>
              <a:t>	-Pruebas caja blanca -Pruebas del sistema</a:t>
            </a:r>
          </a:p>
          <a:p>
            <a:endParaRPr lang="es-ES" sz="2800" dirty="0"/>
          </a:p>
          <a:p>
            <a:r>
              <a:rPr lang="es-ES" sz="2800" dirty="0"/>
              <a:t>	-Pruebas funcionales -Pruebas de stress</a:t>
            </a:r>
          </a:p>
        </p:txBody>
      </p:sp>
    </p:spTree>
    <p:extLst>
      <p:ext uri="{BB962C8B-B14F-4D97-AF65-F5344CB8AC3E}">
        <p14:creationId xmlns:p14="http://schemas.microsoft.com/office/powerpoint/2010/main" val="32890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82564" y="496956"/>
            <a:ext cx="4134678" cy="6758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/>
              <a:t>Consultas a la base de datos</a:t>
            </a:r>
          </a:p>
        </p:txBody>
      </p:sp>
      <p:sp>
        <p:nvSpPr>
          <p:cNvPr id="4" name="AutoShape 4" descr="Mostrando Datos Personales.PNG"/>
          <p:cNvSpPr>
            <a:spLocks noChangeAspect="1" noChangeArrowheads="1"/>
          </p:cNvSpPr>
          <p:nvPr/>
        </p:nvSpPr>
        <p:spPr bwMode="auto">
          <a:xfrm>
            <a:off x="59250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108"/>
            <a:ext cx="8693426" cy="1037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9" y="3061251"/>
            <a:ext cx="7938294" cy="8512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5" y="4320209"/>
            <a:ext cx="2933700" cy="2450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82" y="4478197"/>
            <a:ext cx="5294243" cy="1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7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" y="1749104"/>
            <a:ext cx="3122688" cy="27371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3322"/>
          <a:stretch/>
        </p:blipFill>
        <p:spPr>
          <a:xfrm>
            <a:off x="3345078" y="2046026"/>
            <a:ext cx="5785670" cy="10716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81" y="3865788"/>
            <a:ext cx="2834119" cy="2872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35" y="5732260"/>
            <a:ext cx="6097678" cy="8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1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03108" y="3351426"/>
            <a:ext cx="5291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Informe de </a:t>
            </a:r>
            <a:r>
              <a:rPr lang="es-ES" sz="3200" dirty="0" smtClean="0"/>
              <a:t>migración </a:t>
            </a:r>
            <a:r>
              <a:rPr lang="es-ES" sz="3200" dirty="0"/>
              <a:t>de datos</a:t>
            </a:r>
          </a:p>
        </p:txBody>
      </p:sp>
    </p:spTree>
    <p:extLst>
      <p:ext uri="{BB962C8B-B14F-4D97-AF65-F5344CB8AC3E}">
        <p14:creationId xmlns:p14="http://schemas.microsoft.com/office/powerpoint/2010/main" val="17449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57331" y="3183924"/>
            <a:ext cx="4368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/>
              <a:t>Contratos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1238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50541" y="2136339"/>
            <a:ext cx="6339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Documentación de las pruebas</a:t>
            </a:r>
          </a:p>
          <a:p>
            <a:r>
              <a:rPr lang="es-ES" sz="2800" dirty="0"/>
              <a:t>	</a:t>
            </a:r>
            <a:r>
              <a:rPr lang="es-ES" sz="2800" b="1" dirty="0"/>
              <a:t>a. </a:t>
            </a:r>
            <a:r>
              <a:rPr lang="es-ES" sz="2800" dirty="0"/>
              <a:t>Plan de capacitación para la implementación del nuevo</a:t>
            </a:r>
          </a:p>
          <a:p>
            <a:r>
              <a:rPr lang="es-ES" sz="2800" dirty="0"/>
              <a:t>	sistema de información</a:t>
            </a:r>
          </a:p>
          <a:p>
            <a:r>
              <a:rPr lang="es-ES" sz="2800" dirty="0"/>
              <a:t>	</a:t>
            </a:r>
            <a:r>
              <a:rPr lang="es-ES" sz="2800" b="1" dirty="0"/>
              <a:t>b. </a:t>
            </a:r>
            <a:r>
              <a:rPr lang="es-ES" sz="2800" dirty="0"/>
              <a:t>Distribución física de los equipos de hardware y el</a:t>
            </a:r>
          </a:p>
          <a:p>
            <a:r>
              <a:rPr lang="es-ES" sz="2800" dirty="0"/>
              <a:t>	software necesario para implementar el sistema de</a:t>
            </a:r>
          </a:p>
          <a:p>
            <a:r>
              <a:rPr lang="es-ES" sz="2800" dirty="0"/>
              <a:t>	información.</a:t>
            </a:r>
          </a:p>
        </p:txBody>
      </p:sp>
    </p:spTree>
    <p:extLst>
      <p:ext uri="{BB962C8B-B14F-4D97-AF65-F5344CB8AC3E}">
        <p14:creationId xmlns:p14="http://schemas.microsoft.com/office/powerpoint/2010/main" val="42403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54381" y="839064"/>
            <a:ext cx="7665894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Implementar un sistema de información que permita </a:t>
            </a: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los tiempos de espera </a:t>
            </a:r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2967335"/>
            <a:ext cx="5515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Cuadro comparativo de los diferente</a:t>
            </a:r>
          </a:p>
          <a:p>
            <a:r>
              <a:rPr lang="es-ES" sz="3200" dirty="0"/>
              <a:t>proveedores donde se obtendrá el hardware y</a:t>
            </a:r>
          </a:p>
          <a:p>
            <a:r>
              <a:rPr lang="es-ES" sz="3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276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0454" y="2045204"/>
            <a:ext cx="6627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Pruebas de desempeño:</a:t>
            </a:r>
          </a:p>
          <a:p>
            <a:endParaRPr lang="es-ES" sz="2400" dirty="0"/>
          </a:p>
          <a:p>
            <a:r>
              <a:rPr lang="es-ES" sz="2400" dirty="0"/>
              <a:t>	-Pruebas de integridad de datos y bases de</a:t>
            </a:r>
          </a:p>
          <a:p>
            <a:r>
              <a:rPr lang="es-ES" sz="2400" dirty="0"/>
              <a:t>	datos</a:t>
            </a:r>
          </a:p>
          <a:p>
            <a:endParaRPr lang="es-ES" sz="2400" dirty="0"/>
          </a:p>
          <a:p>
            <a:r>
              <a:rPr lang="es-ES" sz="2400" dirty="0"/>
              <a:t>	-Pruebas de seguridad y control de acceso</a:t>
            </a:r>
          </a:p>
          <a:p>
            <a:endParaRPr lang="es-ES" sz="2400" dirty="0"/>
          </a:p>
          <a:p>
            <a:r>
              <a:rPr lang="es-ES" sz="2400" dirty="0"/>
              <a:t>	-Pruebas de GUI(Interfaces graficas de</a:t>
            </a:r>
          </a:p>
          <a:p>
            <a:r>
              <a:rPr lang="es-ES" sz="2400" dirty="0"/>
              <a:t>	usuario)</a:t>
            </a:r>
          </a:p>
          <a:p>
            <a:endParaRPr lang="es-ES" sz="2400" dirty="0"/>
          </a:p>
          <a:p>
            <a:r>
              <a:rPr lang="es-ES" sz="2400" dirty="0"/>
              <a:t>	- Para Metodología SCRUM: Pruebas de TDD y</a:t>
            </a:r>
          </a:p>
          <a:p>
            <a:r>
              <a:rPr lang="es-ES" sz="2400" dirty="0"/>
              <a:t>	BDD</a:t>
            </a:r>
          </a:p>
        </p:txBody>
      </p:sp>
    </p:spTree>
    <p:extLst>
      <p:ext uri="{BB962C8B-B14F-4D97-AF65-F5344CB8AC3E}">
        <p14:creationId xmlns:p14="http://schemas.microsoft.com/office/powerpoint/2010/main" val="293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49394" y="2337654"/>
            <a:ext cx="55646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Implementación del diagrama de distribución</a:t>
            </a:r>
          </a:p>
          <a:p>
            <a:endParaRPr lang="es-ES" sz="2800" dirty="0"/>
          </a:p>
          <a:p>
            <a:r>
              <a:rPr lang="es-ES" sz="2800" dirty="0"/>
              <a:t>	- Despliegue de la aplicación en un servidor</a:t>
            </a:r>
          </a:p>
          <a:p>
            <a:r>
              <a:rPr lang="es-ES" sz="2800" dirty="0"/>
              <a:t>	dependiendo del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41084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973" y="546936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cs typeface="Arial" panose="020B0604020202020204" pitchFamily="34" charset="0"/>
              </a:rPr>
              <a:t>a </a:t>
            </a:r>
            <a:r>
              <a:rPr lang="es-CO" sz="2800" dirty="0"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R</a:t>
            </a:r>
            <a:r>
              <a:rPr lang="es-CO" sz="2800" dirty="0" smtClean="0">
                <a:cs typeface="Arial" panose="020B0604020202020204" pitchFamily="34" charset="0"/>
              </a:rPr>
              <a:t>educir </a:t>
            </a:r>
            <a:r>
              <a:rPr lang="es-CO" sz="2800" dirty="0">
                <a:cs typeface="Arial" panose="020B0604020202020204" pitchFamily="34" charset="0"/>
              </a:rPr>
              <a:t>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2932" y="-488693"/>
            <a:ext cx="81510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PLANTEAMIENTO DEL </a:t>
            </a:r>
            <a:r>
              <a:rPr lang="es-ES" sz="8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PROBLEMA</a:t>
            </a:r>
          </a:p>
          <a:p>
            <a:endParaRPr lang="es-419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endParaRPr lang="es-ES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0273" y="3096649"/>
            <a:ext cx="8588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En el sector gastronómico no existe actualmente un método de pago práctico y efectivo que </a:t>
            </a:r>
            <a:r>
              <a:rPr lang="es-ES" sz="2800" dirty="0" smtClean="0">
                <a:cs typeface="Arial" panose="020B0604020202020204" pitchFamily="34" charset="0"/>
              </a:rPr>
              <a:t>brinde un </a:t>
            </a:r>
            <a:r>
              <a:rPr lang="es-ES" sz="2800" dirty="0">
                <a:cs typeface="Arial" panose="020B0604020202020204" pitchFamily="34" charset="0"/>
              </a:rPr>
              <a:t>ahorro de </a:t>
            </a:r>
            <a:r>
              <a:rPr lang="es-ES" sz="2800" dirty="0" smtClean="0">
                <a:cs typeface="Arial" panose="020B0604020202020204" pitchFamily="34" charset="0"/>
              </a:rPr>
              <a:t>tiempo para </a:t>
            </a:r>
            <a:r>
              <a:rPr lang="es-ES" sz="2800" dirty="0">
                <a:cs typeface="Arial" panose="020B0604020202020204" pitchFamily="34" charset="0"/>
              </a:rPr>
              <a:t>el usuario al momento de cancelar su cuenta, lo cuál genera congestión en los establecimientos por largas filas que dichos usuarios deben hacer para </a:t>
            </a:r>
            <a:r>
              <a:rPr lang="es-ES" sz="2800" dirty="0" smtClean="0">
                <a:cs typeface="Arial" panose="020B0604020202020204" pitchFamily="34" charset="0"/>
              </a:rPr>
              <a:t>cancelar lo </a:t>
            </a:r>
            <a:r>
              <a:rPr lang="es-ES" sz="2800" dirty="0"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74476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8618" y="2813730"/>
            <a:ext cx="8397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cs typeface="Arial" panose="020B0604020202020204" pitchFamily="34" charset="0"/>
              </a:rPr>
              <a:t>acerca </a:t>
            </a:r>
            <a:r>
              <a:rPr lang="es-CO" sz="2800" dirty="0">
                <a:cs typeface="Arial" panose="020B0604020202020204" pitchFamily="34" charset="0"/>
              </a:rPr>
              <a:t>de la problemática y solución que se le pueda dar a la </a:t>
            </a:r>
            <a:r>
              <a:rPr lang="es-CO" sz="2800" dirty="0" smtClean="0">
                <a:cs typeface="Arial" panose="020B0604020202020204" pitchFamily="34" charset="0"/>
              </a:rPr>
              <a:t>idea. También </a:t>
            </a:r>
            <a:r>
              <a:rPr lang="es-CO" sz="2800" dirty="0">
                <a:cs typeface="Arial" panose="020B0604020202020204" pitchFamily="34" charset="0"/>
              </a:rPr>
              <a:t>se quiere lograr la creación de una herramienta innovadora y practica para los usuarios con cuestión al diseño, y como producto final </a:t>
            </a:r>
            <a:r>
              <a:rPr lang="es-ES" sz="2800" dirty="0">
                <a:cs typeface="Arial" panose="020B0604020202020204" pitchFamily="34" charset="0"/>
              </a:rPr>
              <a:t>implementarla tanto en establecimientos gastronómicos (Restaurantes</a:t>
            </a:r>
            <a:r>
              <a:rPr lang="es-ES" sz="2800" dirty="0" smtClean="0">
                <a:cs typeface="Arial" panose="020B0604020202020204" pitchFamily="34" charset="0"/>
              </a:rPr>
              <a:t>)</a:t>
            </a:r>
            <a:r>
              <a:rPr lang="es-ES" sz="2800" dirty="0" smtClean="0"/>
              <a:t>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5780" y="2481982"/>
            <a:ext cx="8446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Este proyecto tiene como fin, implementar una </a:t>
            </a:r>
            <a:r>
              <a:rPr lang="es-ES" sz="2800" dirty="0" smtClean="0">
                <a:cs typeface="Arial" panose="020B0604020202020204" pitchFamily="34" charset="0"/>
              </a:rPr>
              <a:t>pagina web visible desde dispositivos electrónicos (Celulares, Pc, Tablet), </a:t>
            </a:r>
            <a:r>
              <a:rPr lang="es-ES" sz="2800" dirty="0">
                <a:cs typeface="Arial" panose="020B0604020202020204" pitchFamily="34" charset="0"/>
              </a:rPr>
              <a:t>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578</Words>
  <Application>Microsoft Office PowerPoint</Application>
  <PresentationFormat>Presentación en pantalla (4:3)</PresentationFormat>
  <Paragraphs>126</Paragraphs>
  <Slides>52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santiago mendoza gonzalez</cp:lastModifiedBy>
  <cp:revision>371</cp:revision>
  <dcterms:created xsi:type="dcterms:W3CDTF">2014-06-25T16:18:26Z</dcterms:created>
  <dcterms:modified xsi:type="dcterms:W3CDTF">2017-06-30T03:02:06Z</dcterms:modified>
</cp:coreProperties>
</file>