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9"/>
  </p:notesMasterIdLst>
  <p:sldIdLst>
    <p:sldId id="267" r:id="rId2"/>
    <p:sldId id="279" r:id="rId3"/>
    <p:sldId id="280" r:id="rId4"/>
    <p:sldId id="281" r:id="rId5"/>
    <p:sldId id="282" r:id="rId6"/>
    <p:sldId id="283" r:id="rId7"/>
    <p:sldId id="265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8E8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F9576-FD1D-4970-B980-8E6012243D2D}" v="24" dt="2024-04-02T11:44:42.973"/>
    <p1510:client id="{7577743E-40A5-4DAC-BE8E-CBDB1D1C35F8}" v="3128" dt="2024-04-02T12:05:49.623"/>
    <p1510:client id="{A53986A2-8B77-2FF1-9C5A-D9A9F0FE053B}" v="43" dt="2024-04-02T11:34:15.112"/>
    <p1510:client id="{A6BC3FB9-96D5-4343-AE25-A2D5FF92DAC5}" v="3073" dt="2024-04-02T11:09:37.091"/>
    <p1510:client id="{B7D19DA6-DEBF-99B2-E299-117599999A0E}" v="17" dt="2024-04-02T11:16:12.952"/>
    <p1510:client id="{BA916E90-9F58-9C0E-7318-45327415A962}" v="191" dt="2024-04-02T08:57:02.703"/>
    <p1510:client id="{C6E18ED9-7574-C525-4F38-A86DF4B8FE0D}" v="52" dt="2024-04-02T10:53:19.459"/>
    <p1510:client id="{CE629F7B-15B5-80AF-DCCC-24F2C9590972}" v="15" dt="2024-04-01T21:07:37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7"/>
    <p:restoredTop sz="94694"/>
  </p:normalViewPr>
  <p:slideViewPr>
    <p:cSldViewPr snapToGrid="0">
      <p:cViewPr varScale="1">
        <p:scale>
          <a:sx n="161" d="100"/>
          <a:sy n="161" d="100"/>
        </p:scale>
        <p:origin x="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686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will investigate how this method compares to existing methods for fault trees generation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76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Energy System of India​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486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Energy System of India​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37583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Energy System of India​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65645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44332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Energy System of India​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0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Energy System of India​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07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Energy System of India​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8971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Energy System of India​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16041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Energy System of India​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483417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Energy System of India​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787489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Energy System of India​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99280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Energy System of India​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568811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Energy System of India​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22460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Energy System of India​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80430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The Energy System of India​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306F71C-D996-4DAD-4F41-33620670869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7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7" r:id="rId14"/>
    <p:sldLayoutId id="2147483684" r:id="rId15"/>
    <p:sldLayoutId id="214748366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fault trees from data</a:t>
            </a:r>
          </a:p>
        </p:txBody>
      </p:sp>
      <p:sp>
        <p:nvSpPr>
          <p:cNvPr id="15" name="Ondertitel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to topic</a:t>
            </a:r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Juan Luengo Gallego</a:t>
            </a:r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Seminar formal system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7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5A095-0C8E-B384-78FF-3388296B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Learning fault trees from data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61C5DE-5D5B-64DE-0320-C793377B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Fault trees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A3CED-8D2E-A353-F1A0-AD105CD1E6CB}"/>
              </a:ext>
            </a:extLst>
          </p:cNvPr>
          <p:cNvSpPr txBox="1"/>
          <p:nvPr/>
        </p:nvSpPr>
        <p:spPr>
          <a:xfrm>
            <a:off x="5743857" y="1646212"/>
            <a:ext cx="27358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 aspects:</a:t>
            </a:r>
          </a:p>
          <a:p>
            <a:endParaRPr lang="en-GB" dirty="0"/>
          </a:p>
          <a:p>
            <a:r>
              <a:rPr lang="en-GB" dirty="0"/>
              <a:t>- Hierarchical Structure</a:t>
            </a:r>
          </a:p>
          <a:p>
            <a:r>
              <a:rPr lang="en-GB" dirty="0"/>
              <a:t>- Analysing Failure Scenarios</a:t>
            </a:r>
          </a:p>
          <a:p>
            <a:r>
              <a:rPr lang="en-GB" dirty="0"/>
              <a:t>- Risk Assessment and Mitigation</a:t>
            </a:r>
            <a:endParaRPr lang="en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CE3710-1783-96E3-6A81-5FD0B34C1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09" y="1387128"/>
            <a:ext cx="3480491" cy="25494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0F4030-8950-8CA0-1D36-14833DD1A71A}"/>
              </a:ext>
            </a:extLst>
          </p:cNvPr>
          <p:cNvSpPr txBox="1"/>
          <p:nvPr/>
        </p:nvSpPr>
        <p:spPr>
          <a:xfrm>
            <a:off x="293901" y="4084865"/>
            <a:ext cx="4166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[1]: </a:t>
            </a:r>
            <a:r>
              <a:rPr lang="en-GB" sz="700" dirty="0" err="1"/>
              <a:t>S.Montani</a:t>
            </a:r>
            <a:r>
              <a:rPr lang="en-GB" sz="700" dirty="0"/>
              <a:t>, L. </a:t>
            </a:r>
            <a:r>
              <a:rPr lang="en-GB" sz="700" dirty="0" err="1"/>
              <a:t>Portinale</a:t>
            </a:r>
            <a:r>
              <a:rPr lang="en-GB" sz="700" dirty="0"/>
              <a:t>, A. </a:t>
            </a:r>
            <a:r>
              <a:rPr lang="en-GB" sz="700" dirty="0" err="1"/>
              <a:t>Bobbio</a:t>
            </a:r>
            <a:r>
              <a:rPr lang="en-GB" sz="700" dirty="0"/>
              <a:t>, and D. Codetta-</a:t>
            </a:r>
            <a:r>
              <a:rPr lang="en-GB" sz="700" dirty="0" err="1"/>
              <a:t>Raiteri</a:t>
            </a:r>
            <a:r>
              <a:rPr lang="en-GB" sz="700" dirty="0"/>
              <a:t>: </a:t>
            </a:r>
            <a:r>
              <a:rPr lang="en-GB" sz="700" dirty="0" err="1"/>
              <a:t>Radyban</a:t>
            </a:r>
            <a:r>
              <a:rPr lang="en-GB" sz="700" dirty="0"/>
              <a:t>: A tool for reliability analysis of dynamic fault trees through conversion into dynamic Bayesian networks, 2008</a:t>
            </a:r>
            <a:endParaRPr lang="en-ES" sz="700" dirty="0"/>
          </a:p>
        </p:txBody>
      </p:sp>
    </p:spTree>
    <p:extLst>
      <p:ext uri="{BB962C8B-B14F-4D97-AF65-F5344CB8AC3E}">
        <p14:creationId xmlns:p14="http://schemas.microsoft.com/office/powerpoint/2010/main" val="298332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41327735-E506-5E09-55BD-9689C8FC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25" y="518400"/>
            <a:ext cx="7556500" cy="733827"/>
          </a:xfrm>
        </p:spPr>
        <p:txBody>
          <a:bodyPr/>
          <a:lstStyle/>
          <a:p>
            <a:r>
              <a:rPr lang="en-ES" dirty="0"/>
              <a:t>Attack trees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30796-C568-36C5-D886-009036C345A2}"/>
              </a:ext>
            </a:extLst>
          </p:cNvPr>
          <p:cNvSpPr txBox="1"/>
          <p:nvPr/>
        </p:nvSpPr>
        <p:spPr>
          <a:xfrm>
            <a:off x="398005" y="1466456"/>
            <a:ext cx="27358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differences: 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Deliberate malicious actions or attacks.</a:t>
            </a:r>
          </a:p>
          <a:p>
            <a:pPr marL="285750" indent="-285750">
              <a:buFontTx/>
              <a:buChar char="-"/>
            </a:pPr>
            <a:r>
              <a:rPr lang="en-GB" dirty="0"/>
              <a:t>Cybersecurity and threat </a:t>
            </a:r>
            <a:r>
              <a:rPr lang="en-GB" dirty="0" err="1"/>
              <a:t>modeling</a:t>
            </a:r>
            <a:r>
              <a:rPr lang="en-GB" dirty="0"/>
              <a:t>.</a:t>
            </a:r>
          </a:p>
          <a:p>
            <a:pPr marL="285750" indent="-285750">
              <a:buFontTx/>
              <a:buChar char="-"/>
            </a:pPr>
            <a:r>
              <a:rPr lang="en-GB" dirty="0"/>
              <a:t>Nodes represent potential attack steps or goals</a:t>
            </a:r>
          </a:p>
          <a:p>
            <a:pPr marL="285750" indent="-285750">
              <a:buFontTx/>
              <a:buChar char="-"/>
            </a:pPr>
            <a:endParaRPr lang="en-E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CEAD2F5A-9DA9-4F42-CF24-204AB991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GB" dirty="0"/>
              <a:t>Learning fault trees from data</a:t>
            </a:r>
          </a:p>
        </p:txBody>
      </p:sp>
      <p:pic>
        <p:nvPicPr>
          <p:cNvPr id="2" name="Picture 1" descr="A diagram of a network&#10;&#10;Description automatically generated">
            <a:extLst>
              <a:ext uri="{FF2B5EF4-FFF2-40B4-BE49-F238E27FC236}">
                <a16:creationId xmlns:a16="http://schemas.microsoft.com/office/drawing/2014/main" id="{8AD62738-9CEB-ACAB-9C1B-A3B81BD1F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162" y="1252227"/>
            <a:ext cx="5443775" cy="29397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55CD48-39A2-2A59-906F-23BB00308C7D}"/>
              </a:ext>
            </a:extLst>
          </p:cNvPr>
          <p:cNvSpPr txBox="1"/>
          <p:nvPr/>
        </p:nvSpPr>
        <p:spPr>
          <a:xfrm>
            <a:off x="3323644" y="4247938"/>
            <a:ext cx="30780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[2] </a:t>
            </a:r>
            <a:r>
              <a:rPr lang="en-GB" sz="700" dirty="0" err="1"/>
              <a:t>Dorfhuber</a:t>
            </a:r>
            <a:r>
              <a:rPr lang="en-GB" sz="700" dirty="0"/>
              <a:t> et al. "Learning Attack Trees by Genetic Algorithms". ICTAC, 2023</a:t>
            </a:r>
            <a:endParaRPr lang="en-ES" sz="700" dirty="0"/>
          </a:p>
        </p:txBody>
      </p:sp>
    </p:spTree>
    <p:extLst>
      <p:ext uri="{BB962C8B-B14F-4D97-AF65-F5344CB8AC3E}">
        <p14:creationId xmlns:p14="http://schemas.microsoft.com/office/powerpoint/2010/main" val="363113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C578-1E01-AC8A-217F-F32A5FF4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attack trees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10B8C-8126-41ED-E054-211D5778C79B}"/>
              </a:ext>
            </a:extLst>
          </p:cNvPr>
          <p:cNvSpPr txBox="1"/>
          <p:nvPr/>
        </p:nvSpPr>
        <p:spPr>
          <a:xfrm>
            <a:off x="486383" y="1543456"/>
            <a:ext cx="7296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Requires human interaction to set them up (time, expertise, and resources).</a:t>
            </a:r>
          </a:p>
          <a:p>
            <a:endParaRPr lang="en-ES" dirty="0"/>
          </a:p>
          <a:p>
            <a:r>
              <a:rPr lang="en-ES" dirty="0"/>
              <a:t>From the ones that do create automatically:</a:t>
            </a:r>
          </a:p>
          <a:p>
            <a:pPr marL="285750" indent="-285750">
              <a:buFontTx/>
              <a:buChar char="-"/>
            </a:pPr>
            <a:r>
              <a:rPr lang="en-ES" dirty="0"/>
              <a:t>Can only use past attacks as data.</a:t>
            </a:r>
          </a:p>
          <a:p>
            <a:pPr marL="285750" indent="-285750">
              <a:buFontTx/>
              <a:buChar char="-"/>
            </a:pPr>
            <a:r>
              <a:rPr lang="en-ES" dirty="0"/>
              <a:t>Difficult to scale.</a:t>
            </a:r>
          </a:p>
          <a:p>
            <a:pPr marL="285750" indent="-285750">
              <a:buFontTx/>
              <a:buChar char="-"/>
            </a:pPr>
            <a:r>
              <a:rPr lang="en-ES" dirty="0"/>
              <a:t>Need lot of data.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63ADCA4-05D4-7724-5A73-1293536C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GB" dirty="0"/>
              <a:t>Learning fault trees from data</a:t>
            </a:r>
          </a:p>
        </p:txBody>
      </p:sp>
    </p:spTree>
    <p:extLst>
      <p:ext uri="{BB962C8B-B14F-4D97-AF65-F5344CB8AC3E}">
        <p14:creationId xmlns:p14="http://schemas.microsoft.com/office/powerpoint/2010/main" val="421670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2E21-BF8D-BD89-E7DD-0E19A00C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24" y="518400"/>
            <a:ext cx="8164681" cy="733827"/>
          </a:xfrm>
        </p:spPr>
        <p:txBody>
          <a:bodyPr>
            <a:normAutofit fontScale="90000"/>
          </a:bodyPr>
          <a:lstStyle/>
          <a:p>
            <a:r>
              <a:rPr lang="en-ES" dirty="0"/>
              <a:t>Paper - </a:t>
            </a:r>
            <a:r>
              <a:rPr lang="en-GB" dirty="0"/>
              <a:t>Learning Attack Trees by Genetic Algorithms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1610C-F681-585B-AAEE-78BDFD67F839}"/>
              </a:ext>
            </a:extLst>
          </p:cNvPr>
          <p:cNvSpPr txBox="1"/>
          <p:nvPr/>
        </p:nvSpPr>
        <p:spPr>
          <a:xfrm>
            <a:off x="386236" y="1557974"/>
            <a:ext cx="7581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Create attack trees from smaller sets of data using and learn</a:t>
            </a:r>
            <a:r>
              <a:rPr lang="en-GB" dirty="0" err="1"/>
              <a:t>ing</a:t>
            </a:r>
            <a:r>
              <a:rPr lang="en-ES" dirty="0"/>
              <a:t> </a:t>
            </a:r>
            <a:r>
              <a:rPr lang="en-GB" dirty="0"/>
              <a:t>from sets of traces </a:t>
            </a:r>
            <a:r>
              <a:rPr lang="en-GB" dirty="0" err="1"/>
              <a:t>labeled</a:t>
            </a:r>
            <a:r>
              <a:rPr lang="en-GB" dirty="0"/>
              <a:t> as successful or unsuccessful attacks.</a:t>
            </a:r>
          </a:p>
          <a:p>
            <a:endParaRPr lang="en-GB" dirty="0"/>
          </a:p>
          <a:p>
            <a:r>
              <a:rPr lang="en-GB" dirty="0"/>
              <a:t>Compared to other approaches they obtained some observations: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Small models can be learned with 100% accuracy if all existing traces are given as input.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The algorithm is robust to overfitting due to sampling.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957CBC8-34FE-D11E-3A34-2DAD5034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GB" dirty="0"/>
              <a:t>Learning fault trees from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51C1C-84AF-4DA4-F660-8095E36BBA01}"/>
              </a:ext>
            </a:extLst>
          </p:cNvPr>
          <p:cNvSpPr txBox="1"/>
          <p:nvPr/>
        </p:nvSpPr>
        <p:spPr>
          <a:xfrm>
            <a:off x="492980" y="4425045"/>
            <a:ext cx="29578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err="1"/>
              <a:t>Dorfhuber</a:t>
            </a:r>
            <a:r>
              <a:rPr lang="en-GB" sz="700" dirty="0"/>
              <a:t> et al. "Learning Attack Trees by Genetic Algorithms". ICTAC, 2023</a:t>
            </a:r>
            <a:endParaRPr lang="en-ES" sz="700" dirty="0"/>
          </a:p>
        </p:txBody>
      </p:sp>
    </p:spTree>
    <p:extLst>
      <p:ext uri="{BB962C8B-B14F-4D97-AF65-F5344CB8AC3E}">
        <p14:creationId xmlns:p14="http://schemas.microsoft.com/office/powerpoint/2010/main" val="129088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C9DE2-11E2-241E-5E3A-343FACC2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Energy System of India​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DC4EB6-472D-0EB4-1E55-2523DB45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24" y="518400"/>
            <a:ext cx="8164681" cy="733827"/>
          </a:xfrm>
        </p:spPr>
        <p:txBody>
          <a:bodyPr>
            <a:normAutofit fontScale="90000"/>
          </a:bodyPr>
          <a:lstStyle/>
          <a:p>
            <a:r>
              <a:rPr lang="en-ES" dirty="0"/>
              <a:t>Paper - </a:t>
            </a:r>
            <a:r>
              <a:rPr lang="en-GB" dirty="0"/>
              <a:t>Learning Attack Trees by Genetic Algorithms</a:t>
            </a:r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CCDC06-8FBF-774A-FBFD-B127C632B56B}"/>
              </a:ext>
            </a:extLst>
          </p:cNvPr>
          <p:cNvSpPr txBox="1"/>
          <p:nvPr/>
        </p:nvSpPr>
        <p:spPr>
          <a:xfrm>
            <a:off x="461246" y="1694587"/>
            <a:ext cx="84622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GB" dirty="0"/>
              <a:t>The algorithm approach performs comparable to logistic regression with a mean difference of only 0.04 (standard deviation 0.01) but, in contrast, results in a graphical, interpretable model.</a:t>
            </a:r>
          </a:p>
          <a:p>
            <a:pPr marL="342900" indent="-342900">
              <a:buAutoNum type="arabicPeriod" startAt="3"/>
            </a:pPr>
            <a:endParaRPr lang="en-GB" dirty="0"/>
          </a:p>
          <a:p>
            <a:pPr marL="342900" indent="-342900">
              <a:buAutoNum type="arabicPeriod" startAt="3"/>
            </a:pPr>
            <a:r>
              <a:rPr lang="en-GB" dirty="0"/>
              <a:t>Only about 4% of all traces in the dataset need to be successful attacks to learn fit functions with a mean sensitivity of up to 95%, or specificity of up to 99%.</a:t>
            </a:r>
          </a:p>
        </p:txBody>
      </p:sp>
    </p:spTree>
    <p:extLst>
      <p:ext uri="{BB962C8B-B14F-4D97-AF65-F5344CB8AC3E}">
        <p14:creationId xmlns:p14="http://schemas.microsoft.com/office/powerpoint/2010/main" val="166750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Questions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Learning fault trees from data</a:t>
            </a:r>
          </a:p>
        </p:txBody>
      </p:sp>
    </p:spTree>
    <p:extLst>
      <p:ext uri="{BB962C8B-B14F-4D97-AF65-F5344CB8AC3E}">
        <p14:creationId xmlns:p14="http://schemas.microsoft.com/office/powerpoint/2010/main" val="28711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194</TotalTime>
  <Words>361</Words>
  <Application>Microsoft Macintosh PowerPoint</Application>
  <PresentationFormat>On-screen Show (16:9)</PresentationFormat>
  <Paragraphs>48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2013 - 2022 Theme</vt:lpstr>
      <vt:lpstr>Learning fault trees from data</vt:lpstr>
      <vt:lpstr>Fault trees</vt:lpstr>
      <vt:lpstr>Attack trees</vt:lpstr>
      <vt:lpstr>Modelling attack trees</vt:lpstr>
      <vt:lpstr>Paper - Learning Attack Trees by Genetic Algorithms</vt:lpstr>
      <vt:lpstr>Paper - Learning Attack Trees by Genetic Algorithms</vt:lpstr>
      <vt:lpstr>Questions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Ven, I.M.J. van de</dc:creator>
  <cp:lastModifiedBy>Juan Luengo</cp:lastModifiedBy>
  <cp:revision>6</cp:revision>
  <dcterms:created xsi:type="dcterms:W3CDTF">2019-11-27T15:26:32Z</dcterms:created>
  <dcterms:modified xsi:type="dcterms:W3CDTF">2024-04-26T11:25:46Z</dcterms:modified>
</cp:coreProperties>
</file>