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73" r:id="rId3"/>
    <p:sldId id="257" r:id="rId4"/>
    <p:sldId id="258" r:id="rId5"/>
    <p:sldId id="262" r:id="rId6"/>
    <p:sldId id="259" r:id="rId7"/>
    <p:sldId id="260" r:id="rId8"/>
    <p:sldId id="261" r:id="rId9"/>
    <p:sldId id="264" r:id="rId10"/>
    <p:sldId id="265" r:id="rId11"/>
    <p:sldId id="267" r:id="rId12"/>
    <p:sldId id="268" r:id="rId13"/>
    <p:sldId id="269" r:id="rId14"/>
    <p:sldId id="276" r:id="rId15"/>
    <p:sldId id="270" r:id="rId16"/>
    <p:sldId id="271" r:id="rId17"/>
    <p:sldId id="272" r:id="rId18"/>
    <p:sldId id="274" r:id="rId19"/>
    <p:sldId id="275" r:id="rId20"/>
    <p:sldId id="263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 Sebastian Vargas Ahumada" initials="JSVA" lastIdx="1" clrIdx="0">
    <p:extLst>
      <p:ext uri="{19B8F6BF-5375-455C-9EA6-DF929625EA0E}">
        <p15:presenceInfo xmlns:p15="http://schemas.microsoft.com/office/powerpoint/2012/main" userId="1c8d71f2-488b-45e2-b357-af78bbb3bc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18"/>
    <p:restoredTop sz="93720"/>
  </p:normalViewPr>
  <p:slideViewPr>
    <p:cSldViewPr snapToGrid="0" snapToObjects="1">
      <p:cViewPr>
        <p:scale>
          <a:sx n="76" d="100"/>
          <a:sy n="76" d="100"/>
        </p:scale>
        <p:origin x="144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5A80A-A097-B04D-9741-B81B848807E7}" type="datetimeFigureOut">
              <a:rPr lang="en-US" smtClean="0"/>
              <a:t>5/27/18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742CA-9EF7-024D-AD0E-4F53AF680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21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AGREGAR ECUACION IDEAL IMAGING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742CA-9EF7-024D-AD0E-4F53AF6807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03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separar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computadores</a:t>
            </a:r>
            <a:r>
              <a:rPr lang="en-US" dirty="0"/>
              <a:t>, bucket </a:t>
            </a:r>
            <a:r>
              <a:rPr lang="en-US" dirty="0" err="1"/>
              <a:t>detecor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742CA-9EF7-024D-AD0E-4F53AF6807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42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siglas</a:t>
            </a:r>
            <a:r>
              <a:rPr lang="en-US" dirty="0"/>
              <a:t> </a:t>
            </a:r>
          </a:p>
          <a:p>
            <a:r>
              <a:rPr lang="en-US" dirty="0"/>
              <a:t>type of the </a:t>
            </a:r>
            <a:r>
              <a:rPr lang="en-US" dirty="0" err="1"/>
              <a:t>cristal</a:t>
            </a:r>
            <a:r>
              <a:rPr lang="en-US" dirty="0"/>
              <a:t> </a:t>
            </a:r>
          </a:p>
          <a:p>
            <a:r>
              <a:rPr lang="en-US" dirty="0"/>
              <a:t>Biphoton sin </a:t>
            </a:r>
            <a:r>
              <a:rPr lang="en-US" dirty="0" err="1"/>
              <a:t>aproximaciones</a:t>
            </a:r>
            <a:r>
              <a:rPr lang="en-US" dirty="0"/>
              <a:t>, </a:t>
            </a:r>
            <a:r>
              <a:rPr lang="en-US" dirty="0" err="1"/>
              <a:t>gausin</a:t>
            </a:r>
            <a:r>
              <a:rPr lang="en-US" dirty="0"/>
              <a:t> profile delta0 delta1, CW laser, </a:t>
            </a:r>
            <a:r>
              <a:rPr lang="en-US" dirty="0" err="1"/>
              <a:t>inte</a:t>
            </a:r>
            <a:r>
              <a:rPr lang="en-US" dirty="0"/>
              <a:t> temporal variables, FI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742CA-9EF7-024D-AD0E-4F53AF6807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16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 is a 4 </a:t>
            </a:r>
            <a:r>
              <a:rPr lang="en-US" dirty="0" err="1"/>
              <a:t>dimention</a:t>
            </a:r>
            <a:r>
              <a:rPr lang="en-US" dirty="0"/>
              <a:t> vector (</a:t>
            </a:r>
            <a:r>
              <a:rPr lang="en-US" dirty="0" err="1"/>
              <a:t>qx,qy,qx,qy</a:t>
            </a:r>
            <a:r>
              <a:rPr lang="en-US" dirty="0"/>
              <a:t>) and A and b arise from the phase matching conditions of the crystal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742CA-9EF7-024D-AD0E-4F53AF6807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23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anillos</a:t>
            </a:r>
            <a:r>
              <a:rPr lang="en-US" dirty="0"/>
              <a:t> BBO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742CA-9EF7-024D-AD0E-4F53AF6807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86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Perfilador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742CA-9EF7-024D-AD0E-4F53AF68079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3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A43C5-0632-8943-9439-B0EC6E1ED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87C54-AEBA-2549-A312-94BA0A747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EFB7D-3A1D-AC4D-BB84-E209D6BD1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2BC2-0C52-C74D-BC29-619764508F67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AA2E9-943F-CF4A-AB81-6475CEC30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6946E-6944-7A4B-8938-AE6F02DF4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21A0-1B43-AF4E-BA68-92F42B5A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7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AB2C-C11D-C349-9BF2-F4990C50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02018-6EAC-0F4E-AF14-FDB681CD5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03E15-9767-674C-BB1C-7A1FA9A46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2BC2-0C52-C74D-BC29-619764508F67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B5EB8-A54C-9340-A46B-077E9102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9EAFA-54A4-F743-92D0-65944786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21A0-1B43-AF4E-BA68-92F42B5A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8729FC-1DF1-F048-9428-705C6B347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FD883-FF6F-4D4E-A7F4-16FAC56C2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F4629-DA4A-A246-B0FF-0BB6F0C37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2BC2-0C52-C74D-BC29-619764508F67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3F42D-52AC-7E4F-A2CB-BEAF6648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59BDF-E23C-EF4F-970E-82A999F8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21A0-1B43-AF4E-BA68-92F42B5A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1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D6DA6-F292-F340-8D96-33C8E0570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6BD92-687A-DB40-A6CD-747251ED6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9CDEC-6791-2F4A-96C1-356E8D12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2BC2-0C52-C74D-BC29-619764508F67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6B411-C3DC-CB44-A1C8-C596B665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B7369-2E11-7C4C-924D-37FBB75A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21A0-1B43-AF4E-BA68-92F42B5A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2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47114-DF59-4C49-B0EB-15A8F6D5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3A29D-0B8D-5244-AFB4-54085DD26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3A0BE-4C24-8143-B913-6231C068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2BC2-0C52-C74D-BC29-619764508F67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9D3B2-D80A-784C-BD41-925BA7D6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2D3BA-F755-3C4D-980F-76F4E0CD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21A0-1B43-AF4E-BA68-92F42B5A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8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EB55C-1EC1-1149-8F77-49283C02B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87C40-592D-9E44-8E79-1FC4A501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831C6-5FB0-C84F-A634-A414A1DD5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67E36-E0C9-6946-BC11-42782237D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2BC2-0C52-C74D-BC29-619764508F67}" type="datetimeFigureOut">
              <a:rPr lang="en-US" smtClean="0"/>
              <a:t>5/27/18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DE936-6EBB-6B4B-926C-0EBBBC2AE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62F1D-B3A6-A84D-9D4F-CB9DDD5D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21A0-1B43-AF4E-BA68-92F42B5A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0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61CA-2981-BF44-A4C9-F317B5FC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D41C3-6DC4-334B-A42A-6085B95FC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ECD75-AEE6-AA4A-A129-677746ADD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96AF01-4E76-534C-B4DD-BFE1B4580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75C06E-9DA0-714D-ACEF-88E0A8BA1E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78AA75-8EBA-9F4A-AADD-B1DB1E01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2BC2-0C52-C74D-BC29-619764508F67}" type="datetimeFigureOut">
              <a:rPr lang="en-US" smtClean="0"/>
              <a:t>5/27/18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07256D-198C-4D4E-BA18-64F5B0437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DDF7C4-3319-704C-83A7-35B35B50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21A0-1B43-AF4E-BA68-92F42B5A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9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53F02-B3D5-7A4B-9A77-DB0538EC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F029A-61A7-CA43-8B54-735B4B0F2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2BC2-0C52-C74D-BC29-619764508F67}" type="datetimeFigureOut">
              <a:rPr lang="en-US" smtClean="0"/>
              <a:t>5/27/18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F12ED-BF2A-A84A-B3E0-5240307E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7FEBA-7580-334B-B6FC-7B79C5AB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21A0-1B43-AF4E-BA68-92F42B5A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7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602E7D-E41E-2642-BA9E-5ED9F0253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2BC2-0C52-C74D-BC29-619764508F67}" type="datetimeFigureOut">
              <a:rPr lang="en-US" smtClean="0"/>
              <a:t>5/27/18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935FB7-29D9-A648-A8F1-11A88717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0B145-D128-E045-B41F-DF0B95110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21A0-1B43-AF4E-BA68-92F42B5A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5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DE40E-969A-F64D-8162-65BAD48D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C1454-6494-5544-AC1A-836DFF1E8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661F1-87F8-A24C-9643-B22921E46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0A364-389D-0342-BCF0-1E620AF9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2BC2-0C52-C74D-BC29-619764508F67}" type="datetimeFigureOut">
              <a:rPr lang="en-US" smtClean="0"/>
              <a:t>5/27/18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D5D0B-5120-9F43-851C-0885F99EC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98447-7A26-B84B-8D63-98073B01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21A0-1B43-AF4E-BA68-92F42B5A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3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5ED7A-81B1-F644-9D86-068FD0F34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4F756F-98D6-B54B-9C8C-842D12F86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1B0AA-0B33-2C49-9BB9-6574299F8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C2F3B-F5A2-3D48-A701-FA07EAD85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2BC2-0C52-C74D-BC29-619764508F67}" type="datetimeFigureOut">
              <a:rPr lang="en-US" smtClean="0"/>
              <a:t>5/27/18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86115-FA55-2346-B9BC-2A8FEAE7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87DF0-0D4A-784D-93DF-B099E7D7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21A0-1B43-AF4E-BA68-92F42B5A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0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8D5A3B-5A42-4D40-B68F-51534095B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3BBFD-3007-524A-B922-995AFA562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4A80D-2A9B-4F48-971B-6F3ACE3CB9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32BC2-0C52-C74D-BC29-619764508F67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B7589-9ECC-374A-857F-78279F27A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743C7-3A60-4E4E-BC5F-746743436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B21A0-1B43-AF4E-BA68-92F42B5A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4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(null)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if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if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tiff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8258D-B01E-F349-8309-16CDA96E9A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Two-photon Imaging Using Tunable Spatial Correlations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334D8-386A-2C44-ABD0-398CD35837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Juan Sebastian Vargas</a:t>
            </a:r>
          </a:p>
        </p:txBody>
      </p:sp>
    </p:spTree>
    <p:extLst>
      <p:ext uri="{BB962C8B-B14F-4D97-AF65-F5344CB8AC3E}">
        <p14:creationId xmlns:p14="http://schemas.microsoft.com/office/powerpoint/2010/main" val="1690442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F38F-9C3E-4E4A-8E37-B92ACEE38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Correlations Measurement Setup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72221E-56B1-6A49-A029-C803966F6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0578" y="1555323"/>
            <a:ext cx="8564355" cy="45816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B989F4-902B-6E40-96FA-057A7A1EED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84" r="30322"/>
          <a:stretch/>
        </p:blipFill>
        <p:spPr>
          <a:xfrm>
            <a:off x="0" y="2645205"/>
            <a:ext cx="2895600" cy="253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69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D390C-4182-A94D-8FC4-A369D514E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Two-Photon Imaging Setup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7BF8DD-BEAC-C840-A156-3CB465252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467" y="1690687"/>
            <a:ext cx="9088966" cy="471342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6E4C6D-50A1-A84B-8678-ABFFE0345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68" y="5823284"/>
            <a:ext cx="4841194" cy="97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210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A338-DA5E-EF40-ACCE-FE3744133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Correlated Photons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95A76C-C49E-4C4C-80DF-67E07DDBF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02931" y="1457325"/>
            <a:ext cx="5786137" cy="476505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BB0232-F3FE-EB48-BB5E-E4BE9A95D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7347" y="365124"/>
            <a:ext cx="2587895" cy="175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29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9FEFF-A6D8-984C-AD43-B90113F47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Correlations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D48973-1BEE-AD4C-9AAA-A0D2401C4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3967" y="1690688"/>
            <a:ext cx="528376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9C10BA-0894-FE41-8CEA-07C5B1CA2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66" y="1690688"/>
            <a:ext cx="5223933" cy="430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38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BE975-6492-8E49-B15A-BF2A58AA1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Masks Used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A403D2-D549-7C4B-80E3-33DB9D3F8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0350" y="3449680"/>
            <a:ext cx="3839998" cy="323450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757C32-1FBC-EC49-9F13-4D2FDE2A3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133" y="1850084"/>
            <a:ext cx="4707466" cy="40464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7933B5-4F3E-B54D-96FF-FC7ECA931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350" y="66633"/>
            <a:ext cx="3839998" cy="356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36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0FB57-72AF-B54A-9DEF-A1840FDD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Two-photon Images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C60C52-F8C8-2542-AAC4-95F6E9234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528376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A4D21A-7FFA-F940-93B9-9EE4AA625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267" y="1825625"/>
            <a:ext cx="4923650" cy="405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2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6BD5F-787A-754D-9659-0C96B91C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Two-photon Images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D89C40-0879-8845-8D91-F48146B9B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0033" y="1927225"/>
            <a:ext cx="528376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BE0954-09C1-D64A-8D70-7B97FB628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27225"/>
            <a:ext cx="5020960" cy="413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22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DB63-614A-6440-B5EC-A3724BB5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Two-photon Images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FCE52B-34CE-024B-A637-6AD93A48D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4"/>
            <a:ext cx="528376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C2C60A-AED8-9245-A3D1-A37EA4977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800" y="1668976"/>
            <a:ext cx="5664200" cy="466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99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DD66E-1AC7-BF40-9194-3BC900B9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46426-2D9F-AF48-9BB4-9B6CC0F4A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60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0005-B7AC-D845-80A1-AECEC2153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BackUp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9D7F5A-2FAF-DF48-837B-592377EF7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5336" y="2885707"/>
            <a:ext cx="8661328" cy="138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8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45FF-C330-D947-9332-71C49962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F4C5F-B14E-CB43-8168-9D5A809DA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Imaging </a:t>
            </a:r>
          </a:p>
          <a:p>
            <a:pPr lvl="1"/>
            <a:r>
              <a:rPr lang="en-US" dirty="0"/>
              <a:t>Standard Imaging</a:t>
            </a:r>
          </a:p>
          <a:p>
            <a:pPr lvl="1"/>
            <a:r>
              <a:rPr lang="en-US" dirty="0"/>
              <a:t>Two-photon Imaging</a:t>
            </a:r>
          </a:p>
          <a:p>
            <a:r>
              <a:rPr lang="en-US" dirty="0"/>
              <a:t>Spatial Correlations</a:t>
            </a:r>
          </a:p>
          <a:p>
            <a:pPr lvl="1"/>
            <a:r>
              <a:rPr lang="en-US" dirty="0"/>
              <a:t>Spontaneous Parametric Down Conversion</a:t>
            </a:r>
          </a:p>
          <a:p>
            <a:pPr lvl="1"/>
            <a:r>
              <a:rPr lang="en-US" dirty="0"/>
              <a:t>Spatial Correlations</a:t>
            </a:r>
          </a:p>
          <a:p>
            <a:pPr lvl="1"/>
            <a:r>
              <a:rPr lang="en-US" dirty="0"/>
              <a:t>Tunable Spatial Correlations</a:t>
            </a:r>
          </a:p>
          <a:p>
            <a:r>
              <a:rPr lang="en-US" dirty="0"/>
              <a:t>Experiment</a:t>
            </a:r>
          </a:p>
          <a:p>
            <a:pPr lvl="1"/>
            <a:r>
              <a:rPr lang="en-US" dirty="0"/>
              <a:t>Experimental Setup</a:t>
            </a:r>
          </a:p>
          <a:p>
            <a:pPr lvl="1"/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089900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2368E-32BC-2A4B-8E0D-1FB0B5801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LenslessTwo</a:t>
            </a:r>
            <a:r>
              <a:rPr lang="en-US" dirty="0"/>
              <a:t>-photon Imaging using entangled photon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56283B-F05B-E640-83AA-72200A68E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0042" y="3399366"/>
            <a:ext cx="7548925" cy="265985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6E1A55-3D82-724A-8E41-0DF3B053D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200" y="2019299"/>
            <a:ext cx="39116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5277-FB3E-A24F-92D6-67C74B8B5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B6DDCA-EA61-AF45-A6A8-01FC05923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87849" y="3361952"/>
            <a:ext cx="4297941" cy="29203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D86544-DF20-4C4F-8D61-7FDD5D609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79" y="3361952"/>
            <a:ext cx="4672022" cy="31237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94B7ED-7B31-5B45-8F19-18DB5D08A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9759" y="319088"/>
            <a:ext cx="4386031" cy="28781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7EC480-CC54-744C-8497-123F1309F1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317" y="319088"/>
            <a:ext cx="4180398" cy="274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1CED9B-68F2-5740-AD0E-4992D8C296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1067" y="5737450"/>
            <a:ext cx="2786782" cy="84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6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A137-26B5-2946-B8C4-42B54E82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Imaging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0A322F-B6F9-384A-825F-E09384319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9609" y="2269067"/>
            <a:ext cx="9672781" cy="29972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451F2D-E581-4F44-BB3B-13370E542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034" y="573088"/>
            <a:ext cx="4089400" cy="111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3CF594-B749-CC49-BB05-0CD8AC9779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7466" y="4895718"/>
            <a:ext cx="3149601" cy="17716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02C8FB-6561-B343-9B61-CDA296E1CF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334" y="5080001"/>
            <a:ext cx="3296356" cy="177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3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7CC26-1798-2C48-AC25-2B25DE32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Two-Photon Imaging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70EDE0-7EF1-2246-84F9-971B62DE1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19592" y="1690688"/>
            <a:ext cx="7952815" cy="415552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E528EC-F493-6E49-9363-86351205A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923" y="1717581"/>
            <a:ext cx="7954743" cy="44680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CB5B0A-00AE-3241-9EF4-11606A52E6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63" r="17279" b="-963"/>
          <a:stretch/>
        </p:blipFill>
        <p:spPr>
          <a:xfrm>
            <a:off x="246530" y="3606799"/>
            <a:ext cx="4233333" cy="287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0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78D8A-5B12-D74E-8E8E-B13EEAFBA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Standar</a:t>
            </a:r>
            <a:r>
              <a:rPr lang="en-US" dirty="0"/>
              <a:t> vs. Two-photon Imaging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A1B209-CEB6-E448-9F92-73672B140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776119"/>
            <a:ext cx="4508500" cy="787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6FAA5F-405F-8B42-8EAA-0C64167A8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17" y="1439069"/>
            <a:ext cx="6233934" cy="4337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F30E12-742E-B74A-BF03-1C2C3F39F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783" y="3242071"/>
            <a:ext cx="5034299" cy="105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778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0BDCF-A098-1C45-8CB2-3F1D68462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Spontaneous Parametric Down</a:t>
            </a:r>
            <a:br>
              <a:rPr lang="en-US" dirty="0"/>
            </a:br>
            <a:r>
              <a:rPr lang="en-US" dirty="0"/>
              <a:t>Conversion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44BFFE-7CA3-ED4A-8802-AE8816AC6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49080" y="121970"/>
            <a:ext cx="4792121" cy="265509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AD01E2-EDF3-B041-AAC9-D48F38219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37" y="3486681"/>
            <a:ext cx="7492896" cy="8482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C76D04-E96F-D34D-A523-BF6FFF416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483" y="2404526"/>
            <a:ext cx="7020997" cy="876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F7E7FC-E5AC-E34B-8CF5-C1F15DCCDB1C}"/>
              </a:ext>
            </a:extLst>
          </p:cNvPr>
          <p:cNvSpPr txBox="1"/>
          <p:nvPr/>
        </p:nvSpPr>
        <p:spPr>
          <a:xfrm>
            <a:off x="480483" y="1969582"/>
            <a:ext cx="241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Light State after Crystal: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6B92C4-7EC6-6343-BA63-9E09C43B288B}"/>
              </a:ext>
            </a:extLst>
          </p:cNvPr>
          <p:cNvSpPr txBox="1"/>
          <p:nvPr/>
        </p:nvSpPr>
        <p:spPr>
          <a:xfrm>
            <a:off x="550437" y="3217350"/>
            <a:ext cx="2272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Biphoton, Correlation: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DD84DB-5586-4049-9696-597BE26641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3503" y="4296298"/>
            <a:ext cx="5206897" cy="12745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5A1B333-565D-424A-91FB-9E039EB680E9}"/>
              </a:ext>
            </a:extLst>
          </p:cNvPr>
          <p:cNvSpPr txBox="1"/>
          <p:nvPr/>
        </p:nvSpPr>
        <p:spPr>
          <a:xfrm>
            <a:off x="550437" y="5570811"/>
            <a:ext cx="211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Interferometer Filter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572E99-62CC-2549-A62E-17BC5C9E26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6058177"/>
            <a:ext cx="29464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01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71A6F-00DB-C040-AE09-624A18A9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Correlations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819805-442D-B84D-96D9-939C22E92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53201" y="1910291"/>
            <a:ext cx="515814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A54FB9-AC21-E142-BCAC-387E26137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934" y="1760874"/>
            <a:ext cx="5520267" cy="46501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F56D5D-E5E6-2C42-8FE0-2244BDF88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0665" y="430357"/>
            <a:ext cx="51562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06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AEEF9-38CE-114C-BCF8-B18EF04E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Tunable Spatial Correlations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557A22-4275-2D4A-91A0-3D0604218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7690" y="1825625"/>
            <a:ext cx="5126110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3E1E85-5A2F-644C-9BE2-3D341D95B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17" y="1825625"/>
            <a:ext cx="5133500" cy="4351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EA2AE0-C221-5449-92E0-AD2F79F15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7734" y="144378"/>
            <a:ext cx="1825625" cy="18256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61432C-6AF9-2547-B651-D7C5AB5612F4}"/>
              </a:ext>
            </a:extLst>
          </p:cNvPr>
          <p:cNvSpPr/>
          <p:nvPr/>
        </p:nvSpPr>
        <p:spPr>
          <a:xfrm>
            <a:off x="268817" y="2939338"/>
            <a:ext cx="308699" cy="11069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895354-EFD8-424C-A018-D3132E06A292}"/>
              </a:ext>
            </a:extLst>
          </p:cNvPr>
          <p:cNvSpPr/>
          <p:nvPr/>
        </p:nvSpPr>
        <p:spPr>
          <a:xfrm>
            <a:off x="6227690" y="2815389"/>
            <a:ext cx="308699" cy="11069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BE3455-477B-C54B-805A-351E323D7C61}"/>
              </a:ext>
            </a:extLst>
          </p:cNvPr>
          <p:cNvSpPr/>
          <p:nvPr/>
        </p:nvSpPr>
        <p:spPr>
          <a:xfrm>
            <a:off x="2526868" y="5796046"/>
            <a:ext cx="817911" cy="3809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EE512-1F6F-FE4F-8DAF-2F1F5E2FF6AD}"/>
              </a:ext>
            </a:extLst>
          </p:cNvPr>
          <p:cNvSpPr/>
          <p:nvPr/>
        </p:nvSpPr>
        <p:spPr>
          <a:xfrm>
            <a:off x="8502553" y="5858794"/>
            <a:ext cx="817911" cy="3809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12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772F-30F7-5748-99AA-E4D0D840B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Source with Tunable Spatial Correlations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37BCB7-40A6-F24B-B381-C9689EF75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298" y="1893888"/>
            <a:ext cx="11259702" cy="3744912"/>
          </a:xfrm>
        </p:spPr>
      </p:pic>
    </p:spTree>
    <p:extLst>
      <p:ext uri="{BB962C8B-B14F-4D97-AF65-F5344CB8AC3E}">
        <p14:creationId xmlns:p14="http://schemas.microsoft.com/office/powerpoint/2010/main" val="3158963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9553</TotalTime>
  <Words>164</Words>
  <Application>Microsoft Macintosh PowerPoint</Application>
  <PresentationFormat>Widescreen</PresentationFormat>
  <Paragraphs>49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Two-photon Imaging Using Tunable Spatial Correlations</vt:lpstr>
      <vt:lpstr>Outline</vt:lpstr>
      <vt:lpstr>Standard Imaging</vt:lpstr>
      <vt:lpstr>Two-Photon Imaging</vt:lpstr>
      <vt:lpstr>Standar vs. Two-photon Imaging</vt:lpstr>
      <vt:lpstr>Spontaneous Parametric Down Conversion</vt:lpstr>
      <vt:lpstr>Spatial Correlations</vt:lpstr>
      <vt:lpstr>Tunable Spatial Correlations</vt:lpstr>
      <vt:lpstr>Light Source with Tunable Spatial Correlations </vt:lpstr>
      <vt:lpstr>Spatial Correlations Measurement Setup </vt:lpstr>
      <vt:lpstr>Two-Photon Imaging Setup </vt:lpstr>
      <vt:lpstr>Finding The Correlated Photons </vt:lpstr>
      <vt:lpstr>Experimental Correlations</vt:lpstr>
      <vt:lpstr>Masks Used</vt:lpstr>
      <vt:lpstr>Two-photon Images</vt:lpstr>
      <vt:lpstr>Two-photon Images</vt:lpstr>
      <vt:lpstr>Two-photon Images</vt:lpstr>
      <vt:lpstr>Conclusions:</vt:lpstr>
      <vt:lpstr>BackUp</vt:lpstr>
      <vt:lpstr>LenslessTwo-photon Imaging using entangled photon 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Two-photon Imaging Using Tunable Spatial Correlations</dc:title>
  <dc:creator>Juan Sebastian Vargas Ahumada</dc:creator>
  <cp:lastModifiedBy>Juan Sebastian Vargas Ahumada</cp:lastModifiedBy>
  <cp:revision>16</cp:revision>
  <dcterms:created xsi:type="dcterms:W3CDTF">2018-05-17T17:10:16Z</dcterms:created>
  <dcterms:modified xsi:type="dcterms:W3CDTF">2018-05-28T17:27:00Z</dcterms:modified>
</cp:coreProperties>
</file>