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9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73B6-D35B-415D-9E61-F0E3B633828B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541B-D5BA-4538-A6E0-F0B188576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8689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8689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868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8689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01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701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6701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6701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" idx="6"/>
            <a:endCxn id="9" idx="2"/>
          </p:cNvCxnSpPr>
          <p:nvPr/>
        </p:nvCxnSpPr>
        <p:spPr>
          <a:xfrm>
            <a:off x="269094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9" idx="2"/>
          </p:cNvCxnSpPr>
          <p:nvPr/>
        </p:nvCxnSpPr>
        <p:spPr>
          <a:xfrm flipV="1"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9" idx="2"/>
          </p:cNvCxnSpPr>
          <p:nvPr/>
        </p:nvCxnSpPr>
        <p:spPr>
          <a:xfrm flipV="1"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9" idx="2"/>
          </p:cNvCxnSpPr>
          <p:nvPr/>
        </p:nvCxnSpPr>
        <p:spPr>
          <a:xfrm flipV="1"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6"/>
            <a:endCxn id="10" idx="2"/>
          </p:cNvCxnSpPr>
          <p:nvPr/>
        </p:nvCxnSpPr>
        <p:spPr>
          <a:xfrm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6"/>
            <a:endCxn id="11" idx="2"/>
          </p:cNvCxnSpPr>
          <p:nvPr/>
        </p:nvCxnSpPr>
        <p:spPr>
          <a:xfrm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2" idx="2"/>
          </p:cNvCxnSpPr>
          <p:nvPr/>
        </p:nvCxnSpPr>
        <p:spPr>
          <a:xfrm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6"/>
            <a:endCxn id="10" idx="2"/>
          </p:cNvCxnSpPr>
          <p:nvPr/>
        </p:nvCxnSpPr>
        <p:spPr>
          <a:xfrm>
            <a:off x="269094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6"/>
            <a:endCxn id="11" idx="2"/>
          </p:cNvCxnSpPr>
          <p:nvPr/>
        </p:nvCxnSpPr>
        <p:spPr>
          <a:xfrm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6"/>
            <a:endCxn id="12" idx="2"/>
          </p:cNvCxnSpPr>
          <p:nvPr/>
        </p:nvCxnSpPr>
        <p:spPr>
          <a:xfrm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10" idx="2"/>
          </p:cNvCxnSpPr>
          <p:nvPr/>
        </p:nvCxnSpPr>
        <p:spPr>
          <a:xfrm flipV="1"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6"/>
            <a:endCxn id="11" idx="2"/>
          </p:cNvCxnSpPr>
          <p:nvPr/>
        </p:nvCxnSpPr>
        <p:spPr>
          <a:xfrm>
            <a:off x="269094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6"/>
            <a:endCxn id="12" idx="2"/>
          </p:cNvCxnSpPr>
          <p:nvPr/>
        </p:nvCxnSpPr>
        <p:spPr>
          <a:xfrm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6"/>
            <a:endCxn id="10" idx="2"/>
          </p:cNvCxnSpPr>
          <p:nvPr/>
        </p:nvCxnSpPr>
        <p:spPr>
          <a:xfrm flipV="1"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6"/>
            <a:endCxn id="11" idx="2"/>
          </p:cNvCxnSpPr>
          <p:nvPr/>
        </p:nvCxnSpPr>
        <p:spPr>
          <a:xfrm flipV="1"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6"/>
            <a:endCxn id="12" idx="2"/>
          </p:cNvCxnSpPr>
          <p:nvPr/>
        </p:nvCxnSpPr>
        <p:spPr>
          <a:xfrm>
            <a:off x="269094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10828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10828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1082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108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34713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4713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4713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34713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endCxn id="82" idx="2"/>
          </p:cNvCxnSpPr>
          <p:nvPr/>
        </p:nvCxnSpPr>
        <p:spPr>
          <a:xfrm>
            <a:off x="377106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2" idx="2"/>
          </p:cNvCxnSpPr>
          <p:nvPr/>
        </p:nvCxnSpPr>
        <p:spPr>
          <a:xfrm flipV="1"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2" idx="2"/>
          </p:cNvCxnSpPr>
          <p:nvPr/>
        </p:nvCxnSpPr>
        <p:spPr>
          <a:xfrm flipV="1"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2" idx="2"/>
          </p:cNvCxnSpPr>
          <p:nvPr/>
        </p:nvCxnSpPr>
        <p:spPr>
          <a:xfrm flipV="1"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2"/>
          </p:cNvCxnSpPr>
          <p:nvPr/>
        </p:nvCxnSpPr>
        <p:spPr>
          <a:xfrm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4" idx="2"/>
          </p:cNvCxnSpPr>
          <p:nvPr/>
        </p:nvCxnSpPr>
        <p:spPr>
          <a:xfrm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5" idx="2"/>
          </p:cNvCxnSpPr>
          <p:nvPr/>
        </p:nvCxnSpPr>
        <p:spPr>
          <a:xfrm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3" idx="2"/>
          </p:cNvCxnSpPr>
          <p:nvPr/>
        </p:nvCxnSpPr>
        <p:spPr>
          <a:xfrm>
            <a:off x="377106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4" idx="2"/>
          </p:cNvCxnSpPr>
          <p:nvPr/>
        </p:nvCxnSpPr>
        <p:spPr>
          <a:xfrm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5" idx="2"/>
          </p:cNvCxnSpPr>
          <p:nvPr/>
        </p:nvCxnSpPr>
        <p:spPr>
          <a:xfrm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3" idx="2"/>
          </p:cNvCxnSpPr>
          <p:nvPr/>
        </p:nvCxnSpPr>
        <p:spPr>
          <a:xfrm flipV="1"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4" idx="2"/>
          </p:cNvCxnSpPr>
          <p:nvPr/>
        </p:nvCxnSpPr>
        <p:spPr>
          <a:xfrm>
            <a:off x="377106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5" idx="2"/>
          </p:cNvCxnSpPr>
          <p:nvPr/>
        </p:nvCxnSpPr>
        <p:spPr>
          <a:xfrm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2"/>
          </p:cNvCxnSpPr>
          <p:nvPr/>
        </p:nvCxnSpPr>
        <p:spPr>
          <a:xfrm flipV="1"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4" idx="2"/>
          </p:cNvCxnSpPr>
          <p:nvPr/>
        </p:nvCxnSpPr>
        <p:spPr>
          <a:xfrm flipV="1"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85" idx="2"/>
          </p:cNvCxnSpPr>
          <p:nvPr/>
        </p:nvCxnSpPr>
        <p:spPr>
          <a:xfrm>
            <a:off x="377106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5118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5118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85118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85118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5436096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436096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436096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436096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300192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122" idx="6"/>
            <a:endCxn id="142" idx="2"/>
          </p:cNvCxnSpPr>
          <p:nvPr/>
        </p:nvCxnSpPr>
        <p:spPr>
          <a:xfrm>
            <a:off x="5940152" y="231287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3" idx="6"/>
            <a:endCxn id="142" idx="2"/>
          </p:cNvCxnSpPr>
          <p:nvPr/>
        </p:nvCxnSpPr>
        <p:spPr>
          <a:xfrm>
            <a:off x="5940152" y="30329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4" idx="6"/>
            <a:endCxn id="142" idx="2"/>
          </p:cNvCxnSpPr>
          <p:nvPr/>
        </p:nvCxnSpPr>
        <p:spPr>
          <a:xfrm flipV="1">
            <a:off x="5940152" y="339299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5" idx="6"/>
            <a:endCxn id="142" idx="2"/>
          </p:cNvCxnSpPr>
          <p:nvPr/>
        </p:nvCxnSpPr>
        <p:spPr>
          <a:xfrm flipV="1">
            <a:off x="5940152" y="33929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2" idx="6"/>
          </p:cNvCxnSpPr>
          <p:nvPr/>
        </p:nvCxnSpPr>
        <p:spPr>
          <a:xfrm>
            <a:off x="6804248" y="33929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178780" y="2211829"/>
            <a:ext cx="421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X3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7020272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763688" y="1844824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            W2               W3              W4             W5    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456006" y="119534"/>
            <a:ext cx="4348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Deep Learning </a:t>
            </a:r>
          </a:p>
          <a:p>
            <a:pPr algn="ctr"/>
            <a:r>
              <a:rPr lang="en-US" sz="2000" b="1" dirty="0" smtClean="0">
                <a:latin typeface="Arial Rounded MT Bold" pitchFamily="34" charset="0"/>
              </a:rPr>
              <a:t>By Juan D. Gomez</a:t>
            </a:r>
            <a:endParaRPr lang="en-US" sz="2000" b="1" dirty="0"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2985" y="1372126"/>
            <a:ext cx="304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need to train this network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1763688" y="1844824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            W2               W3              W4             W5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8689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689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68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8689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01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01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01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701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" idx="6"/>
            <a:endCxn id="7" idx="2"/>
          </p:cNvCxnSpPr>
          <p:nvPr/>
        </p:nvCxnSpPr>
        <p:spPr>
          <a:xfrm>
            <a:off x="269094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 flipV="1"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6"/>
            <a:endCxn id="8" idx="2"/>
          </p:cNvCxnSpPr>
          <p:nvPr/>
        </p:nvCxnSpPr>
        <p:spPr>
          <a:xfrm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6"/>
            <a:endCxn id="9" idx="2"/>
          </p:cNvCxnSpPr>
          <p:nvPr/>
        </p:nvCxnSpPr>
        <p:spPr>
          <a:xfrm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0" idx="2"/>
          </p:cNvCxnSpPr>
          <p:nvPr/>
        </p:nvCxnSpPr>
        <p:spPr>
          <a:xfrm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269094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9" idx="2"/>
          </p:cNvCxnSpPr>
          <p:nvPr/>
        </p:nvCxnSpPr>
        <p:spPr>
          <a:xfrm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0" idx="2"/>
          </p:cNvCxnSpPr>
          <p:nvPr/>
        </p:nvCxnSpPr>
        <p:spPr>
          <a:xfrm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flipV="1"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269094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 flipV="1"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9" idx="2"/>
          </p:cNvCxnSpPr>
          <p:nvPr/>
        </p:nvCxnSpPr>
        <p:spPr>
          <a:xfrm flipV="1"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>
            <a:off x="269094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0828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0828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1082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08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4713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713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713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713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>
            <a:off x="377106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2"/>
          </p:cNvCxnSpPr>
          <p:nvPr/>
        </p:nvCxnSpPr>
        <p:spPr>
          <a:xfrm flipV="1"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3" idx="2"/>
          </p:cNvCxnSpPr>
          <p:nvPr/>
        </p:nvCxnSpPr>
        <p:spPr>
          <a:xfrm flipV="1"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2"/>
          </p:cNvCxnSpPr>
          <p:nvPr/>
        </p:nvCxnSpPr>
        <p:spPr>
          <a:xfrm flipV="1"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2"/>
          </p:cNvCxnSpPr>
          <p:nvPr/>
        </p:nvCxnSpPr>
        <p:spPr>
          <a:xfrm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2"/>
          </p:cNvCxnSpPr>
          <p:nvPr/>
        </p:nvCxnSpPr>
        <p:spPr>
          <a:xfrm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2"/>
          </p:cNvCxnSpPr>
          <p:nvPr/>
        </p:nvCxnSpPr>
        <p:spPr>
          <a:xfrm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2"/>
          </p:cNvCxnSpPr>
          <p:nvPr/>
        </p:nvCxnSpPr>
        <p:spPr>
          <a:xfrm>
            <a:off x="377106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2"/>
          </p:cNvCxnSpPr>
          <p:nvPr/>
        </p:nvCxnSpPr>
        <p:spPr>
          <a:xfrm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6" idx="2"/>
          </p:cNvCxnSpPr>
          <p:nvPr/>
        </p:nvCxnSpPr>
        <p:spPr>
          <a:xfrm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2"/>
          </p:cNvCxnSpPr>
          <p:nvPr/>
        </p:nvCxnSpPr>
        <p:spPr>
          <a:xfrm flipV="1"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2"/>
          </p:cNvCxnSpPr>
          <p:nvPr/>
        </p:nvCxnSpPr>
        <p:spPr>
          <a:xfrm>
            <a:off x="377106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2"/>
          </p:cNvCxnSpPr>
          <p:nvPr/>
        </p:nvCxnSpPr>
        <p:spPr>
          <a:xfrm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2"/>
          </p:cNvCxnSpPr>
          <p:nvPr/>
        </p:nvCxnSpPr>
        <p:spPr>
          <a:xfrm flipV="1"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5" idx="2"/>
          </p:cNvCxnSpPr>
          <p:nvPr/>
        </p:nvCxnSpPr>
        <p:spPr>
          <a:xfrm flipV="1"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6" idx="2"/>
          </p:cNvCxnSpPr>
          <p:nvPr/>
        </p:nvCxnSpPr>
        <p:spPr>
          <a:xfrm>
            <a:off x="377106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85118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5118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5118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85118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36096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36096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36096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36096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300192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83" idx="6"/>
            <a:endCxn id="103" idx="2"/>
          </p:cNvCxnSpPr>
          <p:nvPr/>
        </p:nvCxnSpPr>
        <p:spPr>
          <a:xfrm>
            <a:off x="5940152" y="231287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4" idx="6"/>
            <a:endCxn id="103" idx="2"/>
          </p:cNvCxnSpPr>
          <p:nvPr/>
        </p:nvCxnSpPr>
        <p:spPr>
          <a:xfrm>
            <a:off x="5940152" y="30329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6"/>
            <a:endCxn id="103" idx="2"/>
          </p:cNvCxnSpPr>
          <p:nvPr/>
        </p:nvCxnSpPr>
        <p:spPr>
          <a:xfrm flipV="1">
            <a:off x="5940152" y="339299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6"/>
            <a:endCxn id="103" idx="2"/>
          </p:cNvCxnSpPr>
          <p:nvPr/>
        </p:nvCxnSpPr>
        <p:spPr>
          <a:xfrm flipV="1">
            <a:off x="5940152" y="33929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6"/>
          </p:cNvCxnSpPr>
          <p:nvPr/>
        </p:nvCxnSpPr>
        <p:spPr>
          <a:xfrm>
            <a:off x="6804248" y="33929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78780" y="2211829"/>
            <a:ext cx="421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X3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20272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704596" y="1628800"/>
            <a:ext cx="5913500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699792" y="2139821"/>
            <a:ext cx="1055682" cy="2585323"/>
            <a:chOff x="2699792" y="2139821"/>
            <a:chExt cx="1055682" cy="2585323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2699792" y="230416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2699792" y="30242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699792" y="374432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2699792" y="4536416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275856" y="2139821"/>
              <a:ext cx="47961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X1’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X2’</a:t>
              </a:r>
            </a:p>
            <a:p>
              <a:endParaRPr lang="en-US" dirty="0"/>
            </a:p>
            <a:p>
              <a:r>
                <a:rPr lang="en-US" dirty="0" smtClean="0"/>
                <a:t>X3’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X4’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329055" y="5197010"/>
            <a:ext cx="1411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W1= random</a:t>
            </a:r>
          </a:p>
          <a:p>
            <a:r>
              <a:rPr lang="en-US" dirty="0" smtClean="0"/>
              <a:t>Train W1</a:t>
            </a:r>
          </a:p>
          <a:p>
            <a:r>
              <a:rPr lang="en-US" dirty="0" smtClean="0"/>
              <a:t>Save W1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456006" y="119534"/>
            <a:ext cx="4348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Deep Learning </a:t>
            </a:r>
          </a:p>
          <a:p>
            <a:pPr algn="ctr"/>
            <a:r>
              <a:rPr lang="en-US" sz="2000" b="1" dirty="0" smtClean="0">
                <a:latin typeface="Arial Rounded MT Bold" pitchFamily="34" charset="0"/>
              </a:rPr>
              <a:t>By Juan D. Gomez</a:t>
            </a:r>
            <a:endParaRPr lang="en-US" sz="2000" b="1" dirty="0">
              <a:latin typeface="Arial Rounded MT Bold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11760" y="5930696"/>
            <a:ext cx="6734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Let’s pre-train the first layer as it was a network itself (</a:t>
            </a:r>
            <a:r>
              <a:rPr lang="en-US" sz="1400" b="1" dirty="0">
                <a:solidFill>
                  <a:srgbClr val="FF0000"/>
                </a:solidFill>
              </a:rPr>
              <a:t>i.e. greedily) </a:t>
            </a:r>
            <a:r>
              <a:rPr lang="en-US" sz="1400" b="1" dirty="0" smtClean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The outputs are expected to be the inputs at the end of this training (i.e. unsupervised).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Do the same for the rest of the layers but the last one (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</a:rPr>
              <a:t>.e. layer-wise).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1763688" y="1844824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            W2               W3              W4             W5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8689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689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68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8689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01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01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01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701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" idx="6"/>
            <a:endCxn id="7" idx="2"/>
          </p:cNvCxnSpPr>
          <p:nvPr/>
        </p:nvCxnSpPr>
        <p:spPr>
          <a:xfrm>
            <a:off x="269094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 flipV="1"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6"/>
            <a:endCxn id="8" idx="2"/>
          </p:cNvCxnSpPr>
          <p:nvPr/>
        </p:nvCxnSpPr>
        <p:spPr>
          <a:xfrm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6"/>
            <a:endCxn id="9" idx="2"/>
          </p:cNvCxnSpPr>
          <p:nvPr/>
        </p:nvCxnSpPr>
        <p:spPr>
          <a:xfrm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0" idx="2"/>
          </p:cNvCxnSpPr>
          <p:nvPr/>
        </p:nvCxnSpPr>
        <p:spPr>
          <a:xfrm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269094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9" idx="2"/>
          </p:cNvCxnSpPr>
          <p:nvPr/>
        </p:nvCxnSpPr>
        <p:spPr>
          <a:xfrm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0" idx="2"/>
          </p:cNvCxnSpPr>
          <p:nvPr/>
        </p:nvCxnSpPr>
        <p:spPr>
          <a:xfrm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flipV="1"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269094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 flipV="1"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9" idx="2"/>
          </p:cNvCxnSpPr>
          <p:nvPr/>
        </p:nvCxnSpPr>
        <p:spPr>
          <a:xfrm flipV="1"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>
            <a:off x="269094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0828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0828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1082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08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4713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713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713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713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>
            <a:off x="377106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2"/>
          </p:cNvCxnSpPr>
          <p:nvPr/>
        </p:nvCxnSpPr>
        <p:spPr>
          <a:xfrm flipV="1"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3" idx="2"/>
          </p:cNvCxnSpPr>
          <p:nvPr/>
        </p:nvCxnSpPr>
        <p:spPr>
          <a:xfrm flipV="1"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2"/>
          </p:cNvCxnSpPr>
          <p:nvPr/>
        </p:nvCxnSpPr>
        <p:spPr>
          <a:xfrm flipV="1"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2"/>
          </p:cNvCxnSpPr>
          <p:nvPr/>
        </p:nvCxnSpPr>
        <p:spPr>
          <a:xfrm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2"/>
          </p:cNvCxnSpPr>
          <p:nvPr/>
        </p:nvCxnSpPr>
        <p:spPr>
          <a:xfrm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2"/>
          </p:cNvCxnSpPr>
          <p:nvPr/>
        </p:nvCxnSpPr>
        <p:spPr>
          <a:xfrm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2"/>
          </p:cNvCxnSpPr>
          <p:nvPr/>
        </p:nvCxnSpPr>
        <p:spPr>
          <a:xfrm>
            <a:off x="377106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2"/>
          </p:cNvCxnSpPr>
          <p:nvPr/>
        </p:nvCxnSpPr>
        <p:spPr>
          <a:xfrm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6" idx="2"/>
          </p:cNvCxnSpPr>
          <p:nvPr/>
        </p:nvCxnSpPr>
        <p:spPr>
          <a:xfrm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2"/>
          </p:cNvCxnSpPr>
          <p:nvPr/>
        </p:nvCxnSpPr>
        <p:spPr>
          <a:xfrm flipV="1"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2"/>
          </p:cNvCxnSpPr>
          <p:nvPr/>
        </p:nvCxnSpPr>
        <p:spPr>
          <a:xfrm>
            <a:off x="377106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2"/>
          </p:cNvCxnSpPr>
          <p:nvPr/>
        </p:nvCxnSpPr>
        <p:spPr>
          <a:xfrm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2"/>
          </p:cNvCxnSpPr>
          <p:nvPr/>
        </p:nvCxnSpPr>
        <p:spPr>
          <a:xfrm flipV="1"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5" idx="2"/>
          </p:cNvCxnSpPr>
          <p:nvPr/>
        </p:nvCxnSpPr>
        <p:spPr>
          <a:xfrm flipV="1"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6" idx="2"/>
          </p:cNvCxnSpPr>
          <p:nvPr/>
        </p:nvCxnSpPr>
        <p:spPr>
          <a:xfrm>
            <a:off x="377106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85118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5118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5118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85118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36096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36096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36096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36096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300192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83" idx="6"/>
            <a:endCxn id="103" idx="2"/>
          </p:cNvCxnSpPr>
          <p:nvPr/>
        </p:nvCxnSpPr>
        <p:spPr>
          <a:xfrm>
            <a:off x="5940152" y="231287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4" idx="6"/>
            <a:endCxn id="103" idx="2"/>
          </p:cNvCxnSpPr>
          <p:nvPr/>
        </p:nvCxnSpPr>
        <p:spPr>
          <a:xfrm>
            <a:off x="5940152" y="30329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6"/>
            <a:endCxn id="103" idx="2"/>
          </p:cNvCxnSpPr>
          <p:nvPr/>
        </p:nvCxnSpPr>
        <p:spPr>
          <a:xfrm flipV="1">
            <a:off x="5940152" y="339299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6"/>
            <a:endCxn id="103" idx="2"/>
          </p:cNvCxnSpPr>
          <p:nvPr/>
        </p:nvCxnSpPr>
        <p:spPr>
          <a:xfrm flipV="1">
            <a:off x="5940152" y="33929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6"/>
          </p:cNvCxnSpPr>
          <p:nvPr/>
        </p:nvCxnSpPr>
        <p:spPr>
          <a:xfrm>
            <a:off x="6804248" y="33929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78780" y="2211829"/>
            <a:ext cx="421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X3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20272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798364" y="1628800"/>
            <a:ext cx="4333092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41232" y="1782272"/>
            <a:ext cx="1863364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292182" y="2132856"/>
            <a:ext cx="2504675" cy="2588805"/>
            <a:chOff x="2292182" y="2132856"/>
            <a:chExt cx="2504675" cy="2588805"/>
          </a:xfrm>
        </p:grpSpPr>
        <p:grpSp>
          <p:nvGrpSpPr>
            <p:cNvPr id="112" name="Group 111"/>
            <p:cNvGrpSpPr/>
            <p:nvPr/>
          </p:nvGrpSpPr>
          <p:grpSpPr>
            <a:xfrm>
              <a:off x="3779912" y="2136338"/>
              <a:ext cx="1016945" cy="2585323"/>
              <a:chOff x="2699792" y="2139821"/>
              <a:chExt cx="1016945" cy="2585323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2699792" y="230416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2699792" y="302424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2699792" y="374432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2699792" y="4536416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79410" y="2139821"/>
                <a:ext cx="537327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X1’’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X2’’</a:t>
                </a:r>
              </a:p>
              <a:p>
                <a:endParaRPr lang="en-US" dirty="0"/>
              </a:p>
              <a:p>
                <a:r>
                  <a:rPr lang="en-US" dirty="0" smtClean="0"/>
                  <a:t>X3’’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X4’’</a:t>
                </a:r>
                <a:endParaRPr 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292182" y="2132856"/>
              <a:ext cx="47961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X1’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X2’</a:t>
              </a:r>
            </a:p>
            <a:p>
              <a:endParaRPr lang="en-US" dirty="0"/>
            </a:p>
            <a:p>
              <a:r>
                <a:rPr lang="en-US" dirty="0" smtClean="0"/>
                <a:t>X3’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X4’</a:t>
              </a:r>
              <a:endParaRPr lang="en-US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473460" y="5197010"/>
            <a:ext cx="101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W2= W1</a:t>
            </a:r>
          </a:p>
          <a:p>
            <a:r>
              <a:rPr lang="en-US" dirty="0" smtClean="0"/>
              <a:t>Train W2</a:t>
            </a:r>
          </a:p>
          <a:p>
            <a:r>
              <a:rPr lang="en-US" dirty="0" smtClean="0"/>
              <a:t>Save W2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275856" y="514731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456006" y="119534"/>
            <a:ext cx="4348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Deep Learning </a:t>
            </a:r>
          </a:p>
          <a:p>
            <a:pPr algn="ctr"/>
            <a:r>
              <a:rPr lang="en-US" sz="2000" b="1" dirty="0" smtClean="0">
                <a:latin typeface="Arial Rounded MT Bold" pitchFamily="34" charset="0"/>
              </a:rPr>
              <a:t>By Juan D. Gomez</a:t>
            </a:r>
            <a:endParaRPr lang="en-US" sz="20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1763688" y="1844824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            W2               W3              W4             W5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8689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689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68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8689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01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01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01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701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" idx="6"/>
            <a:endCxn id="7" idx="2"/>
          </p:cNvCxnSpPr>
          <p:nvPr/>
        </p:nvCxnSpPr>
        <p:spPr>
          <a:xfrm>
            <a:off x="269094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 flipV="1"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6"/>
            <a:endCxn id="8" idx="2"/>
          </p:cNvCxnSpPr>
          <p:nvPr/>
        </p:nvCxnSpPr>
        <p:spPr>
          <a:xfrm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6"/>
            <a:endCxn id="9" idx="2"/>
          </p:cNvCxnSpPr>
          <p:nvPr/>
        </p:nvCxnSpPr>
        <p:spPr>
          <a:xfrm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0" idx="2"/>
          </p:cNvCxnSpPr>
          <p:nvPr/>
        </p:nvCxnSpPr>
        <p:spPr>
          <a:xfrm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269094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9" idx="2"/>
          </p:cNvCxnSpPr>
          <p:nvPr/>
        </p:nvCxnSpPr>
        <p:spPr>
          <a:xfrm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0" idx="2"/>
          </p:cNvCxnSpPr>
          <p:nvPr/>
        </p:nvCxnSpPr>
        <p:spPr>
          <a:xfrm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flipV="1"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269094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 flipV="1"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9" idx="2"/>
          </p:cNvCxnSpPr>
          <p:nvPr/>
        </p:nvCxnSpPr>
        <p:spPr>
          <a:xfrm flipV="1"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>
            <a:off x="269094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0828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0828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1082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08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4713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713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713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713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>
            <a:off x="377106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2"/>
          </p:cNvCxnSpPr>
          <p:nvPr/>
        </p:nvCxnSpPr>
        <p:spPr>
          <a:xfrm flipV="1"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3" idx="2"/>
          </p:cNvCxnSpPr>
          <p:nvPr/>
        </p:nvCxnSpPr>
        <p:spPr>
          <a:xfrm flipV="1"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2"/>
          </p:cNvCxnSpPr>
          <p:nvPr/>
        </p:nvCxnSpPr>
        <p:spPr>
          <a:xfrm flipV="1"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2"/>
          </p:cNvCxnSpPr>
          <p:nvPr/>
        </p:nvCxnSpPr>
        <p:spPr>
          <a:xfrm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2"/>
          </p:cNvCxnSpPr>
          <p:nvPr/>
        </p:nvCxnSpPr>
        <p:spPr>
          <a:xfrm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2"/>
          </p:cNvCxnSpPr>
          <p:nvPr/>
        </p:nvCxnSpPr>
        <p:spPr>
          <a:xfrm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2"/>
          </p:cNvCxnSpPr>
          <p:nvPr/>
        </p:nvCxnSpPr>
        <p:spPr>
          <a:xfrm>
            <a:off x="377106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2"/>
          </p:cNvCxnSpPr>
          <p:nvPr/>
        </p:nvCxnSpPr>
        <p:spPr>
          <a:xfrm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6" idx="2"/>
          </p:cNvCxnSpPr>
          <p:nvPr/>
        </p:nvCxnSpPr>
        <p:spPr>
          <a:xfrm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2"/>
          </p:cNvCxnSpPr>
          <p:nvPr/>
        </p:nvCxnSpPr>
        <p:spPr>
          <a:xfrm flipV="1"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2"/>
          </p:cNvCxnSpPr>
          <p:nvPr/>
        </p:nvCxnSpPr>
        <p:spPr>
          <a:xfrm>
            <a:off x="377106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2"/>
          </p:cNvCxnSpPr>
          <p:nvPr/>
        </p:nvCxnSpPr>
        <p:spPr>
          <a:xfrm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2"/>
          </p:cNvCxnSpPr>
          <p:nvPr/>
        </p:nvCxnSpPr>
        <p:spPr>
          <a:xfrm flipV="1"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5" idx="2"/>
          </p:cNvCxnSpPr>
          <p:nvPr/>
        </p:nvCxnSpPr>
        <p:spPr>
          <a:xfrm flipV="1"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6" idx="2"/>
          </p:cNvCxnSpPr>
          <p:nvPr/>
        </p:nvCxnSpPr>
        <p:spPr>
          <a:xfrm>
            <a:off x="377106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85118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5118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5118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85118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36096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36096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436096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36096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300192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83" idx="6"/>
            <a:endCxn id="103" idx="2"/>
          </p:cNvCxnSpPr>
          <p:nvPr/>
        </p:nvCxnSpPr>
        <p:spPr>
          <a:xfrm>
            <a:off x="5940152" y="231287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4" idx="6"/>
            <a:endCxn id="103" idx="2"/>
          </p:cNvCxnSpPr>
          <p:nvPr/>
        </p:nvCxnSpPr>
        <p:spPr>
          <a:xfrm>
            <a:off x="5940152" y="30329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6"/>
            <a:endCxn id="103" idx="2"/>
          </p:cNvCxnSpPr>
          <p:nvPr/>
        </p:nvCxnSpPr>
        <p:spPr>
          <a:xfrm flipV="1">
            <a:off x="5940152" y="339299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6"/>
            <a:endCxn id="103" idx="2"/>
          </p:cNvCxnSpPr>
          <p:nvPr/>
        </p:nvCxnSpPr>
        <p:spPr>
          <a:xfrm flipV="1">
            <a:off x="5940152" y="33929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6"/>
          </p:cNvCxnSpPr>
          <p:nvPr/>
        </p:nvCxnSpPr>
        <p:spPr>
          <a:xfrm>
            <a:off x="6804248" y="33929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78780" y="2211829"/>
            <a:ext cx="421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X3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20272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62890" y="1628800"/>
            <a:ext cx="3295862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54880" y="1782272"/>
            <a:ext cx="2929836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347864" y="2132856"/>
            <a:ext cx="2562383" cy="2588805"/>
            <a:chOff x="2292182" y="2132856"/>
            <a:chExt cx="2562383" cy="2588805"/>
          </a:xfrm>
        </p:grpSpPr>
        <p:grpSp>
          <p:nvGrpSpPr>
            <p:cNvPr id="114" name="Group 113"/>
            <p:cNvGrpSpPr/>
            <p:nvPr/>
          </p:nvGrpSpPr>
          <p:grpSpPr>
            <a:xfrm>
              <a:off x="3779912" y="2136338"/>
              <a:ext cx="1074653" cy="2585323"/>
              <a:chOff x="2699792" y="2139821"/>
              <a:chExt cx="1074653" cy="2585323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2699792" y="230416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2699792" y="302424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2699792" y="374432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699792" y="4536416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179410" y="2139821"/>
                <a:ext cx="595035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X1’’’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X2’’’</a:t>
                </a:r>
              </a:p>
              <a:p>
                <a:endParaRPr lang="en-US" dirty="0"/>
              </a:p>
              <a:p>
                <a:r>
                  <a:rPr lang="en-US" dirty="0" smtClean="0"/>
                  <a:t>X3’’’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X4’’’</a:t>
                </a:r>
                <a:endParaRPr lang="en-US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292182" y="2132856"/>
              <a:ext cx="53732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X1’’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X2’’</a:t>
              </a:r>
            </a:p>
            <a:p>
              <a:endParaRPr lang="en-US" dirty="0"/>
            </a:p>
            <a:p>
              <a:r>
                <a:rPr lang="en-US" dirty="0" smtClean="0"/>
                <a:t>X3’’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X4’’</a:t>
              </a:r>
              <a:endParaRPr lang="en-US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563888" y="5197010"/>
            <a:ext cx="101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W3= W2</a:t>
            </a:r>
          </a:p>
          <a:p>
            <a:r>
              <a:rPr lang="en-US" dirty="0" smtClean="0"/>
              <a:t>Train W3</a:t>
            </a:r>
          </a:p>
          <a:p>
            <a:r>
              <a:rPr lang="en-US" dirty="0" smtClean="0"/>
              <a:t>Save W3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355976" y="514731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456006" y="119534"/>
            <a:ext cx="4348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Deep Learning </a:t>
            </a:r>
          </a:p>
          <a:p>
            <a:pPr algn="ctr"/>
            <a:r>
              <a:rPr lang="en-US" sz="2000" b="1" dirty="0" smtClean="0">
                <a:latin typeface="Arial Rounded MT Bold" pitchFamily="34" charset="0"/>
              </a:rPr>
              <a:t>By Juan D. Gomez</a:t>
            </a:r>
            <a:endParaRPr lang="en-US" sz="20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1763688" y="1844824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            W2               W3              W4             W5   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8689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689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68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8689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01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01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01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701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" idx="6"/>
            <a:endCxn id="7" idx="2"/>
          </p:cNvCxnSpPr>
          <p:nvPr/>
        </p:nvCxnSpPr>
        <p:spPr>
          <a:xfrm>
            <a:off x="269094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 flipV="1"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6"/>
            <a:endCxn id="8" idx="2"/>
          </p:cNvCxnSpPr>
          <p:nvPr/>
        </p:nvCxnSpPr>
        <p:spPr>
          <a:xfrm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6"/>
            <a:endCxn id="9" idx="2"/>
          </p:cNvCxnSpPr>
          <p:nvPr/>
        </p:nvCxnSpPr>
        <p:spPr>
          <a:xfrm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0" idx="2"/>
          </p:cNvCxnSpPr>
          <p:nvPr/>
        </p:nvCxnSpPr>
        <p:spPr>
          <a:xfrm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269094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9" idx="2"/>
          </p:cNvCxnSpPr>
          <p:nvPr/>
        </p:nvCxnSpPr>
        <p:spPr>
          <a:xfrm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0" idx="2"/>
          </p:cNvCxnSpPr>
          <p:nvPr/>
        </p:nvCxnSpPr>
        <p:spPr>
          <a:xfrm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flipV="1"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9" idx="2"/>
          </p:cNvCxnSpPr>
          <p:nvPr/>
        </p:nvCxnSpPr>
        <p:spPr>
          <a:xfrm>
            <a:off x="269094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 flipV="1"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9" idx="2"/>
          </p:cNvCxnSpPr>
          <p:nvPr/>
        </p:nvCxnSpPr>
        <p:spPr>
          <a:xfrm flipV="1"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>
            <a:off x="269094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10828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0828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1082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08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4713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713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713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4713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>
            <a:off x="377106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2"/>
          </p:cNvCxnSpPr>
          <p:nvPr/>
        </p:nvCxnSpPr>
        <p:spPr>
          <a:xfrm flipV="1"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3" idx="2"/>
          </p:cNvCxnSpPr>
          <p:nvPr/>
        </p:nvCxnSpPr>
        <p:spPr>
          <a:xfrm flipV="1"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2"/>
          </p:cNvCxnSpPr>
          <p:nvPr/>
        </p:nvCxnSpPr>
        <p:spPr>
          <a:xfrm flipV="1"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2"/>
          </p:cNvCxnSpPr>
          <p:nvPr/>
        </p:nvCxnSpPr>
        <p:spPr>
          <a:xfrm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2"/>
          </p:cNvCxnSpPr>
          <p:nvPr/>
        </p:nvCxnSpPr>
        <p:spPr>
          <a:xfrm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2"/>
          </p:cNvCxnSpPr>
          <p:nvPr/>
        </p:nvCxnSpPr>
        <p:spPr>
          <a:xfrm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2"/>
          </p:cNvCxnSpPr>
          <p:nvPr/>
        </p:nvCxnSpPr>
        <p:spPr>
          <a:xfrm>
            <a:off x="377106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2"/>
          </p:cNvCxnSpPr>
          <p:nvPr/>
        </p:nvCxnSpPr>
        <p:spPr>
          <a:xfrm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6" idx="2"/>
          </p:cNvCxnSpPr>
          <p:nvPr/>
        </p:nvCxnSpPr>
        <p:spPr>
          <a:xfrm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2"/>
          </p:cNvCxnSpPr>
          <p:nvPr/>
        </p:nvCxnSpPr>
        <p:spPr>
          <a:xfrm flipV="1"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2"/>
          </p:cNvCxnSpPr>
          <p:nvPr/>
        </p:nvCxnSpPr>
        <p:spPr>
          <a:xfrm>
            <a:off x="377106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6" idx="2"/>
          </p:cNvCxnSpPr>
          <p:nvPr/>
        </p:nvCxnSpPr>
        <p:spPr>
          <a:xfrm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2"/>
          </p:cNvCxnSpPr>
          <p:nvPr/>
        </p:nvCxnSpPr>
        <p:spPr>
          <a:xfrm flipV="1"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5" idx="2"/>
          </p:cNvCxnSpPr>
          <p:nvPr/>
        </p:nvCxnSpPr>
        <p:spPr>
          <a:xfrm flipV="1"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6" idx="2"/>
          </p:cNvCxnSpPr>
          <p:nvPr/>
        </p:nvCxnSpPr>
        <p:spPr>
          <a:xfrm>
            <a:off x="377106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42725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2725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2725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42725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3" idx="2"/>
          </p:cNvCxnSpPr>
          <p:nvPr/>
        </p:nvCxnSpPr>
        <p:spPr>
          <a:xfrm>
            <a:off x="485118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3" idx="2"/>
          </p:cNvCxnSpPr>
          <p:nvPr/>
        </p:nvCxnSpPr>
        <p:spPr>
          <a:xfrm flipV="1"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3" idx="2"/>
          </p:cNvCxnSpPr>
          <p:nvPr/>
        </p:nvCxnSpPr>
        <p:spPr>
          <a:xfrm flipV="1"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3" idx="2"/>
          </p:cNvCxnSpPr>
          <p:nvPr/>
        </p:nvCxnSpPr>
        <p:spPr>
          <a:xfrm flipV="1"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4" idx="2"/>
          </p:cNvCxnSpPr>
          <p:nvPr/>
        </p:nvCxnSpPr>
        <p:spPr>
          <a:xfrm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5" idx="2"/>
          </p:cNvCxnSpPr>
          <p:nvPr/>
        </p:nvCxnSpPr>
        <p:spPr>
          <a:xfrm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6" idx="2"/>
          </p:cNvCxnSpPr>
          <p:nvPr/>
        </p:nvCxnSpPr>
        <p:spPr>
          <a:xfrm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4" idx="2"/>
          </p:cNvCxnSpPr>
          <p:nvPr/>
        </p:nvCxnSpPr>
        <p:spPr>
          <a:xfrm>
            <a:off x="485118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5" idx="2"/>
          </p:cNvCxnSpPr>
          <p:nvPr/>
        </p:nvCxnSpPr>
        <p:spPr>
          <a:xfrm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6" idx="2"/>
          </p:cNvCxnSpPr>
          <p:nvPr/>
        </p:nvCxnSpPr>
        <p:spPr>
          <a:xfrm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4" idx="2"/>
          </p:cNvCxnSpPr>
          <p:nvPr/>
        </p:nvCxnSpPr>
        <p:spPr>
          <a:xfrm flipV="1"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5" idx="2"/>
          </p:cNvCxnSpPr>
          <p:nvPr/>
        </p:nvCxnSpPr>
        <p:spPr>
          <a:xfrm>
            <a:off x="485118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6" idx="2"/>
          </p:cNvCxnSpPr>
          <p:nvPr/>
        </p:nvCxnSpPr>
        <p:spPr>
          <a:xfrm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4" idx="2"/>
          </p:cNvCxnSpPr>
          <p:nvPr/>
        </p:nvCxnSpPr>
        <p:spPr>
          <a:xfrm flipV="1"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5" idx="2"/>
          </p:cNvCxnSpPr>
          <p:nvPr/>
        </p:nvCxnSpPr>
        <p:spPr>
          <a:xfrm flipV="1"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6" idx="2"/>
          </p:cNvCxnSpPr>
          <p:nvPr/>
        </p:nvCxnSpPr>
        <p:spPr>
          <a:xfrm>
            <a:off x="485118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300192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endCxn id="103" idx="2"/>
          </p:cNvCxnSpPr>
          <p:nvPr/>
        </p:nvCxnSpPr>
        <p:spPr>
          <a:xfrm>
            <a:off x="5940152" y="231287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3" idx="2"/>
          </p:cNvCxnSpPr>
          <p:nvPr/>
        </p:nvCxnSpPr>
        <p:spPr>
          <a:xfrm>
            <a:off x="5940152" y="30329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3" idx="2"/>
          </p:cNvCxnSpPr>
          <p:nvPr/>
        </p:nvCxnSpPr>
        <p:spPr>
          <a:xfrm flipV="1">
            <a:off x="5940152" y="339299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3" idx="2"/>
          </p:cNvCxnSpPr>
          <p:nvPr/>
        </p:nvCxnSpPr>
        <p:spPr>
          <a:xfrm flipV="1">
            <a:off x="5940152" y="33929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6"/>
          </p:cNvCxnSpPr>
          <p:nvPr/>
        </p:nvCxnSpPr>
        <p:spPr>
          <a:xfrm>
            <a:off x="6804248" y="33929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78780" y="2211829"/>
            <a:ext cx="421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X3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20272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945618" y="1628800"/>
            <a:ext cx="2213133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68528" y="1782272"/>
            <a:ext cx="3996308" cy="3672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4427984" y="2132856"/>
            <a:ext cx="2620091" cy="2588805"/>
            <a:chOff x="2292182" y="2132856"/>
            <a:chExt cx="2620091" cy="2588805"/>
          </a:xfrm>
        </p:grpSpPr>
        <p:grpSp>
          <p:nvGrpSpPr>
            <p:cNvPr id="114" name="Group 113"/>
            <p:cNvGrpSpPr/>
            <p:nvPr/>
          </p:nvGrpSpPr>
          <p:grpSpPr>
            <a:xfrm>
              <a:off x="3779912" y="2136338"/>
              <a:ext cx="1132361" cy="2585323"/>
              <a:chOff x="2699792" y="2139821"/>
              <a:chExt cx="1132361" cy="2585323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2699792" y="230416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2699792" y="302424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2699792" y="3744328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699792" y="4536416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179410" y="2139821"/>
                <a:ext cx="652743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X1’’’’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X2’’’’</a:t>
                </a:r>
              </a:p>
              <a:p>
                <a:endParaRPr lang="en-US" dirty="0"/>
              </a:p>
              <a:p>
                <a:r>
                  <a:rPr lang="en-US" dirty="0" smtClean="0"/>
                  <a:t>X3’’’’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X4’’’’</a:t>
                </a:r>
                <a:endParaRPr lang="en-US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292182" y="2132856"/>
              <a:ext cx="59503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X1’’’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X2’’’</a:t>
              </a:r>
            </a:p>
            <a:p>
              <a:endParaRPr lang="en-US" dirty="0"/>
            </a:p>
            <a:p>
              <a:r>
                <a:rPr lang="en-US" dirty="0" smtClean="0"/>
                <a:t>X3’’’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X4’’’</a:t>
              </a:r>
              <a:endParaRPr lang="en-US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644008" y="5197010"/>
            <a:ext cx="101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W4= W3</a:t>
            </a:r>
          </a:p>
          <a:p>
            <a:r>
              <a:rPr lang="en-US" dirty="0" smtClean="0"/>
              <a:t>Train W4</a:t>
            </a:r>
          </a:p>
          <a:p>
            <a:r>
              <a:rPr lang="en-US" dirty="0" smtClean="0"/>
              <a:t>Save W4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36096" y="514731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456006" y="119534"/>
            <a:ext cx="4348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Deep Learning </a:t>
            </a:r>
          </a:p>
          <a:p>
            <a:pPr algn="ctr"/>
            <a:r>
              <a:rPr lang="en-US" sz="2000" b="1" dirty="0" smtClean="0">
                <a:latin typeface="Arial Rounded MT Bold" pitchFamily="34" charset="0"/>
              </a:rPr>
              <a:t>By Juan D. Gomez</a:t>
            </a:r>
            <a:endParaRPr lang="en-US" sz="20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8689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18689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689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689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6701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01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01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01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2" idx="6"/>
            <a:endCxn id="6" idx="2"/>
          </p:cNvCxnSpPr>
          <p:nvPr/>
        </p:nvCxnSpPr>
        <p:spPr>
          <a:xfrm>
            <a:off x="269094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6"/>
            <a:endCxn id="6" idx="2"/>
          </p:cNvCxnSpPr>
          <p:nvPr/>
        </p:nvCxnSpPr>
        <p:spPr>
          <a:xfrm flipV="1"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6" idx="2"/>
          </p:cNvCxnSpPr>
          <p:nvPr/>
        </p:nvCxnSpPr>
        <p:spPr>
          <a:xfrm flipV="1"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6"/>
            <a:endCxn id="7" idx="2"/>
          </p:cNvCxnSpPr>
          <p:nvPr/>
        </p:nvCxnSpPr>
        <p:spPr>
          <a:xfrm>
            <a:off x="269094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6"/>
            <a:endCxn id="8" idx="2"/>
          </p:cNvCxnSpPr>
          <p:nvPr/>
        </p:nvCxnSpPr>
        <p:spPr>
          <a:xfrm>
            <a:off x="269094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6"/>
            <a:endCxn id="9" idx="2"/>
          </p:cNvCxnSpPr>
          <p:nvPr/>
        </p:nvCxnSpPr>
        <p:spPr>
          <a:xfrm>
            <a:off x="269094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7" idx="2"/>
          </p:cNvCxnSpPr>
          <p:nvPr/>
        </p:nvCxnSpPr>
        <p:spPr>
          <a:xfrm>
            <a:off x="269094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6"/>
            <a:endCxn id="8" idx="2"/>
          </p:cNvCxnSpPr>
          <p:nvPr/>
        </p:nvCxnSpPr>
        <p:spPr>
          <a:xfrm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  <a:endCxn id="9" idx="2"/>
          </p:cNvCxnSpPr>
          <p:nvPr/>
        </p:nvCxnSpPr>
        <p:spPr>
          <a:xfrm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7" idx="2"/>
          </p:cNvCxnSpPr>
          <p:nvPr/>
        </p:nvCxnSpPr>
        <p:spPr>
          <a:xfrm flipV="1">
            <a:off x="269094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8" idx="2"/>
          </p:cNvCxnSpPr>
          <p:nvPr/>
        </p:nvCxnSpPr>
        <p:spPr>
          <a:xfrm>
            <a:off x="269094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9" idx="2"/>
          </p:cNvCxnSpPr>
          <p:nvPr/>
        </p:nvCxnSpPr>
        <p:spPr>
          <a:xfrm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7" idx="2"/>
          </p:cNvCxnSpPr>
          <p:nvPr/>
        </p:nvCxnSpPr>
        <p:spPr>
          <a:xfrm flipV="1">
            <a:off x="269094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2"/>
          </p:cNvCxnSpPr>
          <p:nvPr/>
        </p:nvCxnSpPr>
        <p:spPr>
          <a:xfrm flipV="1">
            <a:off x="269094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9" idx="2"/>
          </p:cNvCxnSpPr>
          <p:nvPr/>
        </p:nvCxnSpPr>
        <p:spPr>
          <a:xfrm>
            <a:off x="269094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0828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10828" y="234888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0828" y="2348880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0828" y="2348880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0828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10828" y="3068960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10828" y="37890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610828" y="3068960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610828" y="378904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10828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347132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347132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47132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7132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42" idx="2"/>
          </p:cNvCxnSpPr>
          <p:nvPr/>
        </p:nvCxnSpPr>
        <p:spPr>
          <a:xfrm>
            <a:off x="377106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2"/>
          </p:cNvCxnSpPr>
          <p:nvPr/>
        </p:nvCxnSpPr>
        <p:spPr>
          <a:xfrm flipV="1"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2"/>
          </p:cNvCxnSpPr>
          <p:nvPr/>
        </p:nvCxnSpPr>
        <p:spPr>
          <a:xfrm flipV="1"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2"/>
          </p:cNvCxnSpPr>
          <p:nvPr/>
        </p:nvCxnSpPr>
        <p:spPr>
          <a:xfrm flipV="1"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2"/>
          </p:cNvCxnSpPr>
          <p:nvPr/>
        </p:nvCxnSpPr>
        <p:spPr>
          <a:xfrm>
            <a:off x="377106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2"/>
          </p:cNvCxnSpPr>
          <p:nvPr/>
        </p:nvCxnSpPr>
        <p:spPr>
          <a:xfrm>
            <a:off x="377106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2"/>
          </p:cNvCxnSpPr>
          <p:nvPr/>
        </p:nvCxnSpPr>
        <p:spPr>
          <a:xfrm>
            <a:off x="377106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3" idx="2"/>
          </p:cNvCxnSpPr>
          <p:nvPr/>
        </p:nvCxnSpPr>
        <p:spPr>
          <a:xfrm>
            <a:off x="377106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2"/>
          </p:cNvCxnSpPr>
          <p:nvPr/>
        </p:nvCxnSpPr>
        <p:spPr>
          <a:xfrm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5" idx="2"/>
          </p:cNvCxnSpPr>
          <p:nvPr/>
        </p:nvCxnSpPr>
        <p:spPr>
          <a:xfrm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2"/>
          </p:cNvCxnSpPr>
          <p:nvPr/>
        </p:nvCxnSpPr>
        <p:spPr>
          <a:xfrm flipV="1">
            <a:off x="377106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4" idx="2"/>
          </p:cNvCxnSpPr>
          <p:nvPr/>
        </p:nvCxnSpPr>
        <p:spPr>
          <a:xfrm>
            <a:off x="377106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5" idx="2"/>
          </p:cNvCxnSpPr>
          <p:nvPr/>
        </p:nvCxnSpPr>
        <p:spPr>
          <a:xfrm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3" idx="2"/>
          </p:cNvCxnSpPr>
          <p:nvPr/>
        </p:nvCxnSpPr>
        <p:spPr>
          <a:xfrm flipV="1">
            <a:off x="377106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2"/>
          </p:cNvCxnSpPr>
          <p:nvPr/>
        </p:nvCxnSpPr>
        <p:spPr>
          <a:xfrm flipV="1">
            <a:off x="377106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5" idx="2"/>
          </p:cNvCxnSpPr>
          <p:nvPr/>
        </p:nvCxnSpPr>
        <p:spPr>
          <a:xfrm>
            <a:off x="377106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851188" y="23128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51188" y="231287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851188" y="2312876"/>
            <a:ext cx="5760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851188" y="2312876"/>
            <a:ext cx="5760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51188" y="30329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851188" y="3032956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51188" y="37530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851188" y="3032956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851188" y="375303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85118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436096" y="20608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36096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436096" y="350100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436096" y="429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300192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8" idx="6"/>
            <a:endCxn id="82" idx="2"/>
          </p:cNvCxnSpPr>
          <p:nvPr/>
        </p:nvCxnSpPr>
        <p:spPr>
          <a:xfrm>
            <a:off x="5940152" y="2312876"/>
            <a:ext cx="3600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6"/>
            <a:endCxn id="82" idx="2"/>
          </p:cNvCxnSpPr>
          <p:nvPr/>
        </p:nvCxnSpPr>
        <p:spPr>
          <a:xfrm>
            <a:off x="5940152" y="30329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6"/>
            <a:endCxn id="82" idx="2"/>
          </p:cNvCxnSpPr>
          <p:nvPr/>
        </p:nvCxnSpPr>
        <p:spPr>
          <a:xfrm flipV="1">
            <a:off x="5940152" y="339299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6"/>
            <a:endCxn id="82" idx="2"/>
          </p:cNvCxnSpPr>
          <p:nvPr/>
        </p:nvCxnSpPr>
        <p:spPr>
          <a:xfrm flipV="1">
            <a:off x="5940152" y="3392996"/>
            <a:ext cx="36004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6"/>
          </p:cNvCxnSpPr>
          <p:nvPr/>
        </p:nvCxnSpPr>
        <p:spPr>
          <a:xfrm>
            <a:off x="6804248" y="33929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78780" y="2211829"/>
            <a:ext cx="421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X2</a:t>
            </a:r>
          </a:p>
          <a:p>
            <a:endParaRPr lang="en-US" dirty="0"/>
          </a:p>
          <a:p>
            <a:r>
              <a:rPr lang="en-US" dirty="0" smtClean="0"/>
              <a:t>X3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20272" y="3212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63688" y="1844824"/>
            <a:ext cx="48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            W2               W3              W4             W5 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26800" y="5044534"/>
            <a:ext cx="2749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W1=saved (W1)</a:t>
            </a:r>
          </a:p>
          <a:p>
            <a:r>
              <a:rPr lang="en-US" dirty="0" smtClean="0"/>
              <a:t>W2=saved (W2)</a:t>
            </a:r>
          </a:p>
          <a:p>
            <a:r>
              <a:rPr lang="en-US" dirty="0" smtClean="0"/>
              <a:t>W3=saved (W3)</a:t>
            </a:r>
          </a:p>
          <a:p>
            <a:r>
              <a:rPr lang="en-US" dirty="0" smtClean="0"/>
              <a:t>W4=saved (W4)</a:t>
            </a:r>
          </a:p>
          <a:p>
            <a:r>
              <a:rPr lang="en-US" dirty="0" smtClean="0"/>
              <a:t>W5=random</a:t>
            </a:r>
          </a:p>
          <a:p>
            <a:r>
              <a:rPr lang="en-US" dirty="0" smtClean="0"/>
              <a:t>Train W1, W2, W3, W4, W5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456006" y="119534"/>
            <a:ext cx="4348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Deep Learning </a:t>
            </a:r>
          </a:p>
          <a:p>
            <a:pPr algn="ctr"/>
            <a:r>
              <a:rPr lang="en-US" sz="2000" b="1" dirty="0" smtClean="0">
                <a:latin typeface="Arial Rounded MT Bold" pitchFamily="34" charset="0"/>
              </a:rPr>
              <a:t>By Juan D. Gomez</a:t>
            </a:r>
            <a:endParaRPr lang="en-US" sz="2000" b="1" dirty="0">
              <a:latin typeface="Arial Rounded MT Bold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75656" y="1372126"/>
            <a:ext cx="629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the last layer, train the whole network normally (fine-tune).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289</Words>
  <Application>Microsoft Office PowerPoint</Application>
  <PresentationFormat>On-screen Show (4:3)</PresentationFormat>
  <Paragraphs>167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 DE GENEVE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Diego</dc:creator>
  <cp:lastModifiedBy>Juan Diego</cp:lastModifiedBy>
  <cp:revision>11</cp:revision>
  <dcterms:created xsi:type="dcterms:W3CDTF">2013-08-27T16:14:45Z</dcterms:created>
  <dcterms:modified xsi:type="dcterms:W3CDTF">2013-08-29T17:04:26Z</dcterms:modified>
</cp:coreProperties>
</file>