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6AC65-3A9C-4963-0AD1-3BEF7F06DD94}" v="156" dt="2020-12-23T13:13:5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47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C941-5787-4656-85DB-4C3EDD32DA77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919E4-38E3-40C4-8C45-158E0BB3A8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Plagio de documentos o las funciones de un buscador web de no intentar entregar links duplicados en las primeras páginas y así mostrar mejores resultados.</a:t>
            </a:r>
          </a:p>
          <a:p>
            <a:endParaRPr lang="es-CL" dirty="0"/>
          </a:p>
          <a:p>
            <a:r>
              <a:rPr lang="es-CL" b="1" dirty="0" err="1"/>
              <a:t>Shingling</a:t>
            </a:r>
            <a:r>
              <a:rPr lang="es-CL" dirty="0"/>
              <a:t>: Conjunto de cadenas de largo k que aparecen en el documento.</a:t>
            </a:r>
          </a:p>
          <a:p>
            <a:endParaRPr lang="es-CL" dirty="0"/>
          </a:p>
          <a:p>
            <a:r>
              <a:rPr lang="es-CL" b="1" dirty="0" err="1"/>
              <a:t>Minhashing</a:t>
            </a:r>
            <a:r>
              <a:rPr lang="es-CL" dirty="0"/>
              <a:t>: Se </a:t>
            </a:r>
            <a:r>
              <a:rPr lang="es-CL" dirty="0" err="1"/>
              <a:t>hashean</a:t>
            </a:r>
            <a:r>
              <a:rPr lang="es-CL" dirty="0"/>
              <a:t> los singles comprimiendo la cantidad de bytes utilizados. (Mejor usar </a:t>
            </a:r>
            <a:r>
              <a:rPr lang="es-CL" dirty="0" err="1"/>
              <a:t>hashing</a:t>
            </a:r>
            <a:r>
              <a:rPr lang="es-CL" dirty="0"/>
              <a:t> con singles con mayor k). Al final quedan las </a:t>
            </a:r>
            <a:r>
              <a:rPr lang="es-CL" dirty="0" err="1"/>
              <a:t>signatures</a:t>
            </a:r>
            <a:r>
              <a:rPr lang="es-CL" dirty="0"/>
              <a:t> como vectores de enteros que identifican el. El número de </a:t>
            </a:r>
            <a:r>
              <a:rPr lang="es-CL" dirty="0" err="1"/>
              <a:t>signatures</a:t>
            </a:r>
            <a:r>
              <a:rPr lang="es-CL" dirty="0"/>
              <a:t> es menor al número de elementos del set representativo de los </a:t>
            </a:r>
            <a:r>
              <a:rPr lang="es-CL" dirty="0" err="1"/>
              <a:t>shingles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b="1" dirty="0"/>
              <a:t>LSH</a:t>
            </a:r>
            <a:r>
              <a:rPr lang="es-CL" dirty="0"/>
              <a:t>: Ya teniendo la matriz representativa su análisis refleja similitud mediante el uso del coeficiente de Jaccard.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919E4-38E3-40C4-8C45-158E0BB3A8F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00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1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294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0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60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0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22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49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69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4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0AB524-3D49-41E0-AD53-31A9AF172934}" type="datetimeFigureOut">
              <a:rPr lang="es-CL" smtClean="0"/>
              <a:t>29-01-2021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0294B-04D8-48A9-B540-295E80B0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73693"/>
            <a:ext cx="9144000" cy="1476977"/>
          </a:xfrm>
        </p:spPr>
        <p:txBody>
          <a:bodyPr>
            <a:normAutofit/>
          </a:bodyPr>
          <a:lstStyle/>
          <a:p>
            <a:pPr algn="ctr"/>
            <a:r>
              <a:rPr lang="es-CL" sz="4000" dirty="0"/>
              <a:t>Minhashing y LSH en la medición de la similitud de secuencias de proteínas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F45A1F-EB60-4CAE-8554-F7E18931B487}"/>
              </a:ext>
            </a:extLst>
          </p:cNvPr>
          <p:cNvSpPr txBox="1"/>
          <p:nvPr/>
        </p:nvSpPr>
        <p:spPr>
          <a:xfrm>
            <a:off x="4658971" y="4385569"/>
            <a:ext cx="2874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Profesora: Cecilia Hernández</a:t>
            </a:r>
          </a:p>
          <a:p>
            <a:pPr algn="ctr"/>
            <a:r>
              <a:rPr lang="es-CL" dirty="0"/>
              <a:t>Alumno: Juan Albornoz</a:t>
            </a:r>
          </a:p>
          <a:p>
            <a:pPr algn="ctr"/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FF46BE-B3D3-42A6-954A-11B2CC9FCD53}"/>
              </a:ext>
            </a:extLst>
          </p:cNvPr>
          <p:cNvSpPr txBox="1"/>
          <p:nvPr/>
        </p:nvSpPr>
        <p:spPr>
          <a:xfrm>
            <a:off x="3197617" y="3206454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Tópicos en Manejo de Grandes Volúmenes de Datos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57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9037-89A8-4AF6-A213-8D6B12F1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48146"/>
            <a:ext cx="9692640" cy="923636"/>
          </a:xfrm>
        </p:spPr>
        <p:txBody>
          <a:bodyPr/>
          <a:lstStyle/>
          <a:p>
            <a:r>
              <a:rPr lang="es-CL" dirty="0"/>
              <a:t>Problema y su relevancia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8F9F2-F80C-4121-B4D2-0491BB63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3425"/>
            <a:ext cx="8595360" cy="4351337"/>
          </a:xfrm>
        </p:spPr>
        <p:txBody>
          <a:bodyPr/>
          <a:lstStyle/>
          <a:p>
            <a:pPr algn="just"/>
            <a:r>
              <a:rPr lang="es-CL" dirty="0">
                <a:cs typeface="Arial" panose="020B0604020202020204" pitchFamily="34" charset="0"/>
              </a:rPr>
              <a:t>“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Uso de </a:t>
            </a:r>
            <a:r>
              <a:rPr lang="es-CL" dirty="0">
                <a:solidFill>
                  <a:srgbClr val="000000"/>
                </a:solidFill>
                <a:cs typeface="Arial" panose="020B0604020202020204" pitchFamily="34" charset="0"/>
              </a:rPr>
              <a:t>M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inhashing y </a:t>
            </a:r>
            <a:r>
              <a:rPr lang="es-CL" dirty="0">
                <a:solidFill>
                  <a:srgbClr val="000000"/>
                </a:solidFill>
                <a:cs typeface="Arial" panose="020B0604020202020204" pitchFamily="34" charset="0"/>
              </a:rPr>
              <a:t>LSH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en la medición de la similitud de secuencias de proteínas encontradas </a:t>
            </a:r>
            <a:r>
              <a:rPr lang="es-CL" sz="18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 la microbiota intestinal de una colección de humanos.</a:t>
            </a:r>
            <a:r>
              <a:rPr lang="es-CL" dirty="0">
                <a:cs typeface="Arial" panose="020B0604020202020204" pitchFamily="34" charset="0"/>
              </a:rPr>
              <a:t>”</a:t>
            </a:r>
          </a:p>
          <a:p>
            <a:pPr algn="just"/>
            <a:r>
              <a:rPr lang="es-CL" dirty="0">
                <a:cs typeface="Arial" panose="020B0604020202020204" pitchFamily="34" charset="0"/>
              </a:rPr>
              <a:t>En Bioquímica, Genética y Biología molecular es el estudio de la “Homología de secuencias”.</a:t>
            </a:r>
          </a:p>
          <a:p>
            <a:pPr lvl="1" algn="just"/>
            <a:r>
              <a:rPr lang="es-CL" dirty="0">
                <a:cs typeface="Arial" panose="020B0604020202020204" pitchFamily="34" charset="0"/>
              </a:rPr>
              <a:t>Relaciones funcionales o evolutivas entre proteínas.</a:t>
            </a:r>
          </a:p>
          <a:p>
            <a:pPr lvl="1" algn="just"/>
            <a:r>
              <a:rPr lang="es-CL" dirty="0">
                <a:cs typeface="Arial" panose="020B0604020202020204" pitchFamily="34" charset="0"/>
              </a:rPr>
              <a:t>¿Cuál será la homología entre distintas proteínas de una misma especie, que se encarguen de una función común?</a:t>
            </a:r>
          </a:p>
          <a:p>
            <a:pPr algn="just"/>
            <a:r>
              <a:rPr lang="es-CL" dirty="0">
                <a:cs typeface="Arial" panose="020B0604020202020204" pitchFamily="34" charset="0"/>
              </a:rPr>
              <a:t>Datasets de gran magnitud.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380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7CE0-F9A6-477A-A827-74962D79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46C6F-9F57-41DE-9DF7-82B2FAC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b="1" dirty="0"/>
              <a:t>Minhashing y Locality-Sensitive </a:t>
            </a:r>
            <a:r>
              <a:rPr lang="es-CL" b="1" dirty="0" err="1"/>
              <a:t>Hashing</a:t>
            </a:r>
            <a:r>
              <a:rPr lang="es-CL" b="1" dirty="0"/>
              <a:t> </a:t>
            </a:r>
            <a:r>
              <a:rPr lang="es-CL" dirty="0"/>
              <a:t>ampliamente utilizado en la medición de similitud de documentos, con variedad de aplicaciones, que va desde el plagio de información, hasta la búsqueda en web.</a:t>
            </a:r>
          </a:p>
          <a:p>
            <a:pPr algn="just"/>
            <a:r>
              <a:rPr lang="es-CL" dirty="0"/>
              <a:t>En general son 3 etapas:</a:t>
            </a:r>
          </a:p>
          <a:p>
            <a:pPr lvl="1" algn="just"/>
            <a:r>
              <a:rPr lang="es-CL" b="1" dirty="0"/>
              <a:t>1. </a:t>
            </a:r>
            <a:r>
              <a:rPr lang="es-CL" b="1" dirty="0" err="1"/>
              <a:t>Shingling</a:t>
            </a:r>
            <a:endParaRPr lang="es-CL" b="1" dirty="0"/>
          </a:p>
          <a:p>
            <a:pPr lvl="2" algn="just"/>
            <a:r>
              <a:rPr lang="es-CL" b="1" i="1" dirty="0"/>
              <a:t>K-variable</a:t>
            </a:r>
          </a:p>
          <a:p>
            <a:pPr lvl="1" algn="just"/>
            <a:r>
              <a:rPr lang="es-CL" b="1" dirty="0"/>
              <a:t>2. Minhashing</a:t>
            </a:r>
          </a:p>
          <a:p>
            <a:pPr lvl="2" algn="just"/>
            <a:r>
              <a:rPr lang="es-CL" b="1" i="1" dirty="0" err="1"/>
              <a:t>Matríz</a:t>
            </a:r>
            <a:r>
              <a:rPr lang="es-CL" b="1" i="1" dirty="0"/>
              <a:t> representativa de </a:t>
            </a:r>
            <a:r>
              <a:rPr lang="es-CL" b="1" i="1" dirty="0" err="1"/>
              <a:t>signatures</a:t>
            </a:r>
            <a:endParaRPr lang="es-CL" b="1" i="1" dirty="0"/>
          </a:p>
          <a:p>
            <a:pPr lvl="1" algn="just"/>
            <a:r>
              <a:rPr lang="es-CL" b="1" dirty="0"/>
              <a:t>3. LSH</a:t>
            </a:r>
          </a:p>
          <a:p>
            <a:pPr lvl="2" algn="just"/>
            <a:r>
              <a:rPr lang="es-CL" b="1" i="1" dirty="0"/>
              <a:t>Pares candidatos a comparar mediante umbral.</a:t>
            </a:r>
          </a:p>
          <a:p>
            <a:endParaRPr lang="es-CL" b="1" dirty="0"/>
          </a:p>
          <a:p>
            <a:pPr lvl="1"/>
            <a:endParaRPr lang="es-CL" b="1" dirty="0"/>
          </a:p>
          <a:p>
            <a:pPr lvl="1"/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9625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631C2F-3663-4D2E-B3C1-FAFBF935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12" y="1218356"/>
            <a:ext cx="8468148" cy="41153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65C6BF-B924-4020-BC93-938D22F3B8F0}"/>
              </a:ext>
            </a:extLst>
          </p:cNvPr>
          <p:cNvSpPr txBox="1"/>
          <p:nvPr/>
        </p:nvSpPr>
        <p:spPr>
          <a:xfrm>
            <a:off x="7480741" y="5753576"/>
            <a:ext cx="34737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L" sz="1400" b="0" i="1" u="none" strike="noStrike" baseline="0" dirty="0" err="1">
                <a:latin typeface="TT170t00"/>
              </a:rPr>
              <a:t>Mining</a:t>
            </a:r>
            <a:r>
              <a:rPr lang="es-CL" sz="1400" b="0" i="1" u="none" strike="noStrike" baseline="0" dirty="0">
                <a:latin typeface="TT170t00"/>
              </a:rPr>
              <a:t> </a:t>
            </a:r>
            <a:r>
              <a:rPr lang="es-CL" sz="1400" b="0" i="1" u="none" strike="noStrike" baseline="0" dirty="0" err="1">
                <a:latin typeface="TT170t00"/>
              </a:rPr>
              <a:t>of</a:t>
            </a:r>
            <a:r>
              <a:rPr lang="es-CL" sz="1400" b="0" i="1" u="none" strike="noStrike" baseline="0" dirty="0">
                <a:latin typeface="TT170t00"/>
              </a:rPr>
              <a:t> </a:t>
            </a:r>
            <a:r>
              <a:rPr lang="es-CL" sz="1400" b="0" i="1" u="none" strike="noStrike" baseline="0" dirty="0" err="1">
                <a:latin typeface="TT170t00"/>
              </a:rPr>
              <a:t>Massive</a:t>
            </a:r>
            <a:r>
              <a:rPr lang="es-CL" sz="1400" b="0" i="1" u="none" strike="noStrike" baseline="0" dirty="0">
                <a:latin typeface="TT170t00"/>
              </a:rPr>
              <a:t> Datasets</a:t>
            </a:r>
          </a:p>
          <a:p>
            <a:pPr algn="l"/>
            <a:r>
              <a:rPr lang="es-CL" sz="1400" b="0" i="1" u="none" strike="noStrike" baseline="0" dirty="0">
                <a:latin typeface="TT170t00"/>
              </a:rPr>
              <a:t>Jure </a:t>
            </a:r>
            <a:r>
              <a:rPr lang="es-CL" sz="1400" b="0" i="1" u="none" strike="noStrike" baseline="0" dirty="0" err="1">
                <a:latin typeface="TT170t00"/>
              </a:rPr>
              <a:t>Leskovec</a:t>
            </a:r>
            <a:r>
              <a:rPr lang="es-CL" sz="1400" b="0" i="1" u="none" strike="noStrike" baseline="0" dirty="0">
                <a:latin typeface="TT170t00"/>
              </a:rPr>
              <a:t>, Anand </a:t>
            </a:r>
            <a:r>
              <a:rPr lang="es-CL" sz="1400" b="0" i="1" u="none" strike="noStrike" baseline="0" dirty="0" err="1">
                <a:latin typeface="TT170t00"/>
              </a:rPr>
              <a:t>Rajaraman</a:t>
            </a:r>
            <a:r>
              <a:rPr lang="es-CL" sz="1400" b="0" i="1" u="none" strike="noStrike" baseline="0" dirty="0">
                <a:latin typeface="TT170t00"/>
              </a:rPr>
              <a:t>, Jeff Ullman</a:t>
            </a:r>
          </a:p>
          <a:p>
            <a:pPr algn="l"/>
            <a:r>
              <a:rPr lang="es-CL" sz="1400" b="0" i="1" u="none" strike="noStrike" baseline="0" dirty="0">
                <a:latin typeface="TT170t00"/>
              </a:rPr>
              <a:t>Stanford </a:t>
            </a:r>
            <a:r>
              <a:rPr lang="es-CL" sz="1400" b="0" i="1" u="none" strike="noStrike" baseline="0" dirty="0" err="1">
                <a:latin typeface="TT170t00"/>
              </a:rPr>
              <a:t>University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13720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2A79F2-8554-4298-B2C7-50A0F10E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282" y="1253331"/>
            <a:ext cx="6143435" cy="4351338"/>
          </a:xfrm>
        </p:spPr>
      </p:pic>
    </p:spTree>
    <p:extLst>
      <p:ext uri="{BB962C8B-B14F-4D97-AF65-F5344CB8AC3E}">
        <p14:creationId xmlns:p14="http://schemas.microsoft.com/office/powerpoint/2010/main" val="3268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A1DE150-EC3B-476C-A12E-A500B065D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53" b="12662"/>
          <a:stretch/>
        </p:blipFill>
        <p:spPr>
          <a:xfrm>
            <a:off x="2337863" y="1698685"/>
            <a:ext cx="7516274" cy="346062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28D3E4-4FDD-4FF5-A11C-6774B74430A0}"/>
              </a:ext>
            </a:extLst>
          </p:cNvPr>
          <p:cNvSpPr txBox="1"/>
          <p:nvPr/>
        </p:nvSpPr>
        <p:spPr>
          <a:xfrm>
            <a:off x="6400800" y="5159314"/>
            <a:ext cx="45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(Tabla hash por cada banda)</a:t>
            </a:r>
          </a:p>
        </p:txBody>
      </p:sp>
    </p:spTree>
    <p:extLst>
      <p:ext uri="{BB962C8B-B14F-4D97-AF65-F5344CB8AC3E}">
        <p14:creationId xmlns:p14="http://schemas.microsoft.com/office/powerpoint/2010/main" val="2696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EB58F-1190-4D07-9CF6-828D6AC2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83" y="711200"/>
            <a:ext cx="8595360" cy="4351337"/>
          </a:xfrm>
        </p:spPr>
        <p:txBody>
          <a:bodyPr/>
          <a:lstStyle/>
          <a:p>
            <a:r>
              <a:rPr lang="es-CL" dirty="0"/>
              <a:t>Una buena elección de los parámetros de # de bandas y # de filas, puede indicarnos una idea de probabilidad de que dos elementos similares compartan el mismo bucket en LSH</a:t>
            </a:r>
          </a:p>
          <a:p>
            <a:r>
              <a:rPr lang="es-CL" dirty="0"/>
              <a:t>Disminución de FN y FP mediante r y b.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7FD1F-CAA3-49FE-AEEC-6C4E2F32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0" y="2222550"/>
            <a:ext cx="5668246" cy="4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E430-307E-4B56-BE81-5CD8BCC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367" y="2103438"/>
            <a:ext cx="9692640" cy="1325562"/>
          </a:xfrm>
        </p:spPr>
        <p:txBody>
          <a:bodyPr/>
          <a:lstStyle/>
          <a:p>
            <a:r>
              <a:rPr lang="es-CL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20761563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3002</TotalTime>
  <Words>351</Words>
  <Application>Microsoft Office PowerPoint</Application>
  <PresentationFormat>Panorámica</PresentationFormat>
  <Paragraphs>35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TT170t00</vt:lpstr>
      <vt:lpstr>Wingdings 2</vt:lpstr>
      <vt:lpstr>Vista</vt:lpstr>
      <vt:lpstr>Minhashing y LSH en la medición de la similitud de secuencias de proteínas</vt:lpstr>
      <vt:lpstr>Problema y su relevancia</vt:lpstr>
      <vt:lpstr>Propuesta de solución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Minhashing y LSH en la medición de la similitud de secuencias de proteínas</dc:title>
  <dc:creator>Juan Albornoz Araya</dc:creator>
  <cp:lastModifiedBy>Juan Albornoz Araya</cp:lastModifiedBy>
  <cp:revision>30</cp:revision>
  <dcterms:created xsi:type="dcterms:W3CDTF">2020-11-10T04:36:20Z</dcterms:created>
  <dcterms:modified xsi:type="dcterms:W3CDTF">2021-01-29T13:34:18Z</dcterms:modified>
</cp:coreProperties>
</file>