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854F4-14D0-46FD-9F6A-D7D8247654DE}" type="datetimeFigureOut">
              <a:rPr lang="es-MX" smtClean="0"/>
              <a:t>27/11/2023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1D5DB-3CFE-4EB3-9C14-5ACFE6DCF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6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CFE4D-57FD-5BF1-DDFE-EA2FB3689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D31CD7-0D9E-4EF3-7E23-82F0A9F51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6325B-7A18-C06C-0971-109258BF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BD5B-3BC5-4452-8E76-5CA993B2924B}" type="datetime1">
              <a:rPr lang="es-MX" smtClean="0"/>
              <a:t>27/11/2023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BEF58-1388-6368-5B01-4052E3E0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D5D18-A533-F740-7454-64FA80C4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31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8E12D-0C24-31DE-9380-9DCCB8EB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693611-4EF6-6E58-4124-6D1A60731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03254-BC6E-890F-628F-A860DC40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9BC-0D0B-4E32-AA8D-6DF3BDA45B10}" type="datetime1">
              <a:rPr lang="es-MX" smtClean="0"/>
              <a:t>27/11/2023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6B965-8E99-EA61-6E45-A7A1AA65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CB5EF-9721-A9B9-542F-29C1A168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05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785601-A9B7-D60E-B2F7-F62C10AFF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C96AC-31CE-69B5-96AE-E2BAD9746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15F348-806D-2CC0-4ECD-DE615026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9746-BE26-4E2C-85B8-BCF91D078981}" type="datetime1">
              <a:rPr lang="es-MX" smtClean="0"/>
              <a:t>27/11/2023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DB89E-BE0B-2BAB-6696-F73C3EF5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76AD7F-3251-E753-265D-54109963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80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6A410-2AFE-0FC5-2E17-FC65E10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0F550-F483-9C87-2DF0-E66BC5EE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F1897-78BF-D2B1-3E37-D7F12B0A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D5EA-A5AB-4C09-9941-C3317F42834C}" type="datetime1">
              <a:rPr lang="es-MX" smtClean="0"/>
              <a:t>27/11/2023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F59D7-B7BA-ACB2-6268-7CFD3B1D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EBF16A-5156-4AE2-E281-E521B2C0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45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750AB-622F-0B8C-F73A-3F790EE1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942B9-03BB-9D07-6182-0A1E4C87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E297BF-3AAB-814C-796A-F4E1C6A9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E9AD-2FF4-413D-A728-3FF2B8C1DD5D}" type="datetime1">
              <a:rPr lang="es-MX" smtClean="0"/>
              <a:t>27/11/2023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58015-66B4-5102-6834-19AF47D0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69312-6AE0-080B-E0F5-32403040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24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229A7-AA62-76F2-BBBD-3D09C6F6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854F5-4B14-07AE-929C-900F4C1D0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B36058-B678-C7F4-F0A3-3A4ED0720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E4DDE-1119-5B14-F68E-453B3CC3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0A8-57CE-449C-825A-BE56958CE4BE}" type="datetime1">
              <a:rPr lang="es-MX" smtClean="0"/>
              <a:t>27/11/2023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D79473-B954-FA19-FF25-EC8664F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B15CD5-C515-6228-3B29-A038C532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6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09A65-7D83-81FB-08BA-8D033146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37F507-DFA6-A149-A7D0-6E0E2CFD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B5F841-96D9-EECA-8E97-19B7C0FB4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86AB9A-F4C8-3CFF-0185-21BB2272D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E3E69D-9FA0-899C-C750-7D6CC5827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6D5A6-6327-5FCE-ECCE-B6467AF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9974-3384-458C-BDBE-AACAC97EE07E}" type="datetime1">
              <a:rPr lang="es-MX" smtClean="0"/>
              <a:t>27/11/2023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37BD1D-16DE-52DD-A370-0525B7CE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B94754-475F-8D94-1815-BF9A8BE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76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2B17C-F2D8-9C69-9C3C-EC11CC54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3CCA30-E41E-00A3-EE94-A9F82BC0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796A-1990-43DB-9B44-E8B6A314E14C}" type="datetime1">
              <a:rPr lang="es-MX" smtClean="0"/>
              <a:t>27/11/2023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573E77-FFF5-EBB7-5A38-FEB7F3BE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F9018A-0313-188D-A4A0-8B46F4DE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741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BC8922-DF58-9370-5476-AC08F8A6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6886-B754-4178-A2A4-E7C4E7ECB50D}" type="datetime1">
              <a:rPr lang="es-MX" smtClean="0"/>
              <a:t>27/11/2023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AE69E8-9E1F-5FBD-F342-43DC7BE5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DA2651-89CC-A811-71DF-BEE05D43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10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7FAF1-0640-805C-F8F7-FA157FC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FBA94-72CB-0BFD-AC46-D4D1C8A0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9C6A61-6D96-B514-FEE7-EBE53B84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5D44D-1F41-8C9F-AEDC-0B12A80D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AC91-69B4-4C6E-BFC8-D57DEF1B9B9B}" type="datetime1">
              <a:rPr lang="es-MX" smtClean="0"/>
              <a:t>27/11/2023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0D100-4D2B-BAB1-DF90-81567E1A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F4327E-07CC-5534-EE49-852855C6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724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2D2-4FC0-9F5E-8EFD-1F8C078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362ECA-415F-D522-C8E1-9476DC551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252DAC-A3D2-EA84-928F-15451E21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E783C8-4D06-A615-CD3B-55C2411E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5655-3C74-4AC2-92C2-A653EAB46A57}" type="datetime1">
              <a:rPr lang="es-MX" smtClean="0"/>
              <a:t>27/11/2023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CCC1FB-C60F-E4BF-9713-BFE53123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7091A-041F-621F-B255-AEAD3075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86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B893F7-438A-C64B-40DA-C742C700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F453E-FFF0-3B80-7910-9C99F8C2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336A3-6419-A36C-BD75-C48694E44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F164-148C-4DE2-B1B1-D363F50DD3D8}" type="datetime1">
              <a:rPr lang="es-MX" smtClean="0"/>
              <a:t>27/11/2023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7BD33-EF53-E912-6D96-AF6AF6442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E41D98-0F73-F65A-FA98-E64A10479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58B9-77B1-4561-98BD-1AB1AAEF0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4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finicion.xyz/2018/05/estadistica-descriptiva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46268-1EB3-6DD3-BD44-45EB95C0A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s-MX" dirty="0"/>
              <a:t>Estadística descriptiva: la calidad y la variabilidad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B4F88F-F168-5070-081A-FED6F81A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482887"/>
            <a:ext cx="9753600" cy="594182"/>
          </a:xfrm>
        </p:spPr>
        <p:txBody>
          <a:bodyPr/>
          <a:lstStyle/>
          <a:p>
            <a:r>
              <a:rPr lang="es-MX" i="1" dirty="0"/>
              <a:t>El papel de la estadística descriptiva para la evaluación y control de calidad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25687C-3C5E-779E-CD33-EC0083332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96000" y="3077069"/>
            <a:ext cx="5400000" cy="360000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C23915-BF48-36EE-51AC-FF509E08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b="1" smtClean="0">
                <a:solidFill>
                  <a:schemeClr val="tx1"/>
                </a:solidFill>
              </a:rPr>
              <a:t>1</a:t>
            </a:fld>
            <a:endParaRPr lang="es-MX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4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7AC06-63DC-B288-4FE0-A254D4CF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1" y="98943"/>
            <a:ext cx="10515600" cy="1325563"/>
          </a:xfrm>
        </p:spPr>
        <p:txBody>
          <a:bodyPr/>
          <a:lstStyle/>
          <a:p>
            <a:r>
              <a:rPr lang="es-MX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B2356-4E9C-1958-5B01-D998A833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1" y="1276877"/>
            <a:ext cx="11462359" cy="2178583"/>
          </a:xfrm>
        </p:spPr>
        <p:txBody>
          <a:bodyPr>
            <a:normAutofit/>
          </a:bodyPr>
          <a:lstStyle/>
          <a:p>
            <a:r>
              <a:rPr lang="es-MX" sz="2300" dirty="0"/>
              <a:t>La toma de decisiones críticas y la resolución de problemas requieren información precisa.</a:t>
            </a:r>
          </a:p>
          <a:p>
            <a:r>
              <a:rPr lang="es-MX" sz="2300" dirty="0"/>
              <a:t>Es esencial identificar regularidades estadísticas y fuentes de variabilidad.</a:t>
            </a:r>
          </a:p>
          <a:p>
            <a:r>
              <a:rPr lang="es-MX" sz="2300" dirty="0"/>
              <a:t>Procesos y sistemas de calidad demandan análisis de datos para decisiones informadas.</a:t>
            </a:r>
          </a:p>
          <a:p>
            <a:r>
              <a:rPr lang="es-MX" sz="2300" dirty="0"/>
              <a:t>Antes de obtener información, es crucial definir objetivos, tiempo y recursos disponibles.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24BE86-702C-0176-B796-25883349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b="1" smtClean="0">
                <a:solidFill>
                  <a:schemeClr val="tx1"/>
                </a:solidFill>
              </a:rPr>
              <a:t>2</a:t>
            </a:fld>
            <a:endParaRPr lang="es-MX" b="1" dirty="0">
              <a:solidFill>
                <a:schemeClr val="tx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89FDE3A-0D4C-485B-C96A-8CB4875A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97" y="3116350"/>
            <a:ext cx="899804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9E5A7-26DE-72F9-C520-5A96A1B2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6" y="530626"/>
            <a:ext cx="10515600" cy="1325563"/>
          </a:xfrm>
        </p:spPr>
        <p:txBody>
          <a:bodyPr/>
          <a:lstStyle/>
          <a:p>
            <a:r>
              <a:rPr lang="es-MX" dirty="0"/>
              <a:t>Variabilidad y Pensamiento Estadístico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79947D-52A0-DC45-233C-2C5DCBD6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57" y="1856189"/>
            <a:ext cx="5963432" cy="32599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300" b="0" i="0" dirty="0">
                <a:effectLst/>
              </a:rPr>
              <a:t>La variación en los resultados proviene de 6 elementos clave: materiales, máquinas, mano de obra, mediciones, medio ambiente y métodos (6 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300" b="0" i="0" dirty="0">
                <a:effectLst/>
              </a:rPr>
              <a:t>Monitoreo constante es vital para identificar causas comunes y especiales.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300" b="0" i="0" dirty="0">
                <a:effectLst/>
              </a:rPr>
              <a:t>La estadística es esencial en control y mejora de procesos, proporcionando herramientas para análisis y toma de decisiones.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CAB326-92C4-0F4D-40BD-EFACC1D4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b="1" smtClean="0">
                <a:solidFill>
                  <a:schemeClr val="tx1"/>
                </a:solidFill>
              </a:rPr>
              <a:t>3</a:t>
            </a:fld>
            <a:endParaRPr lang="es-MX" b="1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E5329E-89E8-0A22-FEEE-EA59E895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43" y="1856189"/>
            <a:ext cx="5760000" cy="34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0FE385-7391-8AC6-7247-7DE540B6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059"/>
            <a:ext cx="7200000" cy="47692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F02981-225E-E13C-931F-477F5B6C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Pensamiento Estadístico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1C6A3-2BFA-FD98-4B36-431A2AD34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667" y="1690688"/>
            <a:ext cx="3621066" cy="1944709"/>
          </a:xfrm>
        </p:spPr>
        <p:txBody>
          <a:bodyPr>
            <a:normAutofit fontScale="92500" lnSpcReduction="20000"/>
          </a:bodyPr>
          <a:lstStyle/>
          <a:p>
            <a:r>
              <a:rPr lang="es-MX" sz="2300" dirty="0"/>
              <a:t>Filosofía basada en la interconexión de procesos y comprensión de la variación.</a:t>
            </a:r>
          </a:p>
          <a:p>
            <a:r>
              <a:rPr lang="es-MX" sz="2300" dirty="0"/>
              <a:t>La variación está presente en todos los procesos; entenderla y reducirla son claves para el éxito.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CAD426-EC93-CD32-3902-B050FCB3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b="1" smtClean="0">
                <a:solidFill>
                  <a:schemeClr val="tx1"/>
                </a:solidFill>
              </a:rPr>
              <a:t>4</a:t>
            </a:fld>
            <a:endParaRPr lang="es-MX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27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2C405-6CF9-548F-808E-5A1D9BF4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00" y="136525"/>
            <a:ext cx="10515600" cy="1325563"/>
          </a:xfrm>
        </p:spPr>
        <p:txBody>
          <a:bodyPr/>
          <a:lstStyle/>
          <a:p>
            <a:r>
              <a:rPr lang="es-MX" dirty="0"/>
              <a:t>Medidas de Tendencia Central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0A3357-EE1C-734C-4813-1104B73D1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00"/>
          <a:stretch/>
        </p:blipFill>
        <p:spPr>
          <a:xfrm>
            <a:off x="330600" y="1238181"/>
            <a:ext cx="8280000" cy="385073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E0393E-AD9B-7890-B75B-591DA15A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b="1" smtClean="0">
                <a:solidFill>
                  <a:schemeClr val="tx1"/>
                </a:solidFill>
              </a:rPr>
              <a:t>5</a:t>
            </a:fld>
            <a:endParaRPr lang="es-MX" b="1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A3B2C6-46AB-2976-5550-D32D51A5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39" y="5223412"/>
            <a:ext cx="2880000" cy="96716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072F785-3B93-02CA-493A-ED3320664723}"/>
              </a:ext>
            </a:extLst>
          </p:cNvPr>
          <p:cNvSpPr txBox="1"/>
          <p:nvPr/>
        </p:nvSpPr>
        <p:spPr>
          <a:xfrm>
            <a:off x="8780746" y="2119410"/>
            <a:ext cx="294048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Se identifica un valor en torno al cual los datos tienden a aglomerarse o concentrarse.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Es importante no depender únicamente de la media debido a su sensibilidad a valores extremos.</a:t>
            </a:r>
          </a:p>
        </p:txBody>
      </p:sp>
    </p:spTree>
    <p:extLst>
      <p:ext uri="{BB962C8B-B14F-4D97-AF65-F5344CB8AC3E}">
        <p14:creationId xmlns:p14="http://schemas.microsoft.com/office/powerpoint/2010/main" val="391164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C6A65-B53E-DD22-66B1-8849DD67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89" y="188396"/>
            <a:ext cx="10515600" cy="1325563"/>
          </a:xfrm>
        </p:spPr>
        <p:txBody>
          <a:bodyPr/>
          <a:lstStyle/>
          <a:p>
            <a:r>
              <a:rPr lang="es-MX" dirty="0"/>
              <a:t>Medidas de Dispersión o Variabilidad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B8B45-9B7C-F630-7766-B100168E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1700475"/>
            <a:ext cx="10877811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s-MX" sz="2300" dirty="0"/>
              <a:t>Desviación estándar mide la dispersión respecto a la media.</a:t>
            </a:r>
          </a:p>
          <a:p>
            <a:pPr>
              <a:lnSpc>
                <a:spcPct val="2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s-MX" sz="2300" dirty="0"/>
              <a:t>Rango representa la diferencia entre el dato mayor y menor.</a:t>
            </a:r>
          </a:p>
          <a:p>
            <a:pPr>
              <a:lnSpc>
                <a:spcPct val="2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s-MX" sz="2300" dirty="0"/>
              <a:t>Coeficiente de variación permite comparar la variabilidad relativa entre variables.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9BCFB9-76D3-2769-3BE9-4675E627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b="1" smtClean="0">
                <a:solidFill>
                  <a:schemeClr val="tx1"/>
                </a:solidFill>
              </a:rPr>
              <a:t>6</a:t>
            </a:fld>
            <a:endParaRPr lang="es-MX" b="1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0FF75C-504B-A39E-53E6-128C8073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12" y="2503826"/>
            <a:ext cx="3676650" cy="790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DCDD17-6135-048E-6C41-EC834A81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89" y="3876144"/>
            <a:ext cx="2880000" cy="4457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97717C-1460-E702-FD97-48D30FBA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789" y="5157525"/>
            <a:ext cx="1440000" cy="70857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8566970-96CB-A2BF-F733-4BF792308B8F}"/>
              </a:ext>
            </a:extLst>
          </p:cNvPr>
          <p:cNvSpPr txBox="1"/>
          <p:nvPr/>
        </p:nvSpPr>
        <p:spPr>
          <a:xfrm>
            <a:off x="475989" y="1223421"/>
            <a:ext cx="1155004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300" dirty="0"/>
              <a:t>La variabilidad o dispersión nos permite saber qué tan diferentes son los datos entre sí.</a:t>
            </a:r>
          </a:p>
        </p:txBody>
      </p:sp>
    </p:spTree>
    <p:extLst>
      <p:ext uri="{BB962C8B-B14F-4D97-AF65-F5344CB8AC3E}">
        <p14:creationId xmlns:p14="http://schemas.microsoft.com/office/powerpoint/2010/main" val="29816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0BCE8-C0A8-5E0D-E10A-3476DB0A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59" y="150780"/>
            <a:ext cx="10515600" cy="1325563"/>
          </a:xfrm>
        </p:spPr>
        <p:txBody>
          <a:bodyPr/>
          <a:lstStyle/>
          <a:p>
            <a:r>
              <a:rPr lang="es-MX" dirty="0"/>
              <a:t>Histograma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7302F-0DEB-67FA-A12E-22857B2F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58" y="1142114"/>
            <a:ext cx="11337099" cy="1854178"/>
          </a:xfrm>
        </p:spPr>
        <p:txBody>
          <a:bodyPr/>
          <a:lstStyle/>
          <a:p>
            <a:r>
              <a:rPr lang="es-MX" dirty="0"/>
              <a:t>Representación gráfica, en forma de barras, de la distribución de un conjunto de datos o una variable.</a:t>
            </a:r>
          </a:p>
          <a:p>
            <a:r>
              <a:rPr lang="es-MX" dirty="0"/>
              <a:t>Los datos se clasifican por su magnitud en cierto número de grupos o clases.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79C271-BFAE-85EC-1000-705C90A5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b="1" smtClean="0">
                <a:solidFill>
                  <a:schemeClr val="tx1"/>
                </a:solidFill>
              </a:rPr>
              <a:t>7</a:t>
            </a:fld>
            <a:endParaRPr lang="es-MX" b="1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7D63D0-2E31-4ED9-F2DE-488B0025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200" y="2706818"/>
            <a:ext cx="7560000" cy="39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3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E892D-7555-7B4D-1A7C-6AF36303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para Histograma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CA5A479-9776-E040-14CF-B392CEC04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MX" b="0" i="0" dirty="0">
                    <a:effectLst/>
                    <a:latin typeface="Söhne"/>
                  </a:rPr>
                  <a:t>Construcción en 6 pasos: determinar rango, establecer clases, fijar longitud de clase, construir intervalos, contar frecuencias y graficar.</a:t>
                </a:r>
              </a:p>
              <a:p>
                <a:r>
                  <a:rPr lang="es-MX" dirty="0"/>
                  <a:t>Número de intervalos entre 5 y 15. Se puede calcular con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0" smtClean="0">
                                <a:latin typeface="Cambria Math" panose="02040503050406030204" pitchFamily="18" charset="0"/>
                              </a:rPr>
                              <m:t>1+3.3∗</m:t>
                            </m:r>
                            <m:r>
                              <m:rPr>
                                <m:sty m:val="p"/>
                              </m:rPr>
                              <a:rPr lang="es-MX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𝑑𝑎𝑡𝑜𝑠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dirty="0"/>
                  <a:t> </a:t>
                </a:r>
              </a:p>
              <a:p>
                <a:r>
                  <a:rPr lang="es-MX" dirty="0"/>
                  <a:t>Si se utilizan los suficientes datos (&gt; 100), es posible observar la tendencia central y estudiar la variabilidad.</a:t>
                </a:r>
              </a:p>
              <a:p>
                <a:r>
                  <a:rPr lang="es-MX" dirty="0"/>
                  <a:t>Observar la forma del histograma, identificar los datos atípicos y estratificar si es necesario.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CA5A479-9776-E040-14CF-B392CEC04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C1A493-877A-2AF5-9FF5-56322FFD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8B9-77B1-4561-98BD-1AB1AAEF0B26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50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382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Söhne</vt:lpstr>
      <vt:lpstr>Wingdings</vt:lpstr>
      <vt:lpstr>Tema de Office</vt:lpstr>
      <vt:lpstr>Estadística descriptiva: la calidad y la variabilidad</vt:lpstr>
      <vt:lpstr>Obtención de Datos</vt:lpstr>
      <vt:lpstr>Variabilidad y Pensamiento Estadístico</vt:lpstr>
      <vt:lpstr>Pensamiento Estadístico</vt:lpstr>
      <vt:lpstr>Medidas de Tendencia Central</vt:lpstr>
      <vt:lpstr>Medidas de Dispersión o Variabilidad</vt:lpstr>
      <vt:lpstr>Histograma</vt:lpstr>
      <vt:lpstr>Recomendaciones para Histograma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descriptiva: la calidad y la variabilidad</dc:title>
  <dc:creator>Juan Pablo Biotech</dc:creator>
  <cp:lastModifiedBy>Juan Pablo Biotech</cp:lastModifiedBy>
  <cp:revision>8</cp:revision>
  <dcterms:created xsi:type="dcterms:W3CDTF">2023-11-27T20:36:42Z</dcterms:created>
  <dcterms:modified xsi:type="dcterms:W3CDTF">2023-11-27T23:37:57Z</dcterms:modified>
</cp:coreProperties>
</file>