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8" r:id="rId3"/>
    <p:sldId id="259" r:id="rId4"/>
    <p:sldId id="313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7" r:id="rId20"/>
    <p:sldId id="289" r:id="rId21"/>
    <p:sldId id="314" r:id="rId22"/>
    <p:sldId id="300" r:id="rId23"/>
    <p:sldId id="298" r:id="rId24"/>
    <p:sldId id="299" r:id="rId25"/>
    <p:sldId id="312" r:id="rId26"/>
    <p:sldId id="315" r:id="rId27"/>
    <p:sldId id="303" r:id="rId28"/>
    <p:sldId id="304" r:id="rId29"/>
    <p:sldId id="320" r:id="rId30"/>
    <p:sldId id="322" r:id="rId31"/>
    <p:sldId id="323" r:id="rId32"/>
    <p:sldId id="321" r:id="rId33"/>
    <p:sldId id="263" r:id="rId34"/>
  </p:sldIdLst>
  <p:sldSz cx="24384000" cy="1574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Helvetica Neue" panose="020B0604020202020204" charset="0"/>
      <p:regular r:id="rId40"/>
      <p:bold r:id="rId41"/>
      <p:italic r:id="rId42"/>
      <p:boldItalic r:id="rId43"/>
    </p:embeddedFont>
    <p:embeddedFont>
      <p:font typeface="Helvetica Neue Light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152" y="90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I:\SENA\SENA%20TECNOLOGO\TECNICA\Levantamiento%20de%20informacion\Encuesta%20Tabulaci&#243;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I:\SENA\SENA%20TECNOLOGO\TECNICA\Levantamiento%20de%20informacion\Encuesta%20Tabulaci&#243;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3000">
                    <a:solidFill>
                      <a:schemeClr val="bg2"/>
                    </a:solidFill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Hoja2!$B$8:$E$8</c:f>
              <c:strCache>
                <c:ptCount val="4"/>
                <c:pt idx="0">
                  <c:v>software (1)</c:v>
                </c:pt>
                <c:pt idx="1">
                  <c:v>Excel (2)</c:v>
                </c:pt>
                <c:pt idx="2">
                  <c:v>cuaderno (3)</c:v>
                </c:pt>
                <c:pt idx="3">
                  <c:v>otras (4)</c:v>
                </c:pt>
              </c:strCache>
            </c:strRef>
          </c:cat>
          <c:val>
            <c:numRef>
              <c:f>Hoja2!$B$10:$E$10</c:f>
              <c:numCache>
                <c:formatCode>0%</c:formatCode>
                <c:ptCount val="4"/>
                <c:pt idx="0">
                  <c:v>0.11764705882352941</c:v>
                </c:pt>
                <c:pt idx="1">
                  <c:v>0.26470588235294118</c:v>
                </c:pt>
                <c:pt idx="2">
                  <c:v>0.58823529411764708</c:v>
                </c:pt>
                <c:pt idx="3">
                  <c:v>2.9411764705882353E-2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3-49ED-A0AC-6FEB51CA12A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12096704"/>
        <c:axId val="212097880"/>
        <c:axId val="0"/>
      </c:bar3DChart>
      <c:catAx>
        <c:axId val="21209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3000">
                <a:solidFill>
                  <a:schemeClr val="bg2"/>
                </a:solidFill>
              </a:defRPr>
            </a:pPr>
            <a:endParaRPr lang="es-CO"/>
          </a:p>
        </c:txPr>
        <c:crossAx val="212097880"/>
        <c:crosses val="autoZero"/>
        <c:auto val="1"/>
        <c:lblAlgn val="ctr"/>
        <c:lblOffset val="100"/>
        <c:noMultiLvlLbl val="0"/>
      </c:catAx>
      <c:valAx>
        <c:axId val="212097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sz="3000">
                <a:solidFill>
                  <a:schemeClr val="bg2"/>
                </a:solidFill>
              </a:defRPr>
            </a:pPr>
            <a:endParaRPr lang="es-CO"/>
          </a:p>
        </c:txPr>
        <c:crossAx val="21209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02833669181696"/>
          <c:y val="6.3518954787323237E-2"/>
          <c:w val="0.84301174474402818"/>
          <c:h val="0.7977259682225740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Hoja2!$B$26:$E$26</c:f>
              <c:strCache>
                <c:ptCount val="4"/>
                <c:pt idx="0">
                  <c:v>Excelente(1)</c:v>
                </c:pt>
                <c:pt idx="1">
                  <c:v>Bueno(2)</c:v>
                </c:pt>
                <c:pt idx="2">
                  <c:v>Regular(3)</c:v>
                </c:pt>
                <c:pt idx="3">
                  <c:v>Mala(4)</c:v>
                </c:pt>
              </c:strCache>
            </c:strRef>
          </c:cat>
          <c:val>
            <c:numRef>
              <c:f>Hoja2!$B$27:$E$27</c:f>
              <c:numCache>
                <c:formatCode>General</c:formatCode>
                <c:ptCount val="4"/>
                <c:pt idx="0">
                  <c:v>8</c:v>
                </c:pt>
                <c:pt idx="1">
                  <c:v>14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A7-445C-B638-EF56C20DE6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491104"/>
        <c:axId val="190491496"/>
      </c:barChart>
      <c:catAx>
        <c:axId val="19049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190491496"/>
        <c:crosses val="autoZero"/>
        <c:auto val="1"/>
        <c:lblAlgn val="ctr"/>
        <c:lblOffset val="100"/>
        <c:noMultiLvlLbl val="0"/>
      </c:catAx>
      <c:valAx>
        <c:axId val="19049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19049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552253180913402E-2"/>
          <c:y val="6.946265821492377E-2"/>
          <c:w val="0.97076093858045875"/>
          <c:h val="0.8835758059514805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6.3933167614792646E-2"/>
                  <c:y val="0.35852950992922755"/>
                </c:manualLayout>
              </c:layout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17-4785-BCE7-30836C1C2F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3000" b="0" i="0" u="none" strike="noStrike" kern="1200" baseline="0">
                    <a:solidFill>
                      <a:schemeClr val="bg2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Hoja2!$A$44:$J$44</c:f>
              <c:strCache>
                <c:ptCount val="10"/>
                <c:pt idx="1">
                  <c:v>manejo y seguridad de sus datos (1)</c:v>
                </c:pt>
                <c:pt idx="2">
                  <c:v>organización (2)</c:v>
                </c:pt>
                <c:pt idx="3">
                  <c:v>automatización (3)</c:v>
                </c:pt>
                <c:pt idx="4">
                  <c:v>vanguardia de tecnología (4)</c:v>
                </c:pt>
                <c:pt idx="5">
                  <c:v>seguridad empresarial (5)</c:v>
                </c:pt>
                <c:pt idx="6">
                  <c:v>Opciones1,2 y 3(6)</c:v>
                </c:pt>
                <c:pt idx="7">
                  <c:v>Opciones 1 y 5(7)</c:v>
                </c:pt>
                <c:pt idx="8">
                  <c:v>Opciones 1 y 3(8)</c:v>
                </c:pt>
                <c:pt idx="9">
                  <c:v>Opciones 1 y 2(9)</c:v>
                </c:pt>
              </c:strCache>
            </c:strRef>
          </c:cat>
          <c:val>
            <c:numRef>
              <c:f>Hoja2!$A$46:$J$46</c:f>
              <c:numCache>
                <c:formatCode>0%</c:formatCode>
                <c:ptCount val="10"/>
                <c:pt idx="1">
                  <c:v>0.35294117647058826</c:v>
                </c:pt>
                <c:pt idx="2">
                  <c:v>0.17647058823529413</c:v>
                </c:pt>
                <c:pt idx="3">
                  <c:v>5.8823529411764705E-2</c:v>
                </c:pt>
                <c:pt idx="4">
                  <c:v>2.9411764705882353E-2</c:v>
                </c:pt>
                <c:pt idx="5">
                  <c:v>8.8235294117647065E-2</c:v>
                </c:pt>
                <c:pt idx="6">
                  <c:v>0.11764705882352941</c:v>
                </c:pt>
                <c:pt idx="7">
                  <c:v>8.8235294117647065E-2</c:v>
                </c:pt>
                <c:pt idx="8">
                  <c:v>5.8823529411764705E-2</c:v>
                </c:pt>
                <c:pt idx="9">
                  <c:v>2.9411764705882353E-2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17-4785-BCE7-30836C1C2F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28254400"/>
        <c:axId val="328251264"/>
      </c:barChart>
      <c:catAx>
        <c:axId val="3282544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28251264"/>
        <c:crosses val="autoZero"/>
        <c:auto val="1"/>
        <c:lblAlgn val="ctr"/>
        <c:lblOffset val="100"/>
        <c:noMultiLvlLbl val="0"/>
      </c:catAx>
      <c:valAx>
        <c:axId val="3282512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2825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dk1">
                    <a:tint val="88500"/>
                    <a:tint val="96000"/>
                    <a:lumMod val="104000"/>
                  </a:schemeClr>
                </a:gs>
                <a:gs pos="100000">
                  <a:schemeClr val="dk1">
                    <a:tint val="88500"/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Hoja2!$B$91:$K$91</c:f>
              <c:strCache>
                <c:ptCount val="10"/>
                <c:pt idx="0">
                  <c:v> contables   (1)</c:v>
                </c:pt>
                <c:pt idx="1">
                  <c:v>inventarios y stock  (2)</c:v>
                </c:pt>
                <c:pt idx="2">
                  <c:v>proveedores . (3)</c:v>
                </c:pt>
                <c:pt idx="3">
                  <c:v>personal (administrativo y operario) (4)</c:v>
                </c:pt>
                <c:pt idx="4">
                  <c:v> calendario citas y pagos pendientes.(5)</c:v>
                </c:pt>
                <c:pt idx="5">
                  <c:v>Contables y proveedores(6)</c:v>
                </c:pt>
                <c:pt idx="6">
                  <c:v>opciones 1,2,3  (2)</c:v>
                </c:pt>
                <c:pt idx="7">
                  <c:v>Todas . (3)</c:v>
                </c:pt>
                <c:pt idx="8">
                  <c:v>no responde (4)</c:v>
                </c:pt>
                <c:pt idx="9">
                  <c:v>opciones 1 y 2(5)</c:v>
                </c:pt>
              </c:strCache>
            </c:strRef>
          </c:cat>
          <c:val>
            <c:numRef>
              <c:f>Hoja2!$B$93:$K$93</c:f>
              <c:numCache>
                <c:formatCode>0%</c:formatCode>
                <c:ptCount val="10"/>
                <c:pt idx="0">
                  <c:v>0.41176470588235292</c:v>
                </c:pt>
                <c:pt idx="1">
                  <c:v>0.17647058823529413</c:v>
                </c:pt>
                <c:pt idx="2">
                  <c:v>2.9411764705882353E-2</c:v>
                </c:pt>
                <c:pt idx="3">
                  <c:v>2.9411764705882353E-2</c:v>
                </c:pt>
                <c:pt idx="4">
                  <c:v>2.9411764705882353E-2</c:v>
                </c:pt>
                <c:pt idx="5">
                  <c:v>2.9411764705882353E-2</c:v>
                </c:pt>
                <c:pt idx="6">
                  <c:v>2.9411764705882353E-2</c:v>
                </c:pt>
                <c:pt idx="7">
                  <c:v>0.11764705882352941</c:v>
                </c:pt>
                <c:pt idx="8">
                  <c:v>5.8823529411764705E-2</c:v>
                </c:pt>
                <c:pt idx="9">
                  <c:v>8.8235294117647065E-2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0-4D6B-8005-5BC8AA780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481136"/>
        <c:axId val="190380104"/>
      </c:barChart>
      <c:catAx>
        <c:axId val="22048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90380104"/>
        <c:crosses val="autoZero"/>
        <c:auto val="1"/>
        <c:lblAlgn val="ctr"/>
        <c:lblOffset val="100"/>
        <c:noMultiLvlLbl val="0"/>
      </c:catAx>
      <c:valAx>
        <c:axId val="190380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22048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Hoja2!$B$111:$I$111</c:f>
              <c:strCache>
                <c:ptCount val="8"/>
                <c:pt idx="0">
                  <c:v>comodidad (amigable) (1)</c:v>
                </c:pt>
                <c:pt idx="1">
                  <c:v> economía   (2)</c:v>
                </c:pt>
                <c:pt idx="2">
                  <c:v>calidad  (3)</c:v>
                </c:pt>
                <c:pt idx="3">
                  <c:v> contenido  (4)</c:v>
                </c:pt>
                <c:pt idx="4">
                  <c:v> interfaz gráfica(5)</c:v>
                </c:pt>
                <c:pt idx="5">
                  <c:v>Comodidad y calidad(6)</c:v>
                </c:pt>
                <c:pt idx="6">
                  <c:v> Todas (7)</c:v>
                </c:pt>
                <c:pt idx="7">
                  <c:v>No Responde (8)</c:v>
                </c:pt>
              </c:strCache>
            </c:strRef>
          </c:cat>
          <c:val>
            <c:numRef>
              <c:f>Hoja2!$B$113:$I$113</c:f>
              <c:numCache>
                <c:formatCode>0%</c:formatCode>
                <c:ptCount val="8"/>
                <c:pt idx="0">
                  <c:v>0.11764705882352941</c:v>
                </c:pt>
                <c:pt idx="1">
                  <c:v>0.17647058823529413</c:v>
                </c:pt>
                <c:pt idx="2">
                  <c:v>0.38235294117647056</c:v>
                </c:pt>
                <c:pt idx="3">
                  <c:v>2.9411764705882353E-2</c:v>
                </c:pt>
                <c:pt idx="4">
                  <c:v>0</c:v>
                </c:pt>
                <c:pt idx="5">
                  <c:v>0.17647058823529413</c:v>
                </c:pt>
                <c:pt idx="6">
                  <c:v>5.8823529411764705E-2</c:v>
                </c:pt>
                <c:pt idx="7">
                  <c:v>5.8823529411764705E-2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74-4CD3-9F2A-665FB4F23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328199760"/>
        <c:axId val="328199368"/>
      </c:barChart>
      <c:catAx>
        <c:axId val="3281997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cap="none" spc="0" normalizeH="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328199368"/>
        <c:crosses val="autoZero"/>
        <c:auto val="1"/>
        <c:lblAlgn val="ctr"/>
        <c:lblOffset val="100"/>
        <c:noMultiLvlLbl val="0"/>
      </c:catAx>
      <c:valAx>
        <c:axId val="328199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32819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882467126302828E-2"/>
          <c:y val="4.3803327014483813E-2"/>
          <c:w val="0.94487867361405553"/>
          <c:h val="0.5659736294458268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Hoja2!$B$69:$G$69</c:f>
              <c:strCache>
                <c:ptCount val="6"/>
                <c:pt idx="0">
                  <c:v>ejecución del programa  (1)</c:v>
                </c:pt>
                <c:pt idx="1">
                  <c:v>fallas en el sistema de arranque  (2)</c:v>
                </c:pt>
                <c:pt idx="2">
                  <c:v>tiempo de respuesta (3)</c:v>
                </c:pt>
                <c:pt idx="3">
                  <c:v>capacitación y dificultad a la hora de manipular el programa (4)</c:v>
                </c:pt>
                <c:pt idx="4">
                  <c:v>No Aplica(5)</c:v>
                </c:pt>
                <c:pt idx="5">
                  <c:v>No Responde(6)</c:v>
                </c:pt>
              </c:strCache>
            </c:strRef>
          </c:cat>
          <c:val>
            <c:numRef>
              <c:f>Hoja2!$B$71:$G$71</c:f>
              <c:numCache>
                <c:formatCode>0%</c:formatCode>
                <c:ptCount val="6"/>
                <c:pt idx="0">
                  <c:v>8.8235294117647065E-2</c:v>
                </c:pt>
                <c:pt idx="1">
                  <c:v>2.9411764705882353E-2</c:v>
                </c:pt>
                <c:pt idx="2">
                  <c:v>0</c:v>
                </c:pt>
                <c:pt idx="3">
                  <c:v>0.44117647058823528</c:v>
                </c:pt>
                <c:pt idx="4">
                  <c:v>0.26470588235294118</c:v>
                </c:pt>
                <c:pt idx="5">
                  <c:v>0.17647058823529413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7-46CA-9DF7-FFB2FE63D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3636776"/>
        <c:axId val="223635992"/>
      </c:barChart>
      <c:catAx>
        <c:axId val="223636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223635992"/>
        <c:crosses val="autoZero"/>
        <c:auto val="1"/>
        <c:lblAlgn val="ctr"/>
        <c:lblOffset val="100"/>
        <c:noMultiLvlLbl val="0"/>
      </c:catAx>
      <c:valAx>
        <c:axId val="223635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22363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98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462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981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6623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541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219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288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713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851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120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651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806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435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330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75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20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6933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4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744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08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0833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0403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0983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060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780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04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652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240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69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9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9" y="8088313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180" lvl="0" indent="-2285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360" lvl="1" indent="-2285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540" lvl="2" indent="-2285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721" lvl="3" indent="-2285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5901" lvl="4" indent="-2285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081" lvl="5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261" lvl="6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442" lvl="7" indent="-394317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622" lvl="8" indent="-394317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2" y="14089064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9" y="9963547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180" lvl="0" indent="-2285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360" lvl="1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540" lvl="2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721" lvl="3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5901" lvl="4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081" lvl="5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261" lvl="6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442" lvl="7" indent="-394317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622" lvl="8" indent="-394317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9" y="7035457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180" lvl="0" indent="-2285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360" lvl="1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540" lvl="2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721" lvl="3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5901" lvl="4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081" lvl="5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261" lvl="6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442" lvl="7" indent="-394317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622" lvl="8" indent="-394317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2" y="14089064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1" y="1016001"/>
            <a:ext cx="1828800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2" y="14089064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2" y="14089064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325071" y="1962547"/>
            <a:ext cx="13722211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9" y="10463610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9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180" lvl="0" indent="-2285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360" lvl="1" indent="-2285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540" lvl="2" indent="-2285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721" lvl="3" indent="-2285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5901" lvl="4" indent="-2285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081" lvl="5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261" lvl="6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442" lvl="7" indent="-394317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622" lvl="8" indent="-394317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9982" y="14089064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9" y="5552282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9982" y="14089064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8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9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180" lvl="0" indent="-2285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360" lvl="1" indent="-2285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540" lvl="2" indent="-2285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721" lvl="3" indent="-2285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5901" lvl="4" indent="-2285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081" lvl="5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261" lvl="6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442" lvl="7" indent="-394317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622" lvl="8" indent="-394317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2" y="14089064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4" y="1373188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2" y="14089064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4" y="1373188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4" y="4659313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180" lvl="0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360" lvl="1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540" lvl="2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721" lvl="3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5901" lvl="4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081" lvl="5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261" lvl="6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442" lvl="7" indent="-394317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622" lvl="8" indent="-394317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2" y="14089064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3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4" y="1373188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3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180" lvl="0" indent="-6152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360" lvl="1" indent="-6152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540" lvl="2" indent="-615289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721" lvl="3" indent="-615287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5901" lvl="4" indent="-615287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081" lvl="5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261" lvl="6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442" lvl="7" indent="-394317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622" lvl="8" indent="-394317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2" y="14089064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4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180" lvl="0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360" lvl="1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540" lvl="2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721" lvl="3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5901" lvl="4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081" lvl="5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261" lvl="6" indent="-394318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442" lvl="7" indent="-394317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622" lvl="8" indent="-394317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2" y="14089064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9" y="7999015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9" y="1908968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2" y="14089064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4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4" y="1373188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2" y="14089064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Documentos%20del%20proyecto/Mapa%20de%20procesos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Documentos%20del%20proyecto/Requerimiento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Documentos%20del%20proyecto/Casos%20de%20uso/casos%20de%20uso.pdf" TargetMode="External"/><Relationship Id="rId4" Type="http://schemas.openxmlformats.org/officeDocument/2006/relationships/hyperlink" Target="Documentos%20del%20proyecto/Casos%20de%20uso/casos%20de%20uso%20extendido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Documentos%20del%20proyecto/Diagrama%20de%20clases.pd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Documentos%20del%20proyecto/diagrama%20de%20distribucion.pdf" TargetMode="External"/><Relationship Id="rId4" Type="http://schemas.openxmlformats.org/officeDocument/2006/relationships/hyperlink" Target="Documentos%20del%20proyecto/Diagrama%20de%20clases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Documentos%20del%20proyecto/Modelo%20entidad%20relacion.pdf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Documentos%20del%20proyecto/modelo%20relacional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hyperlink" Target="Documentos%20del%20proyecto/Informe%20de%20costos/Gantt.pdf" TargetMode="External"/><Relationship Id="rId4" Type="http://schemas.openxmlformats.org/officeDocument/2006/relationships/hyperlink" Target="Documentos%20del%20proyecto/Informe%20de%20costos/Planificacion.pd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Documentos%20del%20proyecto/Mockups/login.p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Documentos%20del%20proyecto/Mockups/Pagina%20principal.png" TargetMode="External"/><Relationship Id="rId5" Type="http://schemas.openxmlformats.org/officeDocument/2006/relationships/hyperlink" Target="Documentos%20del%20proyecto/Mockups/Registrar.png" TargetMode="External"/><Relationship Id="rId4" Type="http://schemas.openxmlformats.org/officeDocument/2006/relationships/hyperlink" Target="Documentos%20del%20proyecto/Mockups/index.p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uanpa2723/INVENTARIO" TargetMode="Externa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Documentos%20del%20proyecto/Informe%20de%20costos/informe2.pdf" TargetMode="External"/><Relationship Id="rId3" Type="http://schemas.openxmlformats.org/officeDocument/2006/relationships/image" Target="../media/image4.png"/><Relationship Id="rId7" Type="http://schemas.openxmlformats.org/officeDocument/2006/relationships/hyperlink" Target="Documentos%20del%20proyecto/Informe%20de%20costos/informe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hyperlink" Target="Documentos%20del%20proyecto/Informe%20de%20costos/Recursos/Hoja%20de%20recursos%202.pdf" TargetMode="External"/><Relationship Id="rId5" Type="http://schemas.openxmlformats.org/officeDocument/2006/relationships/hyperlink" Target="Documentos%20del%20proyecto/Informe%20de%20costos/Recursos/Hoja%20de%20recursos.pdf" TargetMode="External"/><Relationship Id="rId4" Type="http://schemas.openxmlformats.org/officeDocument/2006/relationships/hyperlink" Target="Documentos%20del%20proyecto/Informe%20de%20costos/Presupuesto.pd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hyperlink" Target="Documentos%20del%20proyecto/Documentacion/Manual%20Tecnico1.docx" TargetMode="External"/><Relationship Id="rId5" Type="http://schemas.openxmlformats.org/officeDocument/2006/relationships/hyperlink" Target="Documentos%20del%20proyecto/Documentacion/Plan%20de%20trabajo.docx" TargetMode="External"/><Relationship Id="rId4" Type="http://schemas.openxmlformats.org/officeDocument/2006/relationships/hyperlink" Target="Documentos%20del%20proyecto/Documentacion/Informe-T&#233;cnico.doc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Proyecto%20Inventario.pptx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hyperlink" Target="Documentos%20del%20proyecto/Diccionario%20de%20datos.pd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hyperlink" Target="Documentos%20del%20proyecto/unitarias.wmv" TargetMode="External"/><Relationship Id="rId5" Type="http://schemas.openxmlformats.org/officeDocument/2006/relationships/hyperlink" Target="Documentos%20del%20proyecto/Automatizacion.wmv" TargetMode="External"/><Relationship Id="rId4" Type="http://schemas.openxmlformats.org/officeDocument/2006/relationships/hyperlink" Target="Documentos%20del%20proyecto/Casos%20de%20prueba%20(PROYECTO1)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8330293" y="4809722"/>
            <a:ext cx="7723415" cy="306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algn="l"/>
            <a:r>
              <a:rPr lang="es-ES" sz="4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sz="8000" b="1" dirty="0">
                <a:latin typeface="Arial" panose="020B0604020202020204" pitchFamily="34" charset="0"/>
                <a:cs typeface="Arial" panose="020B0604020202020204" pitchFamily="34" charset="0"/>
              </a:rPr>
              <a:t>INVENTARIO</a:t>
            </a:r>
          </a:p>
          <a:p>
            <a:pPr algn="l"/>
            <a:r>
              <a:rPr lang="es-ES" sz="8000" b="1" i="1" dirty="0">
                <a:latin typeface="Arial" panose="020B0604020202020204" pitchFamily="34" charset="0"/>
                <a:cs typeface="Arial" panose="020B0604020202020204" pitchFamily="34" charset="0"/>
              </a:rPr>
              <a:t>  (List Balance)</a:t>
            </a:r>
            <a:endParaRPr lang="es-CO" sz="8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4" marR="36574" indent="12191" algn="r">
              <a:lnSpc>
                <a:spcPct val="80000"/>
              </a:lnSpc>
              <a:buClr>
                <a:srgbClr val="434343"/>
              </a:buClr>
              <a:buSzPts val="8160"/>
            </a:pPr>
            <a:endParaRPr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6BBB635-2EBB-4416-877A-5297D4140082}"/>
              </a:ext>
            </a:extLst>
          </p:cNvPr>
          <p:cNvSpPr txBox="1">
            <a:spLocks/>
          </p:cNvSpPr>
          <p:nvPr/>
        </p:nvSpPr>
        <p:spPr>
          <a:xfrm>
            <a:off x="9478735" y="11199420"/>
            <a:ext cx="5426528" cy="1260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7987"/>
            <a:r>
              <a:rPr lang="es-CO" sz="5400" b="1" dirty="0"/>
              <a:t> ADSI </a:t>
            </a:r>
          </a:p>
          <a:p>
            <a:pPr algn="l" defTabSz="287987"/>
            <a:r>
              <a:rPr lang="es-CO" sz="5400" b="1" dirty="0"/>
              <a:t>  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3030EDE-0AC7-42F1-93BD-9F87C507A9DA}"/>
              </a:ext>
            </a:extLst>
          </p:cNvPr>
          <p:cNvSpPr txBox="1">
            <a:spLocks/>
          </p:cNvSpPr>
          <p:nvPr/>
        </p:nvSpPr>
        <p:spPr>
          <a:xfrm>
            <a:off x="420623" y="362599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7987"/>
            <a:r>
              <a:rPr lang="es-CO" sz="6599" b="1" dirty="0">
                <a:solidFill>
                  <a:schemeClr val="accent5">
                    <a:lumMod val="75000"/>
                  </a:schemeClr>
                </a:solidFill>
              </a:rPr>
              <a:t>Sustentación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736976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098" marR="38098" indent="12700" algn="ctr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Levantamiento de Informacion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5D965B-571B-4D98-84D3-27918777F368}"/>
              </a:ext>
            </a:extLst>
          </p:cNvPr>
          <p:cNvSpPr txBox="1"/>
          <p:nvPr/>
        </p:nvSpPr>
        <p:spPr>
          <a:xfrm>
            <a:off x="6093279" y="3862942"/>
            <a:ext cx="12197442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999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de encuesta </a:t>
            </a:r>
            <a:endParaRPr lang="es-CO" sz="5999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oogle Shape;185;p4">
            <a:extLst>
              <a:ext uri="{FF2B5EF4-FFF2-40B4-BE49-F238E27FC236}">
                <a16:creationId xmlns:a16="http://schemas.microsoft.com/office/drawing/2014/main" id="{E614049B-F6DE-4CD0-927C-C0E1A4063ED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5638" y="5076133"/>
            <a:ext cx="7591790" cy="968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6;p4">
            <a:extLst>
              <a:ext uri="{FF2B5EF4-FFF2-40B4-BE49-F238E27FC236}">
                <a16:creationId xmlns:a16="http://schemas.microsoft.com/office/drawing/2014/main" id="{3440A8E6-53F0-4D33-809B-3BB9E7C94C6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67428" y="5076134"/>
            <a:ext cx="7682527" cy="968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7;p4">
            <a:extLst>
              <a:ext uri="{FF2B5EF4-FFF2-40B4-BE49-F238E27FC236}">
                <a16:creationId xmlns:a16="http://schemas.microsoft.com/office/drawing/2014/main" id="{46F65BD4-4D10-47E0-86FE-B678040DF70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149955" y="5076132"/>
            <a:ext cx="7591790" cy="9683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88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098" marR="38098" indent="12700" algn="ctr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5" name="Google Shape;193;p5">
            <a:extLst>
              <a:ext uri="{FF2B5EF4-FFF2-40B4-BE49-F238E27FC236}">
                <a16:creationId xmlns:a16="http://schemas.microsoft.com/office/drawing/2014/main" id="{5718E70D-2834-403E-9BB2-2BAD7F717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153325"/>
              </p:ext>
            </p:extLst>
          </p:nvPr>
        </p:nvGraphicFramePr>
        <p:xfrm>
          <a:off x="875638" y="4096758"/>
          <a:ext cx="11958619" cy="57975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8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7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00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software (1)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 (2)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cuaderno (3)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otras (4)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0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 llevan a cabo el manejo de la información de proveedores, empleados, inventarios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4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194;p5">
            <a:extLst>
              <a:ext uri="{FF2B5EF4-FFF2-40B4-BE49-F238E27FC236}">
                <a16:creationId xmlns:a16="http://schemas.microsoft.com/office/drawing/2014/main" id="{C073DD43-FABB-40C8-B7E9-13051A365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863671"/>
              </p:ext>
            </p:extLst>
          </p:nvPr>
        </p:nvGraphicFramePr>
        <p:xfrm>
          <a:off x="13356772" y="6596744"/>
          <a:ext cx="10151591" cy="8461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762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098" marR="38098" indent="12700" algn="ctr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199;p6">
            <a:extLst>
              <a:ext uri="{FF2B5EF4-FFF2-40B4-BE49-F238E27FC236}">
                <a16:creationId xmlns:a16="http://schemas.microsoft.com/office/drawing/2014/main" id="{16C2676C-E47C-4276-8BA6-4861A448C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178877"/>
              </p:ext>
            </p:extLst>
          </p:nvPr>
        </p:nvGraphicFramePr>
        <p:xfrm>
          <a:off x="875638" y="4151255"/>
          <a:ext cx="12481133" cy="588987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54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76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Excelente(1)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Bueno (2)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Regular (3)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Mala  (4)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8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 tan adecuada y diligente considera que es la seguridad y preservación de los datos respecto a la primer pregunta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3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00;p6">
            <a:extLst>
              <a:ext uri="{FF2B5EF4-FFF2-40B4-BE49-F238E27FC236}">
                <a16:creationId xmlns:a16="http://schemas.microsoft.com/office/drawing/2014/main" id="{8C2BA952-02C0-4723-8114-3B5DD51A15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169986"/>
              </p:ext>
            </p:extLst>
          </p:nvPr>
        </p:nvGraphicFramePr>
        <p:xfrm>
          <a:off x="13977258" y="5209594"/>
          <a:ext cx="9176657" cy="9659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3781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098" marR="38098" indent="12700" algn="ctr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05;p7">
            <a:extLst>
              <a:ext uri="{FF2B5EF4-FFF2-40B4-BE49-F238E27FC236}">
                <a16:creationId xmlns:a16="http://schemas.microsoft.com/office/drawing/2014/main" id="{AC25D1C8-1E5D-477F-AC4C-1DD792715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044908"/>
              </p:ext>
            </p:extLst>
          </p:nvPr>
        </p:nvGraphicFramePr>
        <p:xfrm>
          <a:off x="615044" y="3863123"/>
          <a:ext cx="23153915" cy="5574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2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2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9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3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6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6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809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809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809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841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manejo y seguridad de sus datos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(1)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Organización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(2)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Automatización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(3)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vanguardia de tecnología (4)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seguridad empresarial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1,2 y 3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y 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 y 3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(8)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 y 2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(9)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4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 que le gustaría encontrar un programa que se adapte a las necesidades de su empresa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06;p7">
            <a:extLst>
              <a:ext uri="{FF2B5EF4-FFF2-40B4-BE49-F238E27FC236}">
                <a16:creationId xmlns:a16="http://schemas.microsoft.com/office/drawing/2014/main" id="{E7138C66-91C5-4782-B696-54E700771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31534"/>
              </p:ext>
            </p:extLst>
          </p:nvPr>
        </p:nvGraphicFramePr>
        <p:xfrm>
          <a:off x="615044" y="9666515"/>
          <a:ext cx="23153915" cy="5812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326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098" marR="38098" indent="12700" algn="ctr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11;p8">
            <a:extLst>
              <a:ext uri="{FF2B5EF4-FFF2-40B4-BE49-F238E27FC236}">
                <a16:creationId xmlns:a16="http://schemas.microsoft.com/office/drawing/2014/main" id="{6AEA6AEA-771F-4FA9-916E-D834CE148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761124"/>
              </p:ext>
            </p:extLst>
          </p:nvPr>
        </p:nvGraphicFramePr>
        <p:xfrm>
          <a:off x="1404257" y="3699330"/>
          <a:ext cx="21651688" cy="54322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3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7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91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6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73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1557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91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Cual de los siguientes programas se ajusta mas a las necesidades de su empresa y si estaría dispuesto a invertir en al adquisición de algunos de ellos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contables   (1)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inventarios y stock  (2)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proveedores (3)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personal (administrativo y operario) (4)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calendario citas y pagos pendientes.(5)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Contables y proveedores(6)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1,2,3  (2)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Todas  (3)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responde (4)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 y 2(5)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7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7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212;p8">
            <a:extLst>
              <a:ext uri="{FF2B5EF4-FFF2-40B4-BE49-F238E27FC236}">
                <a16:creationId xmlns:a16="http://schemas.microsoft.com/office/drawing/2014/main" id="{470B1B68-4ABF-4C6B-9FB0-3E722FEBA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839193"/>
              </p:ext>
            </p:extLst>
          </p:nvPr>
        </p:nvGraphicFramePr>
        <p:xfrm>
          <a:off x="1404257" y="9535886"/>
          <a:ext cx="21651688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7402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098" marR="38098" indent="12700" algn="ctr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17;p9">
            <a:extLst>
              <a:ext uri="{FF2B5EF4-FFF2-40B4-BE49-F238E27FC236}">
                <a16:creationId xmlns:a16="http://schemas.microsoft.com/office/drawing/2014/main" id="{7AEBCA6F-7B64-4229-9C36-93674130D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578297"/>
              </p:ext>
            </p:extLst>
          </p:nvPr>
        </p:nvGraphicFramePr>
        <p:xfrm>
          <a:off x="940951" y="4416244"/>
          <a:ext cx="22768132" cy="3069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61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1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6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368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 usted que es lo mas importante a la hora de adquirir un programa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comodidad (amigable)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economía   (2)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Calidad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(3)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contenido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(4)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interfaz gráfica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Comodidad y calidad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Todas (7)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Responde (8)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6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6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18;p9">
            <a:extLst>
              <a:ext uri="{FF2B5EF4-FFF2-40B4-BE49-F238E27FC236}">
                <a16:creationId xmlns:a16="http://schemas.microsoft.com/office/drawing/2014/main" id="{41383EE1-4476-4FDF-9B60-8A667DEB11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945921"/>
              </p:ext>
            </p:extLst>
          </p:nvPr>
        </p:nvGraphicFramePr>
        <p:xfrm>
          <a:off x="875637" y="7874001"/>
          <a:ext cx="22768132" cy="6658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441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098" marR="38098" indent="12700" algn="ctr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23;p10">
            <a:extLst>
              <a:ext uri="{FF2B5EF4-FFF2-40B4-BE49-F238E27FC236}">
                <a16:creationId xmlns:a16="http://schemas.microsoft.com/office/drawing/2014/main" id="{63B89EB2-E6D8-428F-8A47-4CEB00651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577429"/>
              </p:ext>
            </p:extLst>
          </p:nvPr>
        </p:nvGraphicFramePr>
        <p:xfrm>
          <a:off x="990600" y="3935707"/>
          <a:ext cx="22391914" cy="5239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2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0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0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1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6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99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 que sentido cree que le han fallado a la hora de adquirir un software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ejecución del programa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(1)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fallas en el sistema de arranque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(2)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tiempo de respuesta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capacitación y dificultad a la hora de manipular el programa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(4)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Aplica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Responde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6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6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24;p10">
            <a:extLst>
              <a:ext uri="{FF2B5EF4-FFF2-40B4-BE49-F238E27FC236}">
                <a16:creationId xmlns:a16="http://schemas.microsoft.com/office/drawing/2014/main" id="{F50201FF-165B-428F-BBD3-B33CCC5ED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195460"/>
              </p:ext>
            </p:extLst>
          </p:nvPr>
        </p:nvGraphicFramePr>
        <p:xfrm>
          <a:off x="990600" y="9652292"/>
          <a:ext cx="22391914" cy="5598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771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783771"/>
            <a:ext cx="10413788" cy="139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098" marR="38098" indent="12700" algn="ctr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Mapa de proceso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3476D9A-3DB4-4002-B103-DD691C4A0461}"/>
              </a:ext>
            </a:extLst>
          </p:cNvPr>
          <p:cNvSpPr txBox="1"/>
          <p:nvPr/>
        </p:nvSpPr>
        <p:spPr>
          <a:xfrm>
            <a:off x="1134836" y="4116270"/>
            <a:ext cx="12197442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999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Mapa de procesos </a:t>
            </a:r>
          </a:p>
        </p:txBody>
      </p:sp>
      <p:sp>
        <p:nvSpPr>
          <p:cNvPr id="2" name="Rectángulo 1">
            <a:hlinkClick r:id="rId4" action="ppaction://hlinkfile"/>
            <a:extLst>
              <a:ext uri="{FF2B5EF4-FFF2-40B4-BE49-F238E27FC236}">
                <a16:creationId xmlns:a16="http://schemas.microsoft.com/office/drawing/2014/main" id="{62ACCAF2-487A-4915-B703-2795573B1E85}"/>
              </a:ext>
            </a:extLst>
          </p:cNvPr>
          <p:cNvSpPr/>
          <p:nvPr/>
        </p:nvSpPr>
        <p:spPr>
          <a:xfrm>
            <a:off x="1134836" y="4066889"/>
            <a:ext cx="5788478" cy="966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999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293914"/>
            <a:ext cx="20341560" cy="293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ES" sz="5999" b="1" dirty="0">
                <a:solidFill>
                  <a:schemeClr val="bg1"/>
                </a:solidFill>
              </a:rPr>
              <a:t>Identificación de hardware y software que se necesita para implementar el sistema de información</a:t>
            </a:r>
          </a:p>
          <a:p>
            <a:pPr marL="38098" marR="38098" indent="12700" algn="ctr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5999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5999" dirty="0"/>
          </a:p>
        </p:txBody>
      </p:sp>
      <p:sp>
        <p:nvSpPr>
          <p:cNvPr id="93" name="Google Shape;93;p19"/>
          <p:cNvSpPr/>
          <p:nvPr/>
        </p:nvSpPr>
        <p:spPr>
          <a:xfrm>
            <a:off x="363070" y="2616031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A1E8446-1CAB-43C7-9D83-3351645DA76C}"/>
              </a:ext>
            </a:extLst>
          </p:cNvPr>
          <p:cNvSpPr txBox="1"/>
          <p:nvPr/>
        </p:nvSpPr>
        <p:spPr>
          <a:xfrm>
            <a:off x="1126671" y="3619167"/>
            <a:ext cx="21477514" cy="12128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tabLst>
                <a:tab pos="666750" algn="l"/>
              </a:tabLst>
            </a:pPr>
            <a:r>
              <a:rPr lang="es-CO" sz="5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endParaRPr lang="es-CO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tabLst>
                <a:tab pos="666750" algn="l"/>
              </a:tabLst>
            </a:pPr>
            <a:r>
              <a:rPr lang="es-CO" sz="5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66750" algn="l"/>
              </a:tabLst>
            </a:pPr>
            <a:r>
              <a:rPr lang="es-CO" sz="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Navegador web: (Chrome, Firefox, Microsoft Edge) para el uso del sistema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66750" algn="l"/>
              </a:tabLst>
            </a:pPr>
            <a:r>
              <a:rPr lang="es-CO" sz="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Gestión de base de datos: (MySQL) para la gestión de registros almacenados en el sistema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66750" algn="l"/>
              </a:tabLst>
            </a:pPr>
            <a:r>
              <a:rPr lang="es-CO" sz="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Emulador de servidor web apache: (XAMPP) para el funcionamiento del sistema de informacion y la base de datos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66750" algn="l"/>
              </a:tabLst>
            </a:pPr>
            <a:r>
              <a:rPr lang="es-CO" sz="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aplicación desarrollada en php para la creación del sistema web</a:t>
            </a:r>
          </a:p>
          <a:p>
            <a:pPr marL="1143000">
              <a:lnSpc>
                <a:spcPct val="107000"/>
              </a:lnSpc>
              <a:spcAft>
                <a:spcPts val="800"/>
              </a:spcAft>
              <a:tabLst>
                <a:tab pos="666750" algn="l"/>
              </a:tabLst>
            </a:pPr>
            <a:r>
              <a:rPr lang="es-CO" sz="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66750" algn="l"/>
              </a:tabLst>
            </a:pPr>
            <a:r>
              <a:rPr lang="es-CO" sz="5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Hardware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66750" algn="l"/>
              </a:tabLst>
            </a:pPr>
            <a:endParaRPr lang="es-CO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66750" algn="l"/>
              </a:tabLst>
            </a:pPr>
            <a:r>
              <a:rPr lang="es-CO" sz="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Computadora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666750" algn="l"/>
              </a:tabLst>
            </a:pPr>
            <a:r>
              <a:rPr lang="es-CO" sz="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Conexión a internet </a:t>
            </a:r>
          </a:p>
          <a:p>
            <a:endParaRPr lang="es-CO" sz="5999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02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84801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Requerimientos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4959C5-9D1A-4AF0-92C6-28B6A7F47434}"/>
              </a:ext>
            </a:extLst>
          </p:cNvPr>
          <p:cNvSpPr txBox="1"/>
          <p:nvPr/>
        </p:nvSpPr>
        <p:spPr>
          <a:xfrm>
            <a:off x="879769" y="4000387"/>
            <a:ext cx="12377056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999" dirty="0">
                <a:solidFill>
                  <a:schemeClr val="tx2">
                    <a:lumMod val="50000"/>
                  </a:schemeClr>
                </a:solidFill>
              </a:rPr>
              <a:t>Req. funcionales y no funcionales</a:t>
            </a:r>
            <a:endParaRPr lang="es-CO" sz="5999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Rectángulo 1">
            <a:hlinkClick r:id="rId4" action="ppaction://hlinkfile"/>
            <a:extLst>
              <a:ext uri="{FF2B5EF4-FFF2-40B4-BE49-F238E27FC236}">
                <a16:creationId xmlns:a16="http://schemas.microsoft.com/office/drawing/2014/main" id="{7653431D-7FFE-41A1-A834-4555DAD11466}"/>
              </a:ext>
            </a:extLst>
          </p:cNvPr>
          <p:cNvSpPr/>
          <p:nvPr/>
        </p:nvSpPr>
        <p:spPr>
          <a:xfrm>
            <a:off x="879769" y="3709764"/>
            <a:ext cx="13030200" cy="1306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129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7478842" y="3162741"/>
            <a:ext cx="9240882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4" marR="28954" indent="9651" algn="ctr">
              <a:lnSpc>
                <a:spcPct val="80000"/>
              </a:lnSpc>
              <a:buClr>
                <a:srgbClr val="434343"/>
              </a:buClr>
              <a:buSzPts val="16796"/>
            </a:pPr>
            <a:r>
              <a:rPr lang="en-US" sz="8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Integrantes del Proyecto:</a:t>
            </a:r>
            <a:endParaRPr sz="8000" dirty="0"/>
          </a:p>
        </p:txBody>
      </p:sp>
      <p:sp>
        <p:nvSpPr>
          <p:cNvPr id="70" name="Google Shape;70;p16"/>
          <p:cNvSpPr/>
          <p:nvPr/>
        </p:nvSpPr>
        <p:spPr>
          <a:xfrm>
            <a:off x="8811492" y="5452809"/>
            <a:ext cx="6570022" cy="294848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383766" y="8502358"/>
            <a:ext cx="5431037" cy="14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>
              <a:lnSpc>
                <a:spcPct val="127500"/>
              </a:lnSpc>
              <a:buClr>
                <a:srgbClr val="6C6C6C"/>
              </a:buClr>
              <a:buSzPts val="4000"/>
            </a:pP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74C3CEE-1B1B-41AA-BE15-9FD15881F3FE}"/>
              </a:ext>
            </a:extLst>
          </p:cNvPr>
          <p:cNvSpPr txBox="1"/>
          <p:nvPr/>
        </p:nvSpPr>
        <p:spPr>
          <a:xfrm>
            <a:off x="9249394" y="6285123"/>
            <a:ext cx="5694218" cy="443447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800" dirty="0">
              <a:cs typeface="Arial" panose="020B0604020202020204" pitchFamily="34" charset="0"/>
            </a:endParaRPr>
          </a:p>
          <a:p>
            <a:r>
              <a:rPr lang="es-CO" sz="5999" dirty="0">
                <a:latin typeface="Calibri" panose="020F0502020204030204" pitchFamily="34" charset="0"/>
                <a:cs typeface="Calibri" panose="020F0502020204030204" pitchFamily="34" charset="0"/>
              </a:rPr>
              <a:t>Juan Pablo Acosta</a:t>
            </a:r>
            <a:endParaRPr lang="es-ES" sz="59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5999" dirty="0">
                <a:latin typeface="Calibri" panose="020F0502020204030204" pitchFamily="34" charset="0"/>
                <a:cs typeface="Calibri" panose="020F0502020204030204" pitchFamily="34" charset="0"/>
              </a:rPr>
              <a:t>Jose Damian Cuscue</a:t>
            </a:r>
          </a:p>
          <a:p>
            <a:pPr algn="l"/>
            <a:r>
              <a:rPr lang="es-ES" sz="5999" dirty="0">
                <a:latin typeface="Calibri" panose="020F0502020204030204" pitchFamily="34" charset="0"/>
                <a:cs typeface="Calibri" panose="020F0502020204030204" pitchFamily="34" charset="0"/>
              </a:rPr>
              <a:t>Karen Yulieth Gutiérrez </a:t>
            </a:r>
          </a:p>
          <a:p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B1FFE8-F4EC-41D4-8B6B-D09A6DDAE386}"/>
              </a:ext>
            </a:extLst>
          </p:cNvPr>
          <p:cNvSpPr txBox="1"/>
          <p:nvPr/>
        </p:nvSpPr>
        <p:spPr>
          <a:xfrm>
            <a:off x="879769" y="6561732"/>
            <a:ext cx="9243945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999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casos de uso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7B6820E-2F25-4BAB-A25F-46187AA33D5C}"/>
              </a:ext>
            </a:extLst>
          </p:cNvPr>
          <p:cNvSpPr txBox="1"/>
          <p:nvPr/>
        </p:nvSpPr>
        <p:spPr>
          <a:xfrm>
            <a:off x="879769" y="4642696"/>
            <a:ext cx="12377056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999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extendido</a:t>
            </a:r>
          </a:p>
        </p:txBody>
      </p:sp>
      <p:sp>
        <p:nvSpPr>
          <p:cNvPr id="5" name="Rectángulo 4">
            <a:hlinkClick r:id="rId4" action="ppaction://hlinkfile"/>
            <a:extLst>
              <a:ext uri="{FF2B5EF4-FFF2-40B4-BE49-F238E27FC236}">
                <a16:creationId xmlns:a16="http://schemas.microsoft.com/office/drawing/2014/main" id="{3FD28D05-D3CB-4B30-9386-F6A029586349}"/>
              </a:ext>
            </a:extLst>
          </p:cNvPr>
          <p:cNvSpPr/>
          <p:nvPr/>
        </p:nvSpPr>
        <p:spPr>
          <a:xfrm>
            <a:off x="879769" y="4494393"/>
            <a:ext cx="7774374" cy="131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hlinkClick r:id="rId5" action="ppaction://hlinkfile"/>
            <a:extLst>
              <a:ext uri="{FF2B5EF4-FFF2-40B4-BE49-F238E27FC236}">
                <a16:creationId xmlns:a16="http://schemas.microsoft.com/office/drawing/2014/main" id="{94931737-3E86-463F-84FE-EC38A6D54F2C}"/>
              </a:ext>
            </a:extLst>
          </p:cNvPr>
          <p:cNvSpPr/>
          <p:nvPr/>
        </p:nvSpPr>
        <p:spPr>
          <a:xfrm>
            <a:off x="879769" y="6475125"/>
            <a:ext cx="8656117" cy="131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118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MX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  <a:endParaRPr lang="es-CO" sz="10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FBB77A-B8B0-485E-AC75-38CB0D0AA419}"/>
              </a:ext>
            </a:extLst>
          </p:cNvPr>
          <p:cNvSpPr txBox="1"/>
          <p:nvPr/>
        </p:nvSpPr>
        <p:spPr>
          <a:xfrm>
            <a:off x="636815" y="4012860"/>
            <a:ext cx="12377056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999" dirty="0">
                <a:solidFill>
                  <a:schemeClr val="tx2">
                    <a:lumMod val="50000"/>
                  </a:schemeClr>
                </a:solidFill>
              </a:rPr>
              <a:t>Diagrama de clases </a:t>
            </a:r>
            <a:endParaRPr lang="es-CO" sz="5999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Rectángulo 1">
            <a:hlinkClick r:id="rId4" action="ppaction://hlinkfile"/>
            <a:extLst>
              <a:ext uri="{FF2B5EF4-FFF2-40B4-BE49-F238E27FC236}">
                <a16:creationId xmlns:a16="http://schemas.microsoft.com/office/drawing/2014/main" id="{4CB8E6E8-030D-4AB2-8634-A9D9CF8F152B}"/>
              </a:ext>
            </a:extLst>
          </p:cNvPr>
          <p:cNvSpPr/>
          <p:nvPr/>
        </p:nvSpPr>
        <p:spPr>
          <a:xfrm>
            <a:off x="620486" y="4000387"/>
            <a:ext cx="7053943" cy="832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42331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4234673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distribución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Rectángulo 4">
            <a:hlinkClick r:id="rId4" action="ppaction://hlinkfile"/>
            <a:extLst>
              <a:ext uri="{FF2B5EF4-FFF2-40B4-BE49-F238E27FC236}">
                <a16:creationId xmlns:a16="http://schemas.microsoft.com/office/drawing/2014/main" id="{C53AFC6E-FC25-4255-BC28-8471413226CD}"/>
              </a:ext>
            </a:extLst>
          </p:cNvPr>
          <p:cNvSpPr/>
          <p:nvPr/>
        </p:nvSpPr>
        <p:spPr>
          <a:xfrm>
            <a:off x="363070" y="4012860"/>
            <a:ext cx="9372600" cy="832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999" dirty="0">
                <a:solidFill>
                  <a:schemeClr val="bg1">
                    <a:lumMod val="50000"/>
                  </a:schemeClr>
                </a:solidFill>
              </a:rPr>
              <a:t>Diagrama de distribucion</a:t>
            </a:r>
            <a:endParaRPr lang="es-CO" sz="5999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ángulo 1">
            <a:hlinkClick r:id="rId5" action="ppaction://hlinkfile"/>
            <a:extLst>
              <a:ext uri="{FF2B5EF4-FFF2-40B4-BE49-F238E27FC236}">
                <a16:creationId xmlns:a16="http://schemas.microsoft.com/office/drawing/2014/main" id="{52BAB7AD-3FE3-4010-B8FC-061EDEB4FAC6}"/>
              </a:ext>
            </a:extLst>
          </p:cNvPr>
          <p:cNvSpPr/>
          <p:nvPr/>
        </p:nvSpPr>
        <p:spPr>
          <a:xfrm>
            <a:off x="363070" y="3653349"/>
            <a:ext cx="10152530" cy="1702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9711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43653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entidad relación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477D6E-6C41-415E-8F24-5EDBE5C3A822}"/>
              </a:ext>
            </a:extLst>
          </p:cNvPr>
          <p:cNvSpPr txBox="1"/>
          <p:nvPr/>
        </p:nvSpPr>
        <p:spPr>
          <a:xfrm>
            <a:off x="879769" y="4012860"/>
            <a:ext cx="12377056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999" dirty="0">
                <a:solidFill>
                  <a:schemeClr val="tx2">
                    <a:lumMod val="50000"/>
                  </a:schemeClr>
                </a:solidFill>
              </a:rPr>
              <a:t>Modelo entidad relación</a:t>
            </a:r>
            <a:endParaRPr lang="es-CO" sz="5999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Rectángulo 1">
            <a:hlinkClick r:id="rId4" action="ppaction://hlinkfile"/>
            <a:extLst>
              <a:ext uri="{FF2B5EF4-FFF2-40B4-BE49-F238E27FC236}">
                <a16:creationId xmlns:a16="http://schemas.microsoft.com/office/drawing/2014/main" id="{0C94CA60-0083-4D3D-8F36-3C9437C8AAFC}"/>
              </a:ext>
            </a:extLst>
          </p:cNvPr>
          <p:cNvSpPr/>
          <p:nvPr/>
        </p:nvSpPr>
        <p:spPr>
          <a:xfrm>
            <a:off x="879769" y="4061733"/>
            <a:ext cx="8362202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3447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relacional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D3AFC7C-E570-41E5-BF68-098D3859D735}"/>
              </a:ext>
            </a:extLst>
          </p:cNvPr>
          <p:cNvSpPr txBox="1"/>
          <p:nvPr/>
        </p:nvSpPr>
        <p:spPr>
          <a:xfrm>
            <a:off x="604157" y="4012860"/>
            <a:ext cx="12377056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999" dirty="0">
                <a:solidFill>
                  <a:schemeClr val="tx2">
                    <a:lumMod val="50000"/>
                  </a:schemeClr>
                </a:solidFill>
              </a:rPr>
              <a:t>Modelo relacional</a:t>
            </a:r>
            <a:endParaRPr lang="es-CO" sz="5999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Rectángulo 1">
            <a:hlinkClick r:id="rId4" action="ppaction://hlinkfile"/>
            <a:extLst>
              <a:ext uri="{FF2B5EF4-FFF2-40B4-BE49-F238E27FC236}">
                <a16:creationId xmlns:a16="http://schemas.microsoft.com/office/drawing/2014/main" id="{645FD1C1-5603-46E9-BD4F-B5329CB28DC8}"/>
              </a:ext>
            </a:extLst>
          </p:cNvPr>
          <p:cNvSpPr/>
          <p:nvPr/>
        </p:nvSpPr>
        <p:spPr>
          <a:xfrm>
            <a:off x="363070" y="4000387"/>
            <a:ext cx="8425543" cy="983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6425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GANT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15F0F54-E71E-48F7-8992-B2AE54A317F9}"/>
              </a:ext>
            </a:extLst>
          </p:cNvPr>
          <p:cNvSpPr txBox="1"/>
          <p:nvPr/>
        </p:nvSpPr>
        <p:spPr>
          <a:xfrm>
            <a:off x="1396468" y="4000387"/>
            <a:ext cx="8362202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999" dirty="0">
                <a:solidFill>
                  <a:schemeClr val="tx2">
                    <a:lumMod val="50000"/>
                  </a:schemeClr>
                </a:solidFill>
              </a:rPr>
              <a:t>Planificación</a:t>
            </a:r>
            <a:endParaRPr lang="es-CO" sz="5999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DD8CD1-2F1F-4C59-8C01-95616C5B126C}"/>
              </a:ext>
            </a:extLst>
          </p:cNvPr>
          <p:cNvSpPr txBox="1"/>
          <p:nvPr/>
        </p:nvSpPr>
        <p:spPr>
          <a:xfrm>
            <a:off x="1396468" y="6086931"/>
            <a:ext cx="12377056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999" dirty="0">
                <a:solidFill>
                  <a:schemeClr val="tx2">
                    <a:lumMod val="50000"/>
                  </a:schemeClr>
                </a:solidFill>
              </a:rPr>
              <a:t>Diagrama de Gantt</a:t>
            </a:r>
            <a:endParaRPr lang="es-CO" sz="5999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ángulo 3">
            <a:hlinkClick r:id="rId4" action="ppaction://hlinkfile"/>
            <a:extLst>
              <a:ext uri="{FF2B5EF4-FFF2-40B4-BE49-F238E27FC236}">
                <a16:creationId xmlns:a16="http://schemas.microsoft.com/office/drawing/2014/main" id="{708C46E7-57D1-42CA-9F8D-1C5DC98F42DD}"/>
              </a:ext>
            </a:extLst>
          </p:cNvPr>
          <p:cNvSpPr/>
          <p:nvPr/>
        </p:nvSpPr>
        <p:spPr>
          <a:xfrm>
            <a:off x="1396468" y="4046705"/>
            <a:ext cx="4549052" cy="1003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hlinkClick r:id="rId5" action="ppaction://hlinkfile"/>
            <a:extLst>
              <a:ext uri="{FF2B5EF4-FFF2-40B4-BE49-F238E27FC236}">
                <a16:creationId xmlns:a16="http://schemas.microsoft.com/office/drawing/2014/main" id="{0F99B5E6-EE6C-4027-AF9D-D41B7126806C}"/>
              </a:ext>
            </a:extLst>
          </p:cNvPr>
          <p:cNvSpPr/>
          <p:nvPr/>
        </p:nvSpPr>
        <p:spPr>
          <a:xfrm>
            <a:off x="1396468" y="6086931"/>
            <a:ext cx="6800475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5846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Prototipo 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E314E3-42F9-4AF5-81C6-6ABC91FE5873}"/>
              </a:ext>
            </a:extLst>
          </p:cNvPr>
          <p:cNvSpPr txBox="1"/>
          <p:nvPr/>
        </p:nvSpPr>
        <p:spPr>
          <a:xfrm>
            <a:off x="1396468" y="4716950"/>
            <a:ext cx="8172075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999" dirty="0">
                <a:solidFill>
                  <a:schemeClr val="tx2">
                    <a:lumMod val="50000"/>
                  </a:schemeClr>
                </a:solidFill>
              </a:rPr>
              <a:t>Index</a:t>
            </a:r>
            <a:r>
              <a:rPr lang="es-CO" dirty="0"/>
              <a:t>/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C7C0CF6-6730-41A2-A8D1-9607C9EA0622}"/>
              </a:ext>
            </a:extLst>
          </p:cNvPr>
          <p:cNvSpPr txBox="1"/>
          <p:nvPr/>
        </p:nvSpPr>
        <p:spPr>
          <a:xfrm>
            <a:off x="1396468" y="6632939"/>
            <a:ext cx="4220561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999" dirty="0">
                <a:solidFill>
                  <a:schemeClr val="tx2">
                    <a:lumMod val="50000"/>
                  </a:schemeClr>
                </a:solidFill>
              </a:rPr>
              <a:t>Registro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2527EA-33BC-4500-863E-452E777CB03F}"/>
              </a:ext>
            </a:extLst>
          </p:cNvPr>
          <p:cNvSpPr txBox="1"/>
          <p:nvPr/>
        </p:nvSpPr>
        <p:spPr>
          <a:xfrm>
            <a:off x="1343586" y="9959933"/>
            <a:ext cx="16148957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999" dirty="0">
                <a:solidFill>
                  <a:schemeClr val="tx2">
                    <a:lumMod val="50000"/>
                  </a:schemeClr>
                </a:solidFill>
              </a:rPr>
              <a:t>Menú principal</a:t>
            </a:r>
          </a:p>
        </p:txBody>
      </p:sp>
      <p:sp>
        <p:nvSpPr>
          <p:cNvPr id="2" name="Rectángulo 1">
            <a:hlinkClick r:id="rId4" action="ppaction://hlinkfile"/>
            <a:extLst>
              <a:ext uri="{FF2B5EF4-FFF2-40B4-BE49-F238E27FC236}">
                <a16:creationId xmlns:a16="http://schemas.microsoft.com/office/drawing/2014/main" id="{7DBA31D8-98BB-4186-A6A8-15BAB89A1FB6}"/>
              </a:ext>
            </a:extLst>
          </p:cNvPr>
          <p:cNvSpPr/>
          <p:nvPr/>
        </p:nvSpPr>
        <p:spPr>
          <a:xfrm>
            <a:off x="1343587" y="4750587"/>
            <a:ext cx="6637189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hlinkClick r:id="rId5" action="ppaction://hlinkfile"/>
            <a:extLst>
              <a:ext uri="{FF2B5EF4-FFF2-40B4-BE49-F238E27FC236}">
                <a16:creationId xmlns:a16="http://schemas.microsoft.com/office/drawing/2014/main" id="{F6FCDC1C-D98A-4DB5-97FC-E079630E0A09}"/>
              </a:ext>
            </a:extLst>
          </p:cNvPr>
          <p:cNvSpPr/>
          <p:nvPr/>
        </p:nvSpPr>
        <p:spPr>
          <a:xfrm>
            <a:off x="1343587" y="6632939"/>
            <a:ext cx="3371475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hlinkClick r:id="rId6" action="ppaction://hlinkfile"/>
            <a:extLst>
              <a:ext uri="{FF2B5EF4-FFF2-40B4-BE49-F238E27FC236}">
                <a16:creationId xmlns:a16="http://schemas.microsoft.com/office/drawing/2014/main" id="{4F53EAA1-BC47-47E7-AA95-D8F1D8A2BAAE}"/>
              </a:ext>
            </a:extLst>
          </p:cNvPr>
          <p:cNvSpPr/>
          <p:nvPr/>
        </p:nvSpPr>
        <p:spPr>
          <a:xfrm>
            <a:off x="1396468" y="10036881"/>
            <a:ext cx="5200275" cy="96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773221-136E-4886-A485-0A833295E48F}"/>
              </a:ext>
            </a:extLst>
          </p:cNvPr>
          <p:cNvSpPr txBox="1"/>
          <p:nvPr/>
        </p:nvSpPr>
        <p:spPr>
          <a:xfrm>
            <a:off x="1343587" y="8296436"/>
            <a:ext cx="6060246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999" dirty="0">
                <a:solidFill>
                  <a:schemeClr val="tx2">
                    <a:lumMod val="50000"/>
                  </a:schemeClr>
                </a:solidFill>
              </a:rPr>
              <a:t>Login</a:t>
            </a:r>
          </a:p>
        </p:txBody>
      </p:sp>
      <p:sp>
        <p:nvSpPr>
          <p:cNvPr id="12" name="Rectángulo 11">
            <a:hlinkClick r:id="rId7" action="ppaction://hlinkfile"/>
            <a:extLst>
              <a:ext uri="{FF2B5EF4-FFF2-40B4-BE49-F238E27FC236}">
                <a16:creationId xmlns:a16="http://schemas.microsoft.com/office/drawing/2014/main" id="{985E4296-0927-43D1-876B-C5B08D3BC93D}"/>
              </a:ext>
            </a:extLst>
          </p:cNvPr>
          <p:cNvSpPr/>
          <p:nvPr/>
        </p:nvSpPr>
        <p:spPr>
          <a:xfrm>
            <a:off x="1343586" y="8296436"/>
            <a:ext cx="5200275" cy="96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32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1" y="719252"/>
            <a:ext cx="15965500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control de versiones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060938-BC7F-455E-B808-565FB5A00F2D}"/>
              </a:ext>
            </a:extLst>
          </p:cNvPr>
          <p:cNvSpPr txBox="1"/>
          <p:nvPr/>
        </p:nvSpPr>
        <p:spPr>
          <a:xfrm>
            <a:off x="8522527" y="3483097"/>
            <a:ext cx="6793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chemeClr val="tx2">
                    <a:lumMod val="50000"/>
                  </a:schemeClr>
                </a:solidFill>
              </a:rPr>
              <a:t>Sistema control de versiones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0E7C6C-CA34-448B-85A0-5562DAE65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0" y="4236968"/>
            <a:ext cx="24020930" cy="11144547"/>
          </a:xfrm>
          <a:prstGeom prst="rect">
            <a:avLst/>
          </a:prstGeom>
        </p:spPr>
      </p:pic>
      <p:sp>
        <p:nvSpPr>
          <p:cNvPr id="3" name="Rectángulo 2">
            <a:hlinkClick r:id="rId5"/>
            <a:extLst>
              <a:ext uri="{FF2B5EF4-FFF2-40B4-BE49-F238E27FC236}">
                <a16:creationId xmlns:a16="http://schemas.microsoft.com/office/drawing/2014/main" id="{CB056B09-F9C6-4B11-B67C-9787FF86FA42}"/>
              </a:ext>
            </a:extLst>
          </p:cNvPr>
          <p:cNvSpPr/>
          <p:nvPr/>
        </p:nvSpPr>
        <p:spPr>
          <a:xfrm>
            <a:off x="8310750" y="3406636"/>
            <a:ext cx="7217228" cy="873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9564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costos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205D35-6735-4D50-BFE7-2ACEFD313F4A}"/>
              </a:ext>
            </a:extLst>
          </p:cNvPr>
          <p:cNvSpPr txBox="1"/>
          <p:nvPr/>
        </p:nvSpPr>
        <p:spPr>
          <a:xfrm>
            <a:off x="879769" y="4000387"/>
            <a:ext cx="8082643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999" dirty="0">
                <a:solidFill>
                  <a:schemeClr val="tx2">
                    <a:lumMod val="50000"/>
                  </a:schemeClr>
                </a:solidFill>
              </a:rPr>
              <a:t>Presupuesto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55225A-2A6D-4021-ACB5-72B72C6B102F}"/>
              </a:ext>
            </a:extLst>
          </p:cNvPr>
          <p:cNvSpPr txBox="1"/>
          <p:nvPr/>
        </p:nvSpPr>
        <p:spPr>
          <a:xfrm>
            <a:off x="879769" y="5708928"/>
            <a:ext cx="4606631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999" dirty="0">
                <a:solidFill>
                  <a:schemeClr val="tx2">
                    <a:lumMod val="50000"/>
                  </a:schemeClr>
                </a:solidFill>
              </a:rPr>
              <a:t>Recursos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05ED7EF-9347-475C-846D-20EA427AC0C1}"/>
              </a:ext>
            </a:extLst>
          </p:cNvPr>
          <p:cNvSpPr txBox="1"/>
          <p:nvPr/>
        </p:nvSpPr>
        <p:spPr>
          <a:xfrm>
            <a:off x="912425" y="7384209"/>
            <a:ext cx="4541317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999" dirty="0">
                <a:solidFill>
                  <a:schemeClr val="tx2">
                    <a:lumMod val="50000"/>
                  </a:schemeClr>
                </a:solidFill>
              </a:rPr>
              <a:t>Recursos 2</a:t>
            </a:r>
          </a:p>
        </p:txBody>
      </p:sp>
      <p:sp>
        <p:nvSpPr>
          <p:cNvPr id="2" name="Rectángulo 1">
            <a:hlinkClick r:id="rId4" action="ppaction://hlinkfile"/>
            <a:extLst>
              <a:ext uri="{FF2B5EF4-FFF2-40B4-BE49-F238E27FC236}">
                <a16:creationId xmlns:a16="http://schemas.microsoft.com/office/drawing/2014/main" id="{58AE23A1-7B0A-4359-A129-3044A050D615}"/>
              </a:ext>
            </a:extLst>
          </p:cNvPr>
          <p:cNvSpPr/>
          <p:nvPr/>
        </p:nvSpPr>
        <p:spPr>
          <a:xfrm>
            <a:off x="879769" y="4074472"/>
            <a:ext cx="4606631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174C395-91E4-4674-BE2A-114C5632E28A}"/>
              </a:ext>
            </a:extLst>
          </p:cNvPr>
          <p:cNvSpPr txBox="1"/>
          <p:nvPr/>
        </p:nvSpPr>
        <p:spPr>
          <a:xfrm>
            <a:off x="9723664" y="4074471"/>
            <a:ext cx="3608615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999" dirty="0">
                <a:solidFill>
                  <a:schemeClr val="tx2">
                    <a:lumMod val="50000"/>
                  </a:schemeClr>
                </a:solidFill>
              </a:rPr>
              <a:t>Informe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B15B895-92CD-4E81-A753-B062A5CD0131}"/>
              </a:ext>
            </a:extLst>
          </p:cNvPr>
          <p:cNvSpPr txBox="1"/>
          <p:nvPr/>
        </p:nvSpPr>
        <p:spPr>
          <a:xfrm>
            <a:off x="9723663" y="5663361"/>
            <a:ext cx="4229100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999" dirty="0">
                <a:solidFill>
                  <a:schemeClr val="tx2">
                    <a:lumMod val="50000"/>
                  </a:schemeClr>
                </a:solidFill>
              </a:rPr>
              <a:t>Informe 2</a:t>
            </a:r>
          </a:p>
        </p:txBody>
      </p:sp>
      <p:sp>
        <p:nvSpPr>
          <p:cNvPr id="5" name="Rectángulo 4">
            <a:hlinkClick r:id="rId5" action="ppaction://hlinkfile"/>
            <a:extLst>
              <a:ext uri="{FF2B5EF4-FFF2-40B4-BE49-F238E27FC236}">
                <a16:creationId xmlns:a16="http://schemas.microsoft.com/office/drawing/2014/main" id="{0F1CD147-BA7D-4735-9BE9-1B959653EC45}"/>
              </a:ext>
            </a:extLst>
          </p:cNvPr>
          <p:cNvSpPr/>
          <p:nvPr/>
        </p:nvSpPr>
        <p:spPr>
          <a:xfrm>
            <a:off x="879769" y="5663361"/>
            <a:ext cx="5065751" cy="106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hlinkClick r:id="rId6" action="ppaction://hlinkfile"/>
            <a:extLst>
              <a:ext uri="{FF2B5EF4-FFF2-40B4-BE49-F238E27FC236}">
                <a16:creationId xmlns:a16="http://schemas.microsoft.com/office/drawing/2014/main" id="{C418347A-5DBF-4A52-8424-B32DFCC4B349}"/>
              </a:ext>
            </a:extLst>
          </p:cNvPr>
          <p:cNvSpPr/>
          <p:nvPr/>
        </p:nvSpPr>
        <p:spPr>
          <a:xfrm>
            <a:off x="650207" y="7332100"/>
            <a:ext cx="5065751" cy="106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hlinkClick r:id="rId7" action="ppaction://hlinkfile"/>
            <a:extLst>
              <a:ext uri="{FF2B5EF4-FFF2-40B4-BE49-F238E27FC236}">
                <a16:creationId xmlns:a16="http://schemas.microsoft.com/office/drawing/2014/main" id="{E251D593-C87B-4CCF-A5F8-AB03C34B14B4}"/>
              </a:ext>
            </a:extLst>
          </p:cNvPr>
          <p:cNvSpPr/>
          <p:nvPr/>
        </p:nvSpPr>
        <p:spPr>
          <a:xfrm>
            <a:off x="9723663" y="4074472"/>
            <a:ext cx="3175908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hlinkClick r:id="rId8" action="ppaction://hlinkfile"/>
            <a:extLst>
              <a:ext uri="{FF2B5EF4-FFF2-40B4-BE49-F238E27FC236}">
                <a16:creationId xmlns:a16="http://schemas.microsoft.com/office/drawing/2014/main" id="{E7C4EBF9-58AB-41FA-A29B-A5B8800429AB}"/>
              </a:ext>
            </a:extLst>
          </p:cNvPr>
          <p:cNvSpPr/>
          <p:nvPr/>
        </p:nvSpPr>
        <p:spPr>
          <a:xfrm>
            <a:off x="9723664" y="5709693"/>
            <a:ext cx="3608615" cy="106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5039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05C064-8F3E-4009-8848-8165F9D7125C}"/>
              </a:ext>
            </a:extLst>
          </p:cNvPr>
          <p:cNvSpPr txBox="1"/>
          <p:nvPr/>
        </p:nvSpPr>
        <p:spPr>
          <a:xfrm>
            <a:off x="363070" y="790159"/>
            <a:ext cx="121974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A84D86-BC87-46AE-8456-AA5122934497}"/>
              </a:ext>
            </a:extLst>
          </p:cNvPr>
          <p:cNvSpPr txBox="1"/>
          <p:nvPr/>
        </p:nvSpPr>
        <p:spPr>
          <a:xfrm>
            <a:off x="1396468" y="3929480"/>
            <a:ext cx="12344400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999" dirty="0">
                <a:solidFill>
                  <a:schemeClr val="tx2">
                    <a:lumMod val="50000"/>
                  </a:schemeClr>
                </a:solidFill>
              </a:rPr>
              <a:t>Informe técnico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AA3D972-F008-4FC8-BA1A-167C0A779969}"/>
              </a:ext>
            </a:extLst>
          </p:cNvPr>
          <p:cNvSpPr txBox="1"/>
          <p:nvPr/>
        </p:nvSpPr>
        <p:spPr>
          <a:xfrm>
            <a:off x="1396468" y="5957590"/>
            <a:ext cx="12344400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999" dirty="0">
                <a:solidFill>
                  <a:schemeClr val="tx2">
                    <a:lumMod val="50000"/>
                  </a:schemeClr>
                </a:solidFill>
              </a:rPr>
              <a:t>Plan de trabajo</a:t>
            </a:r>
          </a:p>
        </p:txBody>
      </p:sp>
      <p:sp>
        <p:nvSpPr>
          <p:cNvPr id="2" name="Rectángulo 1">
            <a:hlinkClick r:id="rId4" action="ppaction://hlinkfile"/>
            <a:extLst>
              <a:ext uri="{FF2B5EF4-FFF2-40B4-BE49-F238E27FC236}">
                <a16:creationId xmlns:a16="http://schemas.microsoft.com/office/drawing/2014/main" id="{FB573DFA-EC5E-4D1C-BA07-DEF404463E6A}"/>
              </a:ext>
            </a:extLst>
          </p:cNvPr>
          <p:cNvSpPr/>
          <p:nvPr/>
        </p:nvSpPr>
        <p:spPr>
          <a:xfrm>
            <a:off x="1396468" y="3978862"/>
            <a:ext cx="5722789" cy="1065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hlinkClick r:id="rId5" action="ppaction://hlinkfile"/>
            <a:extLst>
              <a:ext uri="{FF2B5EF4-FFF2-40B4-BE49-F238E27FC236}">
                <a16:creationId xmlns:a16="http://schemas.microsoft.com/office/drawing/2014/main" id="{96D0C66D-4E6E-45AD-A0E5-2FE275A500A3}"/>
              </a:ext>
            </a:extLst>
          </p:cNvPr>
          <p:cNvSpPr/>
          <p:nvPr/>
        </p:nvSpPr>
        <p:spPr>
          <a:xfrm>
            <a:off x="1396468" y="5957590"/>
            <a:ext cx="5461532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D7551A1-B37A-431E-A25A-FDCAE1A81037}"/>
              </a:ext>
            </a:extLst>
          </p:cNvPr>
          <p:cNvSpPr/>
          <p:nvPr/>
        </p:nvSpPr>
        <p:spPr>
          <a:xfrm>
            <a:off x="1265839" y="7637750"/>
            <a:ext cx="5722789" cy="1783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999" dirty="0">
                <a:solidFill>
                  <a:schemeClr val="tx2">
                    <a:lumMod val="50000"/>
                  </a:schemeClr>
                </a:solidFill>
              </a:rPr>
              <a:t>Manual técnico</a:t>
            </a:r>
          </a:p>
        </p:txBody>
      </p:sp>
      <p:sp>
        <p:nvSpPr>
          <p:cNvPr id="5" name="Rectángulo 4">
            <a:hlinkClick r:id="rId6" action="ppaction://hlinkfile"/>
            <a:extLst>
              <a:ext uri="{FF2B5EF4-FFF2-40B4-BE49-F238E27FC236}">
                <a16:creationId xmlns:a16="http://schemas.microsoft.com/office/drawing/2014/main" id="{BE991B7D-77FA-47D0-9D43-C2121EBCAE0A}"/>
              </a:ext>
            </a:extLst>
          </p:cNvPr>
          <p:cNvSpPr/>
          <p:nvPr/>
        </p:nvSpPr>
        <p:spPr>
          <a:xfrm>
            <a:off x="1331154" y="7767724"/>
            <a:ext cx="5526846" cy="1491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983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672482" y="1462188"/>
            <a:ext cx="4140489" cy="118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4" marR="28954" indent="9651" algn="ctr">
              <a:lnSpc>
                <a:spcPct val="80000"/>
              </a:lnSpc>
              <a:buClr>
                <a:srgbClr val="434343"/>
              </a:buClr>
              <a:buSzPts val="16796"/>
            </a:pPr>
            <a:r>
              <a:rPr lang="en-US" sz="96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1672483" y="2645475"/>
            <a:ext cx="1070718" cy="155902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161B99-2A70-4BFF-A02A-84D7EA7287CA}"/>
              </a:ext>
            </a:extLst>
          </p:cNvPr>
          <p:cNvSpPr txBox="1"/>
          <p:nvPr/>
        </p:nvSpPr>
        <p:spPr>
          <a:xfrm>
            <a:off x="1672482" y="3146247"/>
            <a:ext cx="8908432" cy="807951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del Proyecto e integrantes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6F0880-966D-4415-BCD9-576E966E4672}"/>
              </a:ext>
            </a:extLst>
          </p:cNvPr>
          <p:cNvSpPr txBox="1"/>
          <p:nvPr/>
        </p:nvSpPr>
        <p:spPr>
          <a:xfrm>
            <a:off x="1672482" y="3954198"/>
            <a:ext cx="8908432" cy="806425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 action="ppaction://hlinkpres?slideindex=1&amp;slidetitle="/>
              </a:rPr>
              <a:t>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Introduccion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1E7EA7-EBC1-4B8F-8878-7A4CAB5E542C}"/>
              </a:ext>
            </a:extLst>
          </p:cNvPr>
          <p:cNvSpPr txBox="1"/>
          <p:nvPr/>
        </p:nvSpPr>
        <p:spPr>
          <a:xfrm>
            <a:off x="1672482" y="4767200"/>
            <a:ext cx="8908432" cy="741281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Planteamiento del problema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625D35-CDB9-4BAF-AC0F-659D7C0995FC}"/>
              </a:ext>
            </a:extLst>
          </p:cNvPr>
          <p:cNvSpPr txBox="1"/>
          <p:nvPr/>
        </p:nvSpPr>
        <p:spPr>
          <a:xfrm>
            <a:off x="1672482" y="5508481"/>
            <a:ext cx="8908432" cy="738992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Objetivo general y especificos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19300B-1851-482D-B343-2B03DF46E04B}"/>
              </a:ext>
            </a:extLst>
          </p:cNvPr>
          <p:cNvSpPr txBox="1"/>
          <p:nvPr/>
        </p:nvSpPr>
        <p:spPr>
          <a:xfrm>
            <a:off x="1672482" y="6247473"/>
            <a:ext cx="8908432" cy="597608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Alcance del proyecto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280094-9A77-4836-8982-27C0FCBE04C1}"/>
              </a:ext>
            </a:extLst>
          </p:cNvPr>
          <p:cNvSpPr txBox="1"/>
          <p:nvPr/>
        </p:nvSpPr>
        <p:spPr>
          <a:xfrm>
            <a:off x="1672482" y="6868364"/>
            <a:ext cx="8908432" cy="620829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Justificacion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377FCC-593E-4E7A-BB7C-DB9BFDA81B74}"/>
              </a:ext>
            </a:extLst>
          </p:cNvPr>
          <p:cNvSpPr txBox="1"/>
          <p:nvPr/>
        </p:nvSpPr>
        <p:spPr>
          <a:xfrm>
            <a:off x="1672482" y="7485187"/>
            <a:ext cx="8908432" cy="616224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Tec. Levantamiento de información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5ACF4B5-6A21-4B14-8399-825D9DEA330A}"/>
              </a:ext>
            </a:extLst>
          </p:cNvPr>
          <p:cNvSpPr txBox="1"/>
          <p:nvPr/>
        </p:nvSpPr>
        <p:spPr>
          <a:xfrm>
            <a:off x="1672482" y="8101411"/>
            <a:ext cx="8908432" cy="743225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 Resultados aplicación de técnicas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C3CF81-EBF3-441D-8BFB-23839291557D}"/>
              </a:ext>
            </a:extLst>
          </p:cNvPr>
          <p:cNvSpPr txBox="1"/>
          <p:nvPr/>
        </p:nvSpPr>
        <p:spPr>
          <a:xfrm>
            <a:off x="1672482" y="10363649"/>
            <a:ext cx="8908432" cy="1128359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11.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requerimientos: </a:t>
            </a:r>
          </a:p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funcionales y no funcionales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908E957-1BB3-4D5F-99EB-5B393A8EE677}"/>
              </a:ext>
            </a:extLst>
          </p:cNvPr>
          <p:cNvSpPr txBox="1"/>
          <p:nvPr/>
        </p:nvSpPr>
        <p:spPr>
          <a:xfrm>
            <a:off x="1672482" y="11492008"/>
            <a:ext cx="8908432" cy="739952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12.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764B187-B3AE-435F-9009-F5C55AD02371}"/>
              </a:ext>
            </a:extLst>
          </p:cNvPr>
          <p:cNvSpPr txBox="1"/>
          <p:nvPr/>
        </p:nvSpPr>
        <p:spPr>
          <a:xfrm>
            <a:off x="1672482" y="13014992"/>
            <a:ext cx="8908432" cy="807951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 Diagrama de distribución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9FA448C-4C97-43AF-AE76-506054DCCFC0}"/>
              </a:ext>
            </a:extLst>
          </p:cNvPr>
          <p:cNvSpPr txBox="1"/>
          <p:nvPr/>
        </p:nvSpPr>
        <p:spPr>
          <a:xfrm>
            <a:off x="1672482" y="13817332"/>
            <a:ext cx="8908432" cy="807952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15. Modelo entidad relación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4DBFA6-BB5B-4466-AFD7-A7DF1AF2FD4D}"/>
              </a:ext>
            </a:extLst>
          </p:cNvPr>
          <p:cNvSpPr txBox="1"/>
          <p:nvPr/>
        </p:nvSpPr>
        <p:spPr>
          <a:xfrm>
            <a:off x="12192000" y="3146247"/>
            <a:ext cx="8908432" cy="740542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 Modelo relacional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2DC8484-12DE-4BF5-B431-378F3392FC7C}"/>
              </a:ext>
            </a:extLst>
          </p:cNvPr>
          <p:cNvSpPr txBox="1"/>
          <p:nvPr/>
        </p:nvSpPr>
        <p:spPr>
          <a:xfrm>
            <a:off x="12192000" y="3886789"/>
            <a:ext cx="8908432" cy="769129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17. Diagrama de GANT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4BB3E0-1BF3-4CE3-8834-98E6D97462E8}"/>
              </a:ext>
            </a:extLst>
          </p:cNvPr>
          <p:cNvSpPr txBox="1"/>
          <p:nvPr/>
        </p:nvSpPr>
        <p:spPr>
          <a:xfrm>
            <a:off x="12192000" y="4660969"/>
            <a:ext cx="8908432" cy="769129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18. Mockups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3264F00-EF0C-411A-9ED3-5B5A0E53A2CE}"/>
              </a:ext>
            </a:extLst>
          </p:cNvPr>
          <p:cNvSpPr txBox="1"/>
          <p:nvPr/>
        </p:nvSpPr>
        <p:spPr>
          <a:xfrm>
            <a:off x="12192000" y="5430098"/>
            <a:ext cx="8908432" cy="743225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19. Sistema control de versiones 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93751A6-E3CB-46F4-938B-88F8221E66EA}"/>
              </a:ext>
            </a:extLst>
          </p:cNvPr>
          <p:cNvSpPr txBox="1"/>
          <p:nvPr/>
        </p:nvSpPr>
        <p:spPr>
          <a:xfrm>
            <a:off x="1672482" y="8848853"/>
            <a:ext cx="8908432" cy="740542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 Mapa de procesos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BC3558D-9ABA-409B-8205-17E3636D9542}"/>
              </a:ext>
            </a:extLst>
          </p:cNvPr>
          <p:cNvSpPr txBox="1"/>
          <p:nvPr/>
        </p:nvSpPr>
        <p:spPr>
          <a:xfrm>
            <a:off x="1672482" y="9606251"/>
            <a:ext cx="8908432" cy="740542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10.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Identificación Hardware y software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EEFFF25-29F3-4BF7-B051-3535E3E6F77A}"/>
              </a:ext>
            </a:extLst>
          </p:cNvPr>
          <p:cNvSpPr txBox="1"/>
          <p:nvPr/>
        </p:nvSpPr>
        <p:spPr>
          <a:xfrm>
            <a:off x="12192000" y="6176006"/>
            <a:ext cx="8908432" cy="740542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20. Informe de costos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253ACA-3485-424E-A88D-410670EC5C2A}"/>
              </a:ext>
            </a:extLst>
          </p:cNvPr>
          <p:cNvSpPr txBox="1"/>
          <p:nvPr/>
        </p:nvSpPr>
        <p:spPr>
          <a:xfrm>
            <a:off x="1672482" y="12238287"/>
            <a:ext cx="8908432" cy="807951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13. Diagrama de clases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508DAD0-2003-4118-9F9D-4A3AC96AE485}"/>
              </a:ext>
            </a:extLst>
          </p:cNvPr>
          <p:cNvSpPr txBox="1"/>
          <p:nvPr/>
        </p:nvSpPr>
        <p:spPr>
          <a:xfrm>
            <a:off x="12192000" y="6923515"/>
            <a:ext cx="8908432" cy="740542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21. Documentación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DBEAC19-D1F7-47D8-AF35-E514155304A6}"/>
              </a:ext>
            </a:extLst>
          </p:cNvPr>
          <p:cNvSpPr txBox="1"/>
          <p:nvPr/>
        </p:nvSpPr>
        <p:spPr>
          <a:xfrm>
            <a:off x="12192000" y="7671024"/>
            <a:ext cx="8908432" cy="740542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22. Diccionario de datos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1182A55-E787-4D9B-A6AA-382E673590E9}"/>
              </a:ext>
            </a:extLst>
          </p:cNvPr>
          <p:cNvSpPr txBox="1"/>
          <p:nvPr/>
        </p:nvSpPr>
        <p:spPr>
          <a:xfrm>
            <a:off x="12192000" y="8422817"/>
            <a:ext cx="8908432" cy="740542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23. Pruebas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BEFCD62-6985-46BC-BA14-BD44D3FC23FF}"/>
              </a:ext>
            </a:extLst>
          </p:cNvPr>
          <p:cNvSpPr txBox="1"/>
          <p:nvPr/>
        </p:nvSpPr>
        <p:spPr>
          <a:xfrm>
            <a:off x="12192000" y="9184029"/>
            <a:ext cx="8908432" cy="740542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24. Delimitacion del proyecto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05C064-8F3E-4009-8848-8165F9D7125C}"/>
              </a:ext>
            </a:extLst>
          </p:cNvPr>
          <p:cNvSpPr txBox="1"/>
          <p:nvPr/>
        </p:nvSpPr>
        <p:spPr>
          <a:xfrm>
            <a:off x="363070" y="790159"/>
            <a:ext cx="121974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A84D86-BC87-46AE-8456-AA5122934497}"/>
              </a:ext>
            </a:extLst>
          </p:cNvPr>
          <p:cNvSpPr txBox="1"/>
          <p:nvPr/>
        </p:nvSpPr>
        <p:spPr>
          <a:xfrm>
            <a:off x="879769" y="3929480"/>
            <a:ext cx="12344400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999" dirty="0">
                <a:solidFill>
                  <a:schemeClr val="tx2">
                    <a:lumMod val="50000"/>
                  </a:schemeClr>
                </a:solidFill>
              </a:rPr>
              <a:t>Diccionario de datos</a:t>
            </a:r>
          </a:p>
        </p:txBody>
      </p:sp>
      <p:sp>
        <p:nvSpPr>
          <p:cNvPr id="2" name="Rectángulo 1">
            <a:hlinkClick r:id="rId4" action="ppaction://hlinkfile"/>
            <a:extLst>
              <a:ext uri="{FF2B5EF4-FFF2-40B4-BE49-F238E27FC236}">
                <a16:creationId xmlns:a16="http://schemas.microsoft.com/office/drawing/2014/main" id="{BC848A8E-7AB6-4E12-BF18-27B85F0F7349}"/>
              </a:ext>
            </a:extLst>
          </p:cNvPr>
          <p:cNvSpPr/>
          <p:nvPr/>
        </p:nvSpPr>
        <p:spPr>
          <a:xfrm>
            <a:off x="879769" y="3904788"/>
            <a:ext cx="7088574" cy="1065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141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05C064-8F3E-4009-8848-8165F9D7125C}"/>
              </a:ext>
            </a:extLst>
          </p:cNvPr>
          <p:cNvSpPr txBox="1"/>
          <p:nvPr/>
        </p:nvSpPr>
        <p:spPr>
          <a:xfrm>
            <a:off x="363069" y="790159"/>
            <a:ext cx="2197441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Pruebas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A84D86-BC87-46AE-8456-AA5122934497}"/>
              </a:ext>
            </a:extLst>
          </p:cNvPr>
          <p:cNvSpPr txBox="1"/>
          <p:nvPr/>
        </p:nvSpPr>
        <p:spPr>
          <a:xfrm>
            <a:off x="879769" y="4256052"/>
            <a:ext cx="12344400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999" dirty="0">
                <a:solidFill>
                  <a:schemeClr val="tx2">
                    <a:lumMod val="50000"/>
                  </a:schemeClr>
                </a:solidFill>
              </a:rPr>
              <a:t>Pruebas caja negra</a:t>
            </a:r>
          </a:p>
        </p:txBody>
      </p:sp>
      <p:sp>
        <p:nvSpPr>
          <p:cNvPr id="2" name="Rectángulo 1">
            <a:hlinkClick r:id="rId4" action="ppaction://hlinkfile"/>
            <a:extLst>
              <a:ext uri="{FF2B5EF4-FFF2-40B4-BE49-F238E27FC236}">
                <a16:creationId xmlns:a16="http://schemas.microsoft.com/office/drawing/2014/main" id="{BC848A8E-7AB6-4E12-BF18-27B85F0F7349}"/>
              </a:ext>
            </a:extLst>
          </p:cNvPr>
          <p:cNvSpPr/>
          <p:nvPr/>
        </p:nvSpPr>
        <p:spPr>
          <a:xfrm>
            <a:off x="879769" y="4273414"/>
            <a:ext cx="7088574" cy="1065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2903F3-6F00-4546-A0EA-1B1C3489D7DA}"/>
              </a:ext>
            </a:extLst>
          </p:cNvPr>
          <p:cNvSpPr txBox="1"/>
          <p:nvPr/>
        </p:nvSpPr>
        <p:spPr>
          <a:xfrm>
            <a:off x="879769" y="7614134"/>
            <a:ext cx="7643745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999" dirty="0">
                <a:solidFill>
                  <a:schemeClr val="tx2">
                    <a:lumMod val="50000"/>
                  </a:schemeClr>
                </a:solidFill>
              </a:rPr>
              <a:t>Pruebas funcionales</a:t>
            </a:r>
          </a:p>
        </p:txBody>
      </p:sp>
      <p:sp>
        <p:nvSpPr>
          <p:cNvPr id="9" name="Rectángulo 8">
            <a:hlinkClick r:id="rId5" action="ppaction://hlinkfile"/>
            <a:extLst>
              <a:ext uri="{FF2B5EF4-FFF2-40B4-BE49-F238E27FC236}">
                <a16:creationId xmlns:a16="http://schemas.microsoft.com/office/drawing/2014/main" id="{C705C863-6FD9-4E05-A18C-576979853735}"/>
              </a:ext>
            </a:extLst>
          </p:cNvPr>
          <p:cNvSpPr/>
          <p:nvPr/>
        </p:nvSpPr>
        <p:spPr>
          <a:xfrm>
            <a:off x="879769" y="7614134"/>
            <a:ext cx="7088574" cy="1015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B8C729D-D27B-435C-A243-47297AB95118}"/>
              </a:ext>
            </a:extLst>
          </p:cNvPr>
          <p:cNvSpPr txBox="1"/>
          <p:nvPr/>
        </p:nvSpPr>
        <p:spPr>
          <a:xfrm>
            <a:off x="879769" y="5948162"/>
            <a:ext cx="7643745" cy="101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999" dirty="0">
                <a:solidFill>
                  <a:schemeClr val="tx2">
                    <a:lumMod val="50000"/>
                  </a:schemeClr>
                </a:solidFill>
              </a:rPr>
              <a:t>Pruebas unitarias</a:t>
            </a:r>
          </a:p>
        </p:txBody>
      </p:sp>
      <p:sp>
        <p:nvSpPr>
          <p:cNvPr id="11" name="Rectángulo 10">
            <a:hlinkClick r:id="rId6" action="ppaction://hlinkfile"/>
            <a:extLst>
              <a:ext uri="{FF2B5EF4-FFF2-40B4-BE49-F238E27FC236}">
                <a16:creationId xmlns:a16="http://schemas.microsoft.com/office/drawing/2014/main" id="{3747B7A0-9065-4900-A4F5-924DA026C7AC}"/>
              </a:ext>
            </a:extLst>
          </p:cNvPr>
          <p:cNvSpPr/>
          <p:nvPr/>
        </p:nvSpPr>
        <p:spPr>
          <a:xfrm>
            <a:off x="879769" y="5881289"/>
            <a:ext cx="7088574" cy="1065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2543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05C064-8F3E-4009-8848-8165F9D7125C}"/>
              </a:ext>
            </a:extLst>
          </p:cNvPr>
          <p:cNvSpPr txBox="1"/>
          <p:nvPr/>
        </p:nvSpPr>
        <p:spPr>
          <a:xfrm>
            <a:off x="363070" y="829205"/>
            <a:ext cx="158675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Delimitacion del proyecto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AA3D972-F008-4FC8-BA1A-167C0A779969}"/>
              </a:ext>
            </a:extLst>
          </p:cNvPr>
          <p:cNvSpPr txBox="1"/>
          <p:nvPr/>
        </p:nvSpPr>
        <p:spPr>
          <a:xfrm>
            <a:off x="1396468" y="3880098"/>
            <a:ext cx="18557046" cy="8401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9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inventario web, va dirigido al barrio Florida Blanca, Localidad Engativá y el barrio Nueva Zelandia, Localidad de Suba en donde se realizaron las encuestas y se emitieron cierto tipo de preguntas y se obtuvo un porcentaje.</a:t>
            </a:r>
          </a:p>
          <a:p>
            <a:endParaRPr lang="es-CO" sz="5999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CO" sz="59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encuesta se realizo en 1 mes y va dirigido a las personas que administran sus negocios tales como : tiendas y/o micronegocios</a:t>
            </a:r>
          </a:p>
          <a:p>
            <a:endParaRPr lang="es-CO" sz="5999" dirty="0"/>
          </a:p>
        </p:txBody>
      </p:sp>
    </p:spTree>
    <p:extLst>
      <p:ext uri="{BB962C8B-B14F-4D97-AF65-F5344CB8AC3E}">
        <p14:creationId xmlns:p14="http://schemas.microsoft.com/office/powerpoint/2010/main" val="14303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0" y="1259658"/>
            <a:ext cx="9240882" cy="14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4" marR="28954" indent="9651" algn="ctr">
              <a:lnSpc>
                <a:spcPct val="80000"/>
              </a:lnSpc>
              <a:buClr>
                <a:srgbClr val="434343"/>
              </a:buClr>
              <a:buSzPts val="16796"/>
            </a:pPr>
            <a:r>
              <a:rPr lang="en-US" sz="10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Introduccion</a:t>
            </a:r>
            <a:endParaRPr sz="10000" dirty="0"/>
          </a:p>
        </p:txBody>
      </p:sp>
      <p:sp>
        <p:nvSpPr>
          <p:cNvPr id="70" name="Google Shape;70;p16"/>
          <p:cNvSpPr/>
          <p:nvPr/>
        </p:nvSpPr>
        <p:spPr>
          <a:xfrm>
            <a:off x="1297926" y="2644296"/>
            <a:ext cx="1020731" cy="102684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F82D57-1BEB-4821-8AF6-A6FA5155CF6D}"/>
              </a:ext>
            </a:extLst>
          </p:cNvPr>
          <p:cNvSpPr txBox="1"/>
          <p:nvPr/>
        </p:nvSpPr>
        <p:spPr>
          <a:xfrm>
            <a:off x="1297926" y="4080276"/>
            <a:ext cx="20627166" cy="2861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999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va a realizar un software para las microempresas del barrio la florida en la localidad de Engativá y el barrio nueva Zelandia de la localidad de Suba, que les permita gestionar sus inventarios</a:t>
            </a:r>
          </a:p>
        </p:txBody>
      </p:sp>
    </p:spTree>
    <p:extLst>
      <p:ext uri="{BB962C8B-B14F-4D97-AF65-F5344CB8AC3E}">
        <p14:creationId xmlns:p14="http://schemas.microsoft.com/office/powerpoint/2010/main" val="52125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42999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098" marR="38098" indent="12700" algn="ctr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Descripcion del problema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614382" y="21750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D61B64-2F32-42AD-A961-1A09FD620E6D}"/>
              </a:ext>
            </a:extLst>
          </p:cNvPr>
          <p:cNvSpPr txBox="1"/>
          <p:nvPr/>
        </p:nvSpPr>
        <p:spPr>
          <a:xfrm>
            <a:off x="1647780" y="4088347"/>
            <a:ext cx="20852991" cy="3785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999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manera con que el comercio ha llevado su información de una manera clásica y poco segura se vuelve muy obsoleta en la forma de gestionar su inventario. Además, esto afecta su productividad y rendimiento.</a:t>
            </a:r>
          </a:p>
        </p:txBody>
      </p:sp>
    </p:spTree>
    <p:extLst>
      <p:ext uri="{BB962C8B-B14F-4D97-AF65-F5344CB8AC3E}">
        <p14:creationId xmlns:p14="http://schemas.microsoft.com/office/powerpoint/2010/main" val="383199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9858616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098" marR="38098" indent="12700" algn="ctr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 general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679696" y="2175556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D4D194-551F-4758-908B-0B25648F5535}"/>
              </a:ext>
            </a:extLst>
          </p:cNvPr>
          <p:cNvSpPr txBox="1"/>
          <p:nvPr/>
        </p:nvSpPr>
        <p:spPr>
          <a:xfrm>
            <a:off x="1713094" y="4465625"/>
            <a:ext cx="21375506" cy="4708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999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Diseñar un sistema de información (Inventario) fácil de manejar, cómodo y sencillo para tiendas y micronegocios con el uso de técnicas de programación y para la gestión de sus negocios y organización de sus productos.</a:t>
            </a:r>
          </a:p>
          <a:p>
            <a:endParaRPr lang="es-ES" sz="5999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0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24711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098" marR="38098" indent="12700" algn="ctr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Objetivos especificos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444B97-4EA6-43BC-A8F5-176DD0D5E875}"/>
              </a:ext>
            </a:extLst>
          </p:cNvPr>
          <p:cNvSpPr txBox="1"/>
          <p:nvPr/>
        </p:nvSpPr>
        <p:spPr>
          <a:xfrm>
            <a:off x="1909036" y="4246220"/>
            <a:ext cx="19579365" cy="8052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70" indent="-6857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Hacer una encuesta entre diferentes negocios (tiendas, micronegocios) y gestionar de manera correcta esta informacion para hacer una estadística e identificar las necesidades del usuario.</a:t>
            </a:r>
          </a:p>
          <a:p>
            <a:pPr marL="685770" indent="-6857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Desarrollar una interfaz aplicando técnicas de ciertos lenguajes de programación</a:t>
            </a:r>
          </a:p>
          <a:p>
            <a:pPr marL="685770" indent="-6857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Evaluar y hacer pruebas finales del inventario web para poder entregar el producto final al cliente. </a:t>
            </a:r>
          </a:p>
        </p:txBody>
      </p:sp>
    </p:spTree>
    <p:extLst>
      <p:ext uri="{BB962C8B-B14F-4D97-AF65-F5344CB8AC3E}">
        <p14:creationId xmlns:p14="http://schemas.microsoft.com/office/powerpoint/2010/main" val="89469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5221302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098" marR="38098" indent="12700" algn="ctr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9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F46CF1-320F-41BC-8642-050F91C18FA8}"/>
              </a:ext>
            </a:extLst>
          </p:cNvPr>
          <p:cNvSpPr txBox="1"/>
          <p:nvPr/>
        </p:nvSpPr>
        <p:spPr>
          <a:xfrm>
            <a:off x="1431471" y="4219253"/>
            <a:ext cx="21428529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alcance del proyecto es el desarrollo de un sistema de información de control que brinde un cómodo y rápido análisis de un inventario.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Esta plataforma será de tipo web. El sistema tendrá modulo de administrador para el análisis y generación de reportes y actualización de inventario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plataforma tendrá un modulo en el cual nuestros clientes estén informados de todas las ventajas y novedades al utilizar nuestro software.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 lenguaje de programación a utilizar es PHP con conectividad a base de datos SQL.</a:t>
            </a:r>
          </a:p>
        </p:txBody>
      </p:sp>
    </p:spTree>
    <p:extLst>
      <p:ext uri="{BB962C8B-B14F-4D97-AF65-F5344CB8AC3E}">
        <p14:creationId xmlns:p14="http://schemas.microsoft.com/office/powerpoint/2010/main" val="57135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76705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098" marR="38098" indent="12700" algn="ctr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Justificacion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A098616-F696-4AB9-8592-3A7CD99231D1}"/>
              </a:ext>
            </a:extLst>
          </p:cNvPr>
          <p:cNvSpPr txBox="1"/>
          <p:nvPr/>
        </p:nvSpPr>
        <p:spPr>
          <a:xfrm>
            <a:off x="1909036" y="4160260"/>
            <a:ext cx="20559078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Hacer uso de un programa web es importante por que los usuarios tendrán la ventaja de almacenar mejor su información a la hora de hacer un inventario, el  software ayudara a las tiendas a tener un mejor manejo de la información permitiéndoles una buena organización.</a:t>
            </a:r>
          </a:p>
          <a:p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Además, el desarrollo de un programa que le ayude a organizar su inventario es útil ya que le brinda una manera fácil de manejar la información de su comercio y al momento de ingresar será sencillo y sin complicación alguna de gestionar su inventario.</a:t>
            </a:r>
          </a:p>
        </p:txBody>
      </p:sp>
    </p:spTree>
    <p:extLst>
      <p:ext uri="{BB962C8B-B14F-4D97-AF65-F5344CB8AC3E}">
        <p14:creationId xmlns:p14="http://schemas.microsoft.com/office/powerpoint/2010/main" val="231518643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1287</Words>
  <Application>Microsoft Office PowerPoint</Application>
  <PresentationFormat>Personalizado</PresentationFormat>
  <Paragraphs>286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Helvetica Neue</vt:lpstr>
      <vt:lpstr>Symbol</vt:lpstr>
      <vt:lpstr>Arial</vt:lpstr>
      <vt:lpstr>Helvetica Neue Light</vt:lpstr>
      <vt:lpstr>Calibri</vt:lpstr>
      <vt:lpstr>Wingdings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Damian</dc:creator>
  <cp:lastModifiedBy>JD Cousc</cp:lastModifiedBy>
  <cp:revision>164</cp:revision>
  <dcterms:modified xsi:type="dcterms:W3CDTF">2021-06-26T15:57:37Z</dcterms:modified>
</cp:coreProperties>
</file>