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23" r:id="rId2"/>
    <p:sldId id="257" r:id="rId3"/>
    <p:sldId id="325" r:id="rId4"/>
    <p:sldId id="331" r:id="rId5"/>
    <p:sldId id="300" r:id="rId6"/>
    <p:sldId id="326" r:id="rId7"/>
    <p:sldId id="327" r:id="rId8"/>
    <p:sldId id="328" r:id="rId9"/>
    <p:sldId id="329" r:id="rId10"/>
    <p:sldId id="330" r:id="rId11"/>
    <p:sldId id="332" r:id="rId12"/>
    <p:sldId id="260" r:id="rId13"/>
    <p:sldId id="261" r:id="rId14"/>
    <p:sldId id="262" r:id="rId15"/>
    <p:sldId id="263" r:id="rId16"/>
    <p:sldId id="264" r:id="rId17"/>
    <p:sldId id="265" r:id="rId18"/>
    <p:sldId id="333" r:id="rId19"/>
    <p:sldId id="334" r:id="rId20"/>
    <p:sldId id="335" r:id="rId21"/>
    <p:sldId id="338" r:id="rId22"/>
    <p:sldId id="339" r:id="rId23"/>
    <p:sldId id="336" r:id="rId24"/>
    <p:sldId id="340" r:id="rId25"/>
    <p:sldId id="337" r:id="rId26"/>
    <p:sldId id="271" r:id="rId2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99A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I:\SENA\SENA%20TECNOLOGO\TECNICA\Levantamiento%20de%20informacion\Encuesta%20Tabulaci&#243;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I:\SENA\SENA%20TECNOLOGO\TECNICA\Levantamiento%20de%20informacion\Encuesta%20Tabulaci&#243;n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Hoja2!$B$8:$E$8</c:f>
              <c:strCache>
                <c:ptCount val="4"/>
                <c:pt idx="0">
                  <c:v>software (1)</c:v>
                </c:pt>
                <c:pt idx="1">
                  <c:v>Excel (2)</c:v>
                </c:pt>
                <c:pt idx="2">
                  <c:v>cuaderno (3)</c:v>
                </c:pt>
                <c:pt idx="3">
                  <c:v>otras (4)</c:v>
                </c:pt>
              </c:strCache>
            </c:strRef>
          </c:cat>
          <c:val>
            <c:numRef>
              <c:f>Hoja2!$B$10:$E$10</c:f>
              <c:numCache>
                <c:formatCode>0%</c:formatCode>
                <c:ptCount val="4"/>
                <c:pt idx="0">
                  <c:v>0.11764705882352941</c:v>
                </c:pt>
                <c:pt idx="1">
                  <c:v>0.26470588235294118</c:v>
                </c:pt>
                <c:pt idx="2">
                  <c:v>0.58823529411764708</c:v>
                </c:pt>
                <c:pt idx="3">
                  <c:v>2.9411764705882353E-2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9-4B56-B7A6-D44CE1C0AAA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12096704"/>
        <c:axId val="212097880"/>
        <c:axId val="0"/>
      </c:bar3DChart>
      <c:catAx>
        <c:axId val="21209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12097880"/>
        <c:crosses val="autoZero"/>
        <c:auto val="1"/>
        <c:lblAlgn val="ctr"/>
        <c:lblOffset val="100"/>
        <c:noMultiLvlLbl val="0"/>
      </c:catAx>
      <c:valAx>
        <c:axId val="212097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1209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60553920658908"/>
          <c:y val="6.7652817357092651E-2"/>
          <c:w val="0.84301174474402818"/>
          <c:h val="0.798685647433128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Hoja2!$B$26:$E$26</c:f>
              <c:strCache>
                <c:ptCount val="4"/>
                <c:pt idx="0">
                  <c:v>Excelente(1)</c:v>
                </c:pt>
                <c:pt idx="1">
                  <c:v>Bueno(2)</c:v>
                </c:pt>
                <c:pt idx="2">
                  <c:v>Regular(3)</c:v>
                </c:pt>
                <c:pt idx="3">
                  <c:v>Mala(4)</c:v>
                </c:pt>
              </c:strCache>
            </c:strRef>
          </c:cat>
          <c:val>
            <c:numRef>
              <c:f>Hoja2!$B$27:$E$27</c:f>
              <c:numCache>
                <c:formatCode>General</c:formatCode>
                <c:ptCount val="4"/>
                <c:pt idx="0">
                  <c:v>8</c:v>
                </c:pt>
                <c:pt idx="1">
                  <c:v>14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3E-4833-BE78-4F563FE42F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491104"/>
        <c:axId val="190491496"/>
      </c:barChart>
      <c:catAx>
        <c:axId val="19049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0491496"/>
        <c:crosses val="autoZero"/>
        <c:auto val="1"/>
        <c:lblAlgn val="ctr"/>
        <c:lblOffset val="100"/>
        <c:noMultiLvlLbl val="0"/>
      </c:catAx>
      <c:valAx>
        <c:axId val="19049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049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552253180913402E-2"/>
          <c:y val="6.946265821492377E-2"/>
          <c:w val="0.97076093858045875"/>
          <c:h val="0.8835758059514805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6.3933167614792646E-2"/>
                  <c:y val="0.35852950992922755"/>
                </c:manualLayout>
              </c:layout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88A-4E0C-83F8-7B42799F19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Hoja2!$A$44:$J$44</c:f>
              <c:strCache>
                <c:ptCount val="10"/>
                <c:pt idx="1">
                  <c:v>manejo y seguridad de sus datos (1)</c:v>
                </c:pt>
                <c:pt idx="2">
                  <c:v>organización (2)</c:v>
                </c:pt>
                <c:pt idx="3">
                  <c:v>automatización (3)</c:v>
                </c:pt>
                <c:pt idx="4">
                  <c:v>vanguardia de tecnología (4)</c:v>
                </c:pt>
                <c:pt idx="5">
                  <c:v>seguridad empresarial (5)</c:v>
                </c:pt>
                <c:pt idx="6">
                  <c:v>Opciones1,2 y 3(6)</c:v>
                </c:pt>
                <c:pt idx="7">
                  <c:v>Opciones 1 y 5(7)</c:v>
                </c:pt>
                <c:pt idx="8">
                  <c:v>Opciones 1 y 3(8)</c:v>
                </c:pt>
                <c:pt idx="9">
                  <c:v>Opciones 1 y 2(9)</c:v>
                </c:pt>
              </c:strCache>
            </c:strRef>
          </c:cat>
          <c:val>
            <c:numRef>
              <c:f>Hoja2!$A$46:$J$46</c:f>
              <c:numCache>
                <c:formatCode>0%</c:formatCode>
                <c:ptCount val="10"/>
                <c:pt idx="1">
                  <c:v>0.35294117647058826</c:v>
                </c:pt>
                <c:pt idx="2">
                  <c:v>0.17647058823529413</c:v>
                </c:pt>
                <c:pt idx="3">
                  <c:v>5.8823529411764705E-2</c:v>
                </c:pt>
                <c:pt idx="4">
                  <c:v>2.9411764705882353E-2</c:v>
                </c:pt>
                <c:pt idx="5">
                  <c:v>8.8235294117647065E-2</c:v>
                </c:pt>
                <c:pt idx="6">
                  <c:v>0.11764705882352941</c:v>
                </c:pt>
                <c:pt idx="7">
                  <c:v>8.8235294117647065E-2</c:v>
                </c:pt>
                <c:pt idx="8">
                  <c:v>5.8823529411764705E-2</c:v>
                </c:pt>
                <c:pt idx="9">
                  <c:v>2.9411764705882353E-2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8A-4E0C-83F8-7B42799F19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28254400"/>
        <c:axId val="328251264"/>
      </c:barChart>
      <c:catAx>
        <c:axId val="32825440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28251264"/>
        <c:crosses val="autoZero"/>
        <c:auto val="1"/>
        <c:lblAlgn val="ctr"/>
        <c:lblOffset val="100"/>
        <c:noMultiLvlLbl val="0"/>
      </c:catAx>
      <c:valAx>
        <c:axId val="3282512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2825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dk1">
                    <a:tint val="88500"/>
                    <a:tint val="96000"/>
                    <a:lumMod val="104000"/>
                  </a:schemeClr>
                </a:gs>
                <a:gs pos="100000">
                  <a:schemeClr val="dk1">
                    <a:tint val="88500"/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Hoja2!$B$91:$K$91</c:f>
              <c:strCache>
                <c:ptCount val="10"/>
                <c:pt idx="0">
                  <c:v> contables   (1)</c:v>
                </c:pt>
                <c:pt idx="1">
                  <c:v>inventarios y stock  (2)</c:v>
                </c:pt>
                <c:pt idx="2">
                  <c:v>proveedores . (3)</c:v>
                </c:pt>
                <c:pt idx="3">
                  <c:v>personal (administrativo y operario) (4)</c:v>
                </c:pt>
                <c:pt idx="4">
                  <c:v> calendario citas y pagos pendientes.(5)</c:v>
                </c:pt>
                <c:pt idx="5">
                  <c:v>Contables y proveedores(6)</c:v>
                </c:pt>
                <c:pt idx="6">
                  <c:v>opciones 1,2,3  (2)</c:v>
                </c:pt>
                <c:pt idx="7">
                  <c:v>Todas . (3)</c:v>
                </c:pt>
                <c:pt idx="8">
                  <c:v>no responde (4)</c:v>
                </c:pt>
                <c:pt idx="9">
                  <c:v>opciones 1 y 2(5)</c:v>
                </c:pt>
              </c:strCache>
            </c:strRef>
          </c:cat>
          <c:val>
            <c:numRef>
              <c:f>Hoja2!$B$93:$K$93</c:f>
              <c:numCache>
                <c:formatCode>0%</c:formatCode>
                <c:ptCount val="10"/>
                <c:pt idx="0">
                  <c:v>0.41176470588235292</c:v>
                </c:pt>
                <c:pt idx="1">
                  <c:v>0.17647058823529413</c:v>
                </c:pt>
                <c:pt idx="2">
                  <c:v>2.9411764705882353E-2</c:v>
                </c:pt>
                <c:pt idx="3">
                  <c:v>2.9411764705882353E-2</c:v>
                </c:pt>
                <c:pt idx="4">
                  <c:v>2.9411764705882353E-2</c:v>
                </c:pt>
                <c:pt idx="5">
                  <c:v>2.9411764705882353E-2</c:v>
                </c:pt>
                <c:pt idx="6">
                  <c:v>2.9411764705882353E-2</c:v>
                </c:pt>
                <c:pt idx="7">
                  <c:v>0.11764705882352941</c:v>
                </c:pt>
                <c:pt idx="8">
                  <c:v>5.8823529411764705E-2</c:v>
                </c:pt>
                <c:pt idx="9">
                  <c:v>8.8235294117647065E-2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8C-4E76-8818-E7D6DEF7FF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0481136"/>
        <c:axId val="190380104"/>
      </c:barChart>
      <c:catAx>
        <c:axId val="22048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0380104"/>
        <c:crosses val="autoZero"/>
        <c:auto val="1"/>
        <c:lblAlgn val="ctr"/>
        <c:lblOffset val="100"/>
        <c:noMultiLvlLbl val="0"/>
      </c:catAx>
      <c:valAx>
        <c:axId val="190380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2048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Hoja2!$B$111:$I$111</c:f>
              <c:strCache>
                <c:ptCount val="8"/>
                <c:pt idx="0">
                  <c:v>comodidad (amigable) (1)</c:v>
                </c:pt>
                <c:pt idx="1">
                  <c:v> economía   (2)</c:v>
                </c:pt>
                <c:pt idx="2">
                  <c:v>calidad  (3)</c:v>
                </c:pt>
                <c:pt idx="3">
                  <c:v> contenido  (4)</c:v>
                </c:pt>
                <c:pt idx="4">
                  <c:v> interfaz gráfica(5)</c:v>
                </c:pt>
                <c:pt idx="5">
                  <c:v>Comodidad y calidad(6)</c:v>
                </c:pt>
                <c:pt idx="6">
                  <c:v> Todas (7)</c:v>
                </c:pt>
                <c:pt idx="7">
                  <c:v>No Responde (8)</c:v>
                </c:pt>
              </c:strCache>
            </c:strRef>
          </c:cat>
          <c:val>
            <c:numRef>
              <c:f>Hoja2!$B$113:$I$113</c:f>
              <c:numCache>
                <c:formatCode>0%</c:formatCode>
                <c:ptCount val="8"/>
                <c:pt idx="0">
                  <c:v>0.11764705882352941</c:v>
                </c:pt>
                <c:pt idx="1">
                  <c:v>0.17647058823529413</c:v>
                </c:pt>
                <c:pt idx="2">
                  <c:v>0.38235294117647056</c:v>
                </c:pt>
                <c:pt idx="3">
                  <c:v>2.9411764705882353E-2</c:v>
                </c:pt>
                <c:pt idx="4">
                  <c:v>0</c:v>
                </c:pt>
                <c:pt idx="5">
                  <c:v>0.17647058823529413</c:v>
                </c:pt>
                <c:pt idx="6">
                  <c:v>5.8823529411764705E-2</c:v>
                </c:pt>
                <c:pt idx="7">
                  <c:v>5.8823529411764705E-2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59-44D4-BF4F-E3C6F9CC9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328199760"/>
        <c:axId val="328199368"/>
      </c:barChart>
      <c:catAx>
        <c:axId val="3281997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28199368"/>
        <c:crosses val="autoZero"/>
        <c:auto val="1"/>
        <c:lblAlgn val="ctr"/>
        <c:lblOffset val="100"/>
        <c:noMultiLvlLbl val="0"/>
      </c:catAx>
      <c:valAx>
        <c:axId val="328199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2819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Hoja2!$B$69:$G$69</c:f>
              <c:strCache>
                <c:ptCount val="6"/>
                <c:pt idx="0">
                  <c:v>ejecución del programa  (1)</c:v>
                </c:pt>
                <c:pt idx="1">
                  <c:v>fallas en el sistema de arranque  (2)</c:v>
                </c:pt>
                <c:pt idx="2">
                  <c:v>tiempo de respuesta (3)</c:v>
                </c:pt>
                <c:pt idx="3">
                  <c:v>capacitación y dificultad a la hora de manipular el programa (4)</c:v>
                </c:pt>
                <c:pt idx="4">
                  <c:v>No Aplica(5)</c:v>
                </c:pt>
                <c:pt idx="5">
                  <c:v>No Responde(6)</c:v>
                </c:pt>
              </c:strCache>
            </c:strRef>
          </c:cat>
          <c:val>
            <c:numRef>
              <c:f>Hoja2!$B$71:$G$71</c:f>
              <c:numCache>
                <c:formatCode>0%</c:formatCode>
                <c:ptCount val="6"/>
                <c:pt idx="0">
                  <c:v>8.8235294117647065E-2</c:v>
                </c:pt>
                <c:pt idx="1">
                  <c:v>2.9411764705882353E-2</c:v>
                </c:pt>
                <c:pt idx="2">
                  <c:v>0</c:v>
                </c:pt>
                <c:pt idx="3">
                  <c:v>0.44117647058823528</c:v>
                </c:pt>
                <c:pt idx="4">
                  <c:v>0.26470588235294118</c:v>
                </c:pt>
                <c:pt idx="5">
                  <c:v>0.17647058823529413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74-4121-9884-44BF6A3BF0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3636776"/>
        <c:axId val="223635992"/>
      </c:barChart>
      <c:catAx>
        <c:axId val="223636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23635992"/>
        <c:crosses val="autoZero"/>
        <c:auto val="1"/>
        <c:lblAlgn val="ctr"/>
        <c:lblOffset val="100"/>
        <c:noMultiLvlLbl val="0"/>
      </c:catAx>
      <c:valAx>
        <c:axId val="223635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2363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18/06/2020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107A6-FAC7-42EC-8B63-A314CB187FC6}" type="datetimeFigureOut">
              <a:rPr lang="es-CO" smtClean="0"/>
              <a:t>18/06/2020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D72C3-7948-4802-B78F-5A88493617B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516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D72C3-7948-4802-B78F-5A88493617B3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04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18/06/2020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1941909" y="2133600"/>
            <a:ext cx="3235398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marL="685800" lvl="1" indent="-257175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marL="1028700" lvl="2" indent="-257175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marL="1371600" lvl="3" indent="-257175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marL="1714500" lvl="4" indent="-257175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marL="2057400" lvl="5" indent="-257175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marL="2400300" lvl="6" indent="-257175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marL="2743200" lvl="7" indent="-257175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marL="3086100" lvl="8" indent="-257175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2"/>
          </p:nvPr>
        </p:nvSpPr>
        <p:spPr>
          <a:xfrm>
            <a:off x="5393060" y="2126222"/>
            <a:ext cx="3235398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marL="685800" lvl="1" indent="-257175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marL="1028700" lvl="2" indent="-257175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marL="1371600" lvl="3" indent="-257175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marL="1714500" lvl="4" indent="-257175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marL="2057400" lvl="5" indent="-257175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marL="2400300" lvl="6" indent="-257175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marL="2743200" lvl="7" indent="-257175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marL="3086100" lvl="8" indent="-257175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dt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/>
          <p:nvPr/>
        </p:nvSpPr>
        <p:spPr>
          <a:xfrm rot="10800000" flipH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398860" y="787783"/>
            <a:ext cx="58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103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dt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ft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/>
          <p:nvPr/>
        </p:nvSpPr>
        <p:spPr>
          <a:xfrm rot="10800000" flipH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398860" y="787783"/>
            <a:ext cx="58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65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18/06/2020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18/06/2020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3" y="362599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Sustentación 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5278581"/>
            <a:ext cx="7391400" cy="1260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/>
              <a:t>Proyectos ADSI - I </a:t>
            </a:r>
          </a:p>
          <a:p>
            <a:pPr algn="l" defTabSz="288000"/>
            <a:r>
              <a:rPr lang="es-CO" sz="4800" b="1" dirty="0"/>
              <a:t>Trimestre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39092" y="1898074"/>
            <a:ext cx="4946072" cy="1704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319529" y="2108130"/>
            <a:ext cx="4946072" cy="1704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6000" b="1" dirty="0"/>
              <a:t>INVENTARIO</a:t>
            </a:r>
          </a:p>
          <a:p>
            <a:pPr algn="l"/>
            <a:r>
              <a:rPr lang="es-ES" sz="4000" b="1" i="1" dirty="0"/>
              <a:t>(List Balance)</a:t>
            </a:r>
            <a:endParaRPr lang="es-CO" sz="4000" b="1" i="1" dirty="0"/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Justificación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60460" y="297179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0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460460" y="205739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000" b="1" dirty="0"/>
          </a:p>
        </p:txBody>
      </p:sp>
      <p:sp>
        <p:nvSpPr>
          <p:cNvPr id="3" name="Rectángulo 2"/>
          <p:cNvSpPr/>
          <p:nvPr/>
        </p:nvSpPr>
        <p:spPr>
          <a:xfrm>
            <a:off x="460460" y="2455038"/>
            <a:ext cx="78961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Hacer uso de un programa web es importante por que los usuarios tendrán la ventaja de almacenar mejor su información a la hora de hacer un inventario, el  software ayudara a las empresas a tener un mejor manejo de la información permitiéndoles una buena organización.</a:t>
            </a:r>
          </a:p>
          <a:p>
            <a:r>
              <a:rPr lang="es-ES" sz="2000" dirty="0"/>
              <a:t>Además, el desarrollo de un programa que le ayude a organizar su inventario es útil ya que le brinda una manera fácil de manejar la información de su comercio y al momento de ingresar será sencillo y sin complicación alguna de gestionar su inventario.</a:t>
            </a:r>
          </a:p>
        </p:txBody>
      </p:sp>
    </p:spTree>
    <p:extLst>
      <p:ext uri="{BB962C8B-B14F-4D97-AF65-F5344CB8AC3E}">
        <p14:creationId xmlns:p14="http://schemas.microsoft.com/office/powerpoint/2010/main" val="322710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FCE0CCA-FEE5-4571-88E1-723060EA7D09}"/>
              </a:ext>
            </a:extLst>
          </p:cNvPr>
          <p:cNvSpPr/>
          <p:nvPr/>
        </p:nvSpPr>
        <p:spPr>
          <a:xfrm>
            <a:off x="273534" y="152510"/>
            <a:ext cx="80404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b="1" dirty="0">
                <a:solidFill>
                  <a:schemeClr val="bg1"/>
                </a:solidFill>
              </a:rPr>
              <a:t>Levantamiento de información</a:t>
            </a:r>
            <a:endParaRPr lang="es-CO" sz="4400" b="1" dirty="0">
              <a:solidFill>
                <a:schemeClr val="bg1"/>
              </a:solidFill>
            </a:endParaRPr>
          </a:p>
        </p:txBody>
      </p:sp>
      <p:pic>
        <p:nvPicPr>
          <p:cNvPr id="3" name="Google Shape;185;p4">
            <a:extLst>
              <a:ext uri="{FF2B5EF4-FFF2-40B4-BE49-F238E27FC236}">
                <a16:creationId xmlns:a16="http://schemas.microsoft.com/office/drawing/2014/main" id="{BB9CC3D2-62B8-45AC-A5D7-C9BE312B03D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578309"/>
            <a:ext cx="3320249" cy="4279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86;p4">
            <a:extLst>
              <a:ext uri="{FF2B5EF4-FFF2-40B4-BE49-F238E27FC236}">
                <a16:creationId xmlns:a16="http://schemas.microsoft.com/office/drawing/2014/main" id="{30CA34F4-A99A-4C43-9E04-E8B83BF0801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0249" y="2578310"/>
            <a:ext cx="3050571" cy="4279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87;p4">
            <a:extLst>
              <a:ext uri="{FF2B5EF4-FFF2-40B4-BE49-F238E27FC236}">
                <a16:creationId xmlns:a16="http://schemas.microsoft.com/office/drawing/2014/main" id="{9C30660A-CF4D-4482-97F2-98881C94C49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9510" y="2578309"/>
            <a:ext cx="2904490" cy="42796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B94D8E4-5C63-4854-BCB9-611CC984AC8E}"/>
              </a:ext>
            </a:extLst>
          </p:cNvPr>
          <p:cNvSpPr/>
          <p:nvPr/>
        </p:nvSpPr>
        <p:spPr>
          <a:xfrm>
            <a:off x="2516597" y="1765519"/>
            <a:ext cx="4110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/>
              <a:t>Modelo de encuesta 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19137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 txBox="1">
            <a:spLocks noGrp="1"/>
          </p:cNvSpPr>
          <p:nvPr>
            <p:ph type="title" idx="4294967295"/>
          </p:nvPr>
        </p:nvSpPr>
        <p:spPr>
          <a:xfrm>
            <a:off x="-633047" y="424316"/>
            <a:ext cx="5801519" cy="96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SzPts val="3600"/>
            </a:pPr>
            <a:r>
              <a:rPr lang="es-CO" sz="4000" b="1" dirty="0">
                <a:solidFill>
                  <a:schemeClr val="bg1"/>
                </a:solidFill>
              </a:rPr>
              <a:t>Resultados encuesta</a:t>
            </a:r>
            <a:endParaRPr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193" name="Google Shape;193;p5"/>
          <p:cNvGraphicFramePr/>
          <p:nvPr>
            <p:extLst>
              <p:ext uri="{D42A27DB-BD31-4B8C-83A1-F6EECF244321}">
                <p14:modId xmlns:p14="http://schemas.microsoft.com/office/powerpoint/2010/main" val="3810330171"/>
              </p:ext>
            </p:extLst>
          </p:nvPr>
        </p:nvGraphicFramePr>
        <p:xfrm>
          <a:off x="599619" y="2173967"/>
          <a:ext cx="3718838" cy="17277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6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 dirty="0"/>
                        <a:t> 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software (1)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Excel (2)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cuaderno (3)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otras (4)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25" marR="4725" marT="47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 dirty="0"/>
                        <a:t>Como llevan a cabo el manejo de la información de proveedores, empleados, inventarios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25" marR="4725" marT="47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 dirty="0"/>
                        <a:t>4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 dirty="0"/>
                        <a:t>9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20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25" marR="4725" marT="47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41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 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12%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26%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59%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 dirty="0"/>
                        <a:t>3%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25" marR="4725" marT="47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4" name="Google Shape;194;p5"/>
          <p:cNvGraphicFramePr/>
          <p:nvPr/>
        </p:nvGraphicFramePr>
        <p:xfrm>
          <a:off x="4604656" y="2766334"/>
          <a:ext cx="4023803" cy="2833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6"/>
          <p:cNvGraphicFramePr/>
          <p:nvPr>
            <p:extLst>
              <p:ext uri="{D42A27DB-BD31-4B8C-83A1-F6EECF244321}">
                <p14:modId xmlns:p14="http://schemas.microsoft.com/office/powerpoint/2010/main" val="1478192879"/>
              </p:ext>
            </p:extLst>
          </p:nvPr>
        </p:nvGraphicFramePr>
        <p:xfrm>
          <a:off x="1809758" y="2006544"/>
          <a:ext cx="5524483" cy="7358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0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001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Excelente(1)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Bueno(2)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Regular(3)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Mala(4)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que tan adecuada y diligente considera que es la seguridad y preservación de los datos respecto a la primer pregunta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14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24%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41%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26%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 dirty="0"/>
                        <a:t>9%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0" name="Google Shape;200;p6"/>
          <p:cNvGraphicFramePr/>
          <p:nvPr>
            <p:extLst>
              <p:ext uri="{D42A27DB-BD31-4B8C-83A1-F6EECF244321}">
                <p14:modId xmlns:p14="http://schemas.microsoft.com/office/powerpoint/2010/main" val="1636258505"/>
              </p:ext>
            </p:extLst>
          </p:nvPr>
        </p:nvGraphicFramePr>
        <p:xfrm>
          <a:off x="2367643" y="3110549"/>
          <a:ext cx="4408714" cy="2746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157BCA63-686D-4050-A852-B41BF49F571B}"/>
              </a:ext>
            </a:extLst>
          </p:cNvPr>
          <p:cNvSpPr/>
          <p:nvPr/>
        </p:nvSpPr>
        <p:spPr>
          <a:xfrm>
            <a:off x="-140678" y="429229"/>
            <a:ext cx="4537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</a:rPr>
              <a:t>Resultados encuesta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7"/>
          <p:cNvGraphicFramePr/>
          <p:nvPr>
            <p:extLst>
              <p:ext uri="{D42A27DB-BD31-4B8C-83A1-F6EECF244321}">
                <p14:modId xmlns:p14="http://schemas.microsoft.com/office/powerpoint/2010/main" val="116036556"/>
              </p:ext>
            </p:extLst>
          </p:nvPr>
        </p:nvGraphicFramePr>
        <p:xfrm>
          <a:off x="857240" y="1707753"/>
          <a:ext cx="7429519" cy="11905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70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3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2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2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2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49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manejo y seguridad de sus datos (1)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organización (2)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automatización (3)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vanguardia de tecnología (4)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seguridad empresarial (5)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Opciones1,2 y 3(6)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Opciones 1 y 5(7)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Opciones 1 y 3(8)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Opciones 1 y 2(9)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por que le gustaría encontrar un programa que se adapte a las necesidades de su empresa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12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 dirty="0"/>
                        <a:t>1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6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35%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18%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6%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3%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9%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12%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9%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6%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 dirty="0"/>
                        <a:t>3%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38" marR="6338" marT="633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6" name="Google Shape;206;p7"/>
          <p:cNvGraphicFramePr/>
          <p:nvPr>
            <p:extLst>
              <p:ext uri="{D42A27DB-BD31-4B8C-83A1-F6EECF244321}">
                <p14:modId xmlns:p14="http://schemas.microsoft.com/office/powerpoint/2010/main" val="3496761100"/>
              </p:ext>
            </p:extLst>
          </p:nvPr>
        </p:nvGraphicFramePr>
        <p:xfrm>
          <a:off x="1236890" y="3094718"/>
          <a:ext cx="7002234" cy="3294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480D9DF1-9689-49C0-8560-0B89ACB983BF}"/>
              </a:ext>
            </a:extLst>
          </p:cNvPr>
          <p:cNvSpPr/>
          <p:nvPr/>
        </p:nvSpPr>
        <p:spPr>
          <a:xfrm>
            <a:off x="0" y="468992"/>
            <a:ext cx="4537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</a:rPr>
              <a:t>Resultados encuesta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8"/>
          <p:cNvGraphicFramePr/>
          <p:nvPr>
            <p:extLst>
              <p:ext uri="{D42A27DB-BD31-4B8C-83A1-F6EECF244321}">
                <p14:modId xmlns:p14="http://schemas.microsoft.com/office/powerpoint/2010/main" val="2831721389"/>
              </p:ext>
            </p:extLst>
          </p:nvPr>
        </p:nvGraphicFramePr>
        <p:xfrm>
          <a:off x="796018" y="2229758"/>
          <a:ext cx="8021382" cy="16873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6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6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6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26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19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1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cual de los siguientes programas se ajusta mas a las necesidades de su empresa y si estaría dispuesto a invertir en al adquisición de algunos de ellos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 contables   (1)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inventarios y stock  (2)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proveedores . (3)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personal (administrativo y operario) (4)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 calendario citas y pagos pendientes.(5)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Contables y proveedores(6)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opciones 1,2,3  (2)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Todas . (3)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no responde (4)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opciones 1 y 2(5)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64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 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14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6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4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2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3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 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41%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18%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3%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3%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3%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3%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3%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12%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/>
                        <a:t>6%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u="none" strike="noStrike" cap="none" dirty="0"/>
                        <a:t>9%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344" marR="5344" marT="534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2" name="Google Shape;212;p8"/>
          <p:cNvGraphicFramePr/>
          <p:nvPr>
            <p:extLst>
              <p:ext uri="{D42A27DB-BD31-4B8C-83A1-F6EECF244321}">
                <p14:modId xmlns:p14="http://schemas.microsoft.com/office/powerpoint/2010/main" val="387103499"/>
              </p:ext>
            </p:extLst>
          </p:nvPr>
        </p:nvGraphicFramePr>
        <p:xfrm>
          <a:off x="1668690" y="4419146"/>
          <a:ext cx="5486399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D6330DC4-084F-4EF6-85FD-1FAF8AAB08D2}"/>
              </a:ext>
            </a:extLst>
          </p:cNvPr>
          <p:cNvSpPr/>
          <p:nvPr/>
        </p:nvSpPr>
        <p:spPr>
          <a:xfrm>
            <a:off x="-125700" y="381454"/>
            <a:ext cx="4537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</a:rPr>
              <a:t>Resultados encuesta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p9"/>
          <p:cNvGraphicFramePr/>
          <p:nvPr>
            <p:extLst>
              <p:ext uri="{D42A27DB-BD31-4B8C-83A1-F6EECF244321}">
                <p14:modId xmlns:p14="http://schemas.microsoft.com/office/powerpoint/2010/main" val="1639380328"/>
              </p:ext>
            </p:extLst>
          </p:nvPr>
        </p:nvGraphicFramePr>
        <p:xfrm>
          <a:off x="377594" y="2345433"/>
          <a:ext cx="7523400" cy="102191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33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2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76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para usted que es lo mas importante a la hora de adquirir un programa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comodidad (amigable) (1)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 economía   (2)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 dirty="0"/>
                        <a:t>calidad  (3)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 contenido  (4)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 interfaz gráfica(5)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Comodidad y calidad(6)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 Todas (7)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No Responde (8)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4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13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0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12%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18%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38%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3%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0%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18%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/>
                        <a:t>6%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u="none" strike="noStrike" cap="none" dirty="0"/>
                        <a:t>6%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31" marR="6131" marT="613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8" name="Google Shape;218;p9"/>
          <p:cNvGraphicFramePr/>
          <p:nvPr>
            <p:extLst>
              <p:ext uri="{D42A27DB-BD31-4B8C-83A1-F6EECF244321}">
                <p14:modId xmlns:p14="http://schemas.microsoft.com/office/powerpoint/2010/main" val="3429753149"/>
              </p:ext>
            </p:extLst>
          </p:nvPr>
        </p:nvGraphicFramePr>
        <p:xfrm>
          <a:off x="942977" y="4151540"/>
          <a:ext cx="6392635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BAFB690A-EFF4-4B72-957E-F269DDFF53F7}"/>
              </a:ext>
            </a:extLst>
          </p:cNvPr>
          <p:cNvSpPr/>
          <p:nvPr/>
        </p:nvSpPr>
        <p:spPr>
          <a:xfrm>
            <a:off x="-99675" y="403618"/>
            <a:ext cx="4537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</a:rPr>
              <a:t>Resultados encuesta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" name="Google Shape;223;p10"/>
          <p:cNvGraphicFramePr/>
          <p:nvPr>
            <p:extLst>
              <p:ext uri="{D42A27DB-BD31-4B8C-83A1-F6EECF244321}">
                <p14:modId xmlns:p14="http://schemas.microsoft.com/office/powerpoint/2010/main" val="164039132"/>
              </p:ext>
            </p:extLst>
          </p:nvPr>
        </p:nvGraphicFramePr>
        <p:xfrm>
          <a:off x="820511" y="2225959"/>
          <a:ext cx="6648470" cy="15535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0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2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00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en que sentido cree que le han fallado a la hora de adquirir un software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ejecución del programa  (1)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fallas en el sistema de arranque  (2)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 dirty="0"/>
                        <a:t>tiempo de respuesta . (3)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capacitación y dificultad a la hora de manipular el programa (4)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No Aplica(5)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No Responde(6)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15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9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9%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3%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44%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26%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 dirty="0"/>
                        <a:t>18%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4" name="Google Shape;224;p10"/>
          <p:cNvGraphicFramePr/>
          <p:nvPr>
            <p:extLst>
              <p:ext uri="{D42A27DB-BD31-4B8C-83A1-F6EECF244321}">
                <p14:modId xmlns:p14="http://schemas.microsoft.com/office/powerpoint/2010/main" val="1410836935"/>
              </p:ext>
            </p:extLst>
          </p:nvPr>
        </p:nvGraphicFramePr>
        <p:xfrm>
          <a:off x="1430111" y="4375603"/>
          <a:ext cx="565785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0DFB93EA-0398-481C-A5DB-CAA1385DD086}"/>
              </a:ext>
            </a:extLst>
          </p:cNvPr>
          <p:cNvSpPr/>
          <p:nvPr/>
        </p:nvSpPr>
        <p:spPr>
          <a:xfrm>
            <a:off x="0" y="424997"/>
            <a:ext cx="4537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</a:rPr>
              <a:t>Resultados encuesta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ACE39C6-68B4-4F84-8E92-04F0A4111296}"/>
              </a:ext>
            </a:extLst>
          </p:cNvPr>
          <p:cNvSpPr/>
          <p:nvPr/>
        </p:nvSpPr>
        <p:spPr>
          <a:xfrm>
            <a:off x="92587" y="413723"/>
            <a:ext cx="38620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</a:rPr>
              <a:t>Mapa de proceso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9EBD7E-5235-4F4C-9E7E-A18767EE2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37"/>
          <a:stretch/>
        </p:blipFill>
        <p:spPr>
          <a:xfrm>
            <a:off x="92587" y="1615736"/>
            <a:ext cx="8826804" cy="52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4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692FBE2-1AE6-4AA6-B5EE-B7CA30A59DB6}"/>
              </a:ext>
            </a:extLst>
          </p:cNvPr>
          <p:cNvSpPr/>
          <p:nvPr/>
        </p:nvSpPr>
        <p:spPr>
          <a:xfrm>
            <a:off x="545406" y="2159895"/>
            <a:ext cx="2547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/>
              <a:t>software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EB3EC7C-A0CC-44DC-B276-7033216A1134}"/>
              </a:ext>
            </a:extLst>
          </p:cNvPr>
          <p:cNvSpPr/>
          <p:nvPr/>
        </p:nvSpPr>
        <p:spPr>
          <a:xfrm>
            <a:off x="0" y="39414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Identificación de hardware y software </a:t>
            </a:r>
          </a:p>
          <a:p>
            <a:r>
              <a:rPr lang="es-ES" sz="2000" b="1" dirty="0">
                <a:solidFill>
                  <a:schemeClr val="bg1"/>
                </a:solidFill>
              </a:rPr>
              <a:t>que se necesita para implementar el </a:t>
            </a:r>
          </a:p>
          <a:p>
            <a:r>
              <a:rPr lang="es-ES" sz="2000" b="1" dirty="0">
                <a:solidFill>
                  <a:schemeClr val="bg1"/>
                </a:solidFill>
              </a:rPr>
              <a:t>sistema de información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68A041F-D096-419F-87B5-E47DB8248CE9}"/>
              </a:ext>
            </a:extLst>
          </p:cNvPr>
          <p:cNvSpPr/>
          <p:nvPr/>
        </p:nvSpPr>
        <p:spPr>
          <a:xfrm>
            <a:off x="386179" y="4407735"/>
            <a:ext cx="6272073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Hardware</a:t>
            </a:r>
          </a:p>
          <a:p>
            <a:endParaRPr lang="es-ES" b="1" dirty="0"/>
          </a:p>
          <a:p>
            <a:r>
              <a:rPr lang="es-ES" sz="2000" dirty="0"/>
              <a:t>Tener acceso a internet</a:t>
            </a:r>
          </a:p>
          <a:p>
            <a:r>
              <a:rPr lang="es-ES" sz="2000" dirty="0"/>
              <a:t>Disponibilidad de tener un computador</a:t>
            </a:r>
          </a:p>
          <a:p>
            <a:r>
              <a:rPr lang="es-ES" sz="2000" dirty="0"/>
              <a:t> </a:t>
            </a:r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7417EB4-1578-4342-A5AA-5C65612DC7D9}"/>
              </a:ext>
            </a:extLst>
          </p:cNvPr>
          <p:cNvSpPr/>
          <p:nvPr/>
        </p:nvSpPr>
        <p:spPr>
          <a:xfrm>
            <a:off x="266909" y="2675747"/>
            <a:ext cx="64801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sz="2000" dirty="0"/>
              <a:t>Windows 7 en adelante</a:t>
            </a:r>
          </a:p>
          <a:p>
            <a:r>
              <a:rPr lang="es-ES" sz="2000" dirty="0"/>
              <a:t>Navegador web ( Chrome, Firefox, internet Explorer)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C03C788-D62D-49F3-8458-6DA6EBC8C1C9}"/>
              </a:ext>
            </a:extLst>
          </p:cNvPr>
          <p:cNvSpPr/>
          <p:nvPr/>
        </p:nvSpPr>
        <p:spPr>
          <a:xfrm>
            <a:off x="386179" y="488359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368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3584575" y="4808538"/>
            <a:ext cx="5559425" cy="15922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l"/>
            <a:r>
              <a:rPr lang="es-CO" sz="5400" b="1" dirty="0">
                <a:solidFill>
                  <a:schemeClr val="bg1"/>
                </a:solidFill>
              </a:rPr>
              <a:t>FORMACIÓN I Trimestre ADSI </a:t>
            </a:r>
            <a:endParaRPr lang="es-E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0AE48C6-795F-4384-A565-443621B18653}"/>
              </a:ext>
            </a:extLst>
          </p:cNvPr>
          <p:cNvSpPr/>
          <p:nvPr/>
        </p:nvSpPr>
        <p:spPr>
          <a:xfrm>
            <a:off x="-55659" y="445678"/>
            <a:ext cx="60303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</a:rPr>
              <a:t>Informe de Requerimientos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465FCBD-5810-4AF8-AA6B-C80B980CCA94}"/>
              </a:ext>
            </a:extLst>
          </p:cNvPr>
          <p:cNvSpPr txBox="1"/>
          <p:nvPr/>
        </p:nvSpPr>
        <p:spPr>
          <a:xfrm>
            <a:off x="604911" y="2574388"/>
            <a:ext cx="6921304" cy="33199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2000" b="1" dirty="0">
              <a:solidFill>
                <a:srgbClr val="92D05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14CD873-E03C-4132-8ECF-1E3A7CBA0F27}"/>
              </a:ext>
            </a:extLst>
          </p:cNvPr>
          <p:cNvSpPr txBox="1"/>
          <p:nvPr/>
        </p:nvSpPr>
        <p:spPr>
          <a:xfrm>
            <a:off x="604911" y="1758461"/>
            <a:ext cx="6921304" cy="45272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s-ES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cs typeface="Arial" panose="020B0604020202020204" pitchFamily="34" charset="0"/>
              </a:rPr>
              <a:t>Se requiere que el cliente espere buenos resultados en la programación de su inventario por parte del programador.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cs typeface="Arial" panose="020B0604020202020204" pitchFamily="34" charset="0"/>
              </a:rPr>
              <a:t>por  lo tanto, el programador debe entender las necesidades del usuario, los problemas de la gestión del inventario, construir un sistema que resuelva las necesidades del cliente y además, emitir ciertos requisitos funcionales y no funcionales con el que el usuario va a contar en la creación de su inventario y los requisitos con el que debe tener en cuenta  a la hora de gestionar su inventario</a:t>
            </a:r>
          </a:p>
        </p:txBody>
      </p:sp>
    </p:spTree>
    <p:extLst>
      <p:ext uri="{BB962C8B-B14F-4D97-AF65-F5344CB8AC3E}">
        <p14:creationId xmlns:p14="http://schemas.microsoft.com/office/powerpoint/2010/main" val="1734751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DE98367-B720-41A9-A08D-E0D2CF6F97BC}"/>
              </a:ext>
            </a:extLst>
          </p:cNvPr>
          <p:cNvSpPr txBox="1"/>
          <p:nvPr/>
        </p:nvSpPr>
        <p:spPr>
          <a:xfrm>
            <a:off x="0" y="309489"/>
            <a:ext cx="8468751" cy="9847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>
                <a:solidFill>
                  <a:schemeClr val="bg1"/>
                </a:solidFill>
              </a:rPr>
              <a:t>Requerimientos funcionales</a:t>
            </a:r>
            <a:endParaRPr lang="es-CO" sz="4000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2978D0-7C04-4220-A46E-14057463FD4F}"/>
              </a:ext>
            </a:extLst>
          </p:cNvPr>
          <p:cNvSpPr txBox="1"/>
          <p:nvPr/>
        </p:nvSpPr>
        <p:spPr>
          <a:xfrm>
            <a:off x="829994" y="3981154"/>
            <a:ext cx="5894363" cy="9847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1600" dirty="0">
                <a:cs typeface="Arial" panose="020B0604020202020204" pitchFamily="34" charset="0"/>
              </a:rPr>
              <a:t>El sistema permitirá al usuario actualizar, eliminar y agregar productos y cosas necesarias a su inventario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1600" dirty="0">
                <a:cs typeface="Arial" panose="020B0604020202020204" pitchFamily="34" charset="0"/>
              </a:rPr>
              <a:t>El sistema permitirá hacer envíos de productos a través de su inventario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1600" dirty="0">
                <a:cs typeface="Arial" panose="020B0604020202020204" pitchFamily="34" charset="0"/>
              </a:rPr>
              <a:t>El sistema tendrá un inicio de sesión el cual  el usuario deberá registrarse con usuario y contraseña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1600" dirty="0">
                <a:cs typeface="Arial" panose="020B0604020202020204" pitchFamily="34" charset="0"/>
              </a:rPr>
              <a:t>El programa debe poder emitir ciertas cosas en su inventario tales como: Ver productos, envío de productos, valor de cada producto, sección de cada producto y descuentos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1600" dirty="0">
                <a:cs typeface="Arial" panose="020B0604020202020204" pitchFamily="34" charset="0"/>
              </a:rPr>
              <a:t>El administrador contara con la ayuda del programador web para que le indique los pasos necesarios para gestionar su inventario y no tenga ningún inconveniente</a:t>
            </a:r>
          </a:p>
          <a:p>
            <a:pPr algn="l"/>
            <a:r>
              <a:rPr lang="es-CO" sz="2000" dirty="0">
                <a:solidFill>
                  <a:srgbClr val="080808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71061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0B76780-4F0D-4D3E-B3F7-9A2BAE43675F}"/>
              </a:ext>
            </a:extLst>
          </p:cNvPr>
          <p:cNvSpPr txBox="1"/>
          <p:nvPr/>
        </p:nvSpPr>
        <p:spPr>
          <a:xfrm>
            <a:off x="-196948" y="225083"/>
            <a:ext cx="8496886" cy="10972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>
                <a:solidFill>
                  <a:schemeClr val="bg1"/>
                </a:solidFill>
              </a:rPr>
              <a:t>Requerimientos no funcionales</a:t>
            </a:r>
            <a:endParaRPr lang="es-CO" sz="4000" b="1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541E467-B6FA-4596-959E-079C6D6957D0}"/>
              </a:ext>
            </a:extLst>
          </p:cNvPr>
          <p:cNvSpPr/>
          <p:nvPr/>
        </p:nvSpPr>
        <p:spPr>
          <a:xfrm>
            <a:off x="822961" y="2047615"/>
            <a:ext cx="5648178" cy="448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1600" dirty="0">
                <a:cs typeface="Arial" panose="020B0604020202020204" pitchFamily="34" charset="0"/>
              </a:rPr>
              <a:t>Toda funcionalidad del sistema debe al menos responder en 5 segundos o menos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1600" dirty="0">
                <a:cs typeface="Arial" panose="020B0604020202020204" pitchFamily="34" charset="0"/>
              </a:rPr>
              <a:t>El sistema debe ser capaz de operar adecuadamente hasta con varios usuarios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1600" dirty="0">
                <a:cs typeface="Arial" panose="020B0604020202020204" pitchFamily="34" charset="0"/>
              </a:rPr>
              <a:t>El tiempo de aprendizaje del sistema por el usuario debe ser al menos 4 horas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1600" dirty="0">
                <a:cs typeface="Arial" panose="020B0604020202020204" pitchFamily="34" charset="0"/>
              </a:rPr>
              <a:t>El sistema debe proporcionar mensajes de error en caso de que el sistema no se ejecute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1600" dirty="0">
                <a:cs typeface="Arial" panose="020B0604020202020204" pitchFamily="34" charset="0"/>
              </a:rPr>
              <a:t>El programa web debe ser compatible con las versiones Windows 7 en adelante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1600" dirty="0">
                <a:cs typeface="Arial" panose="020B0604020202020204" pitchFamily="34" charset="0"/>
              </a:rPr>
              <a:t> El usuario deberá contar con la ayuda del programador y este debe restaurar los errores del sistema</a:t>
            </a:r>
          </a:p>
        </p:txBody>
      </p:sp>
    </p:spTree>
    <p:extLst>
      <p:ext uri="{BB962C8B-B14F-4D97-AF65-F5344CB8AC3E}">
        <p14:creationId xmlns:p14="http://schemas.microsoft.com/office/powerpoint/2010/main" val="1002016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34FA0B3-985A-48FC-B769-24206BDD9F9C}"/>
              </a:ext>
            </a:extLst>
          </p:cNvPr>
          <p:cNvSpPr txBox="1"/>
          <p:nvPr/>
        </p:nvSpPr>
        <p:spPr>
          <a:xfrm>
            <a:off x="0" y="253219"/>
            <a:ext cx="5486400" cy="1280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>
                <a:solidFill>
                  <a:schemeClr val="bg1"/>
                </a:solidFill>
              </a:rPr>
              <a:t>Casos de uso</a:t>
            </a:r>
            <a:endParaRPr lang="es-CO" sz="4000" b="1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BE329B-DB99-46F9-A751-C6BF6CB1B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64" y="1674055"/>
            <a:ext cx="6879101" cy="515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51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08C60A5-3F5C-48D4-A601-296141A0E60F}"/>
              </a:ext>
            </a:extLst>
          </p:cNvPr>
          <p:cNvSpPr txBox="1"/>
          <p:nvPr/>
        </p:nvSpPr>
        <p:spPr>
          <a:xfrm>
            <a:off x="0" y="309487"/>
            <a:ext cx="8721969" cy="10550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4000" b="1" dirty="0">
                <a:solidFill>
                  <a:schemeClr val="bg1"/>
                </a:solidFill>
              </a:rPr>
              <a:t>Casos de uso extendido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7CA426-5FA4-4776-87CD-7C89B2E26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1652550"/>
            <a:ext cx="5148775" cy="509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5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C397F12-618E-4EEC-9350-75EF254CB8BF}"/>
              </a:ext>
            </a:extLst>
          </p:cNvPr>
          <p:cNvSpPr txBox="1"/>
          <p:nvPr/>
        </p:nvSpPr>
        <p:spPr>
          <a:xfrm>
            <a:off x="0" y="506437"/>
            <a:ext cx="7948246" cy="8159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>
                <a:solidFill>
                  <a:schemeClr val="bg1"/>
                </a:solidFill>
              </a:rPr>
              <a:t>Diagrama de clases</a:t>
            </a:r>
            <a:endParaRPr lang="es-CO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423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127578" y="5296746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b="1" dirty="0">
                <a:solidFill>
                  <a:srgbClr val="FFC000"/>
                </a:solidFill>
              </a:rPr>
              <a:t>GRACIAS</a:t>
            </a:r>
            <a:endParaRPr lang="es-ES" sz="5400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b="1" dirty="0">
                <a:solidFill>
                  <a:schemeClr val="bg1"/>
                </a:solidFill>
              </a:rPr>
              <a:t>Integrantes y nombre Proyecto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724891" y="2170261"/>
            <a:ext cx="5694218" cy="303414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800" dirty="0">
              <a:cs typeface="Arial" panose="020B0604020202020204" pitchFamily="34" charset="0"/>
            </a:endParaRPr>
          </a:p>
          <a:p>
            <a:r>
              <a:rPr lang="es-CO" sz="2800" dirty="0">
                <a:cs typeface="Arial" panose="020B0604020202020204" pitchFamily="34" charset="0"/>
              </a:rPr>
              <a:t>Juan Pablo Acosta</a:t>
            </a:r>
            <a:endParaRPr lang="es-ES" sz="2800" dirty="0">
              <a:cs typeface="Arial" panose="020B0604020202020204" pitchFamily="34" charset="0"/>
            </a:endParaRPr>
          </a:p>
          <a:p>
            <a:r>
              <a:rPr lang="es-ES" sz="2800" dirty="0">
                <a:cs typeface="Arial" panose="020B0604020202020204" pitchFamily="34" charset="0"/>
              </a:rPr>
              <a:t>Jose Damian Cuscue</a:t>
            </a:r>
            <a:endParaRPr lang="es-CO" sz="2800" dirty="0">
              <a:cs typeface="Arial" panose="020B0604020202020204" pitchFamily="34" charset="0"/>
            </a:endParaRPr>
          </a:p>
          <a:p>
            <a:pPr algn="l"/>
            <a:r>
              <a:rPr lang="es-ES" sz="2800" dirty="0">
                <a:cs typeface="Arial" panose="020B0604020202020204" pitchFamily="34" charset="0"/>
              </a:rPr>
              <a:t>Karen Gutiérrez</a:t>
            </a:r>
          </a:p>
          <a:p>
            <a:r>
              <a:rPr lang="es-ES" sz="2800" dirty="0">
                <a:cs typeface="Arial" panose="020B0604020202020204" pitchFamily="34" charset="0"/>
              </a:rPr>
              <a:t>Sebastián Lagares</a:t>
            </a:r>
          </a:p>
          <a:p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O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34292" y="2493818"/>
            <a:ext cx="5458690" cy="207818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8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Agenda</a:t>
            </a:r>
            <a:endParaRPr lang="es-ES" sz="66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63814" y="2235200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1. Nombre del Proyecto e integrantes</a:t>
            </a:r>
            <a:endParaRPr lang="es-ES" sz="1600" dirty="0"/>
          </a:p>
        </p:txBody>
      </p:sp>
      <p:sp>
        <p:nvSpPr>
          <p:cNvPr id="9" name="CuadroTexto 8"/>
          <p:cNvSpPr txBox="1"/>
          <p:nvPr/>
        </p:nvSpPr>
        <p:spPr>
          <a:xfrm>
            <a:off x="763814" y="2749368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2. Introducción</a:t>
            </a:r>
            <a:endParaRPr lang="es-ES" sz="16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763814" y="3269704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3. Planteamiento del Problema</a:t>
            </a:r>
            <a:endParaRPr lang="es-ES" sz="16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63814" y="3783872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4. Objetivo General y Específicos</a:t>
            </a:r>
            <a:endParaRPr lang="es-ES" sz="16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63814" y="4285708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5. Alcance del Proyecto</a:t>
            </a:r>
            <a:endParaRPr lang="es-ES" sz="16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63814" y="4799876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6. Justificación</a:t>
            </a:r>
            <a:endParaRPr lang="es-ES" sz="16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63814" y="5320212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7. Tec. Levantamiento de Información</a:t>
            </a:r>
            <a:endParaRPr lang="es-ES" sz="16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63814" y="5910058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8. Resultados aplicación Técnicas</a:t>
            </a:r>
            <a:endParaRPr lang="es-ES" sz="16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637314" y="2235200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9. Mapa de Procesos</a:t>
            </a:r>
            <a:endParaRPr lang="es-ES" sz="16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637314" y="2749367"/>
            <a:ext cx="3655786" cy="996061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CO" sz="1600" dirty="0"/>
              <a:t>10.</a:t>
            </a:r>
            <a:r>
              <a:rPr lang="es-ES" sz="1600" dirty="0"/>
              <a:t> identificación de hardware y software </a:t>
            </a:r>
          </a:p>
          <a:p>
            <a:r>
              <a:rPr lang="es-ES" sz="1600" dirty="0"/>
              <a:t>que se necesita para implementar el </a:t>
            </a:r>
          </a:p>
          <a:p>
            <a:r>
              <a:rPr lang="es-ES" sz="1600" dirty="0"/>
              <a:t>sistema de información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4640821" y="3764108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11. Informe de Requerimientos</a:t>
            </a:r>
            <a:endParaRPr lang="es-ES" sz="16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637314" y="4285708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13. Casos de Uso </a:t>
            </a:r>
            <a:endParaRPr lang="es-ES" sz="16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637314" y="4799876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14. Diagrama de clases</a:t>
            </a:r>
            <a:endParaRPr lang="es-ES" sz="16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637314" y="5320212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 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4637314" y="5834380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30989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Introducción</a:t>
            </a:r>
            <a:endParaRPr lang="es-ES" sz="6600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82881" y="2975615"/>
            <a:ext cx="8129357" cy="1302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ES" sz="2000" dirty="0">
                <a:cs typeface="Arial" panose="020B0604020202020204" pitchFamily="34" charset="0"/>
              </a:rPr>
              <a:t>Se va a realizar un software para las microempresas del barrio la florida en</a:t>
            </a:r>
          </a:p>
          <a:p>
            <a:r>
              <a:rPr lang="es-ES" sz="2000" dirty="0">
                <a:cs typeface="Arial" panose="020B0604020202020204" pitchFamily="34" charset="0"/>
              </a:rPr>
              <a:t> la localidad de Engativá, que les permita gestionar sus inventarios y stock</a:t>
            </a:r>
          </a:p>
          <a:p>
            <a:endParaRPr lang="es-ES" dirty="0"/>
          </a:p>
          <a:p>
            <a:endParaRPr lang="es-ES" dirty="0"/>
          </a:p>
          <a:p>
            <a:endParaRPr lang="es-ES" sz="1900" dirty="0"/>
          </a:p>
          <a:p>
            <a:pPr algn="just"/>
            <a:endParaRPr lang="es-CO" sz="1900" dirty="0"/>
          </a:p>
          <a:p>
            <a:pPr algn="just"/>
            <a:r>
              <a:rPr lang="es-ES" sz="19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Descripción del Problema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209973" y="5817754"/>
            <a:ext cx="146627" cy="23668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4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316D8D-EF36-4333-90B8-DF1DAD0458B3}"/>
              </a:ext>
            </a:extLst>
          </p:cNvPr>
          <p:cNvSpPr txBox="1"/>
          <p:nvPr/>
        </p:nvSpPr>
        <p:spPr>
          <a:xfrm>
            <a:off x="3426781" y="317820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F9BB156-B489-4DFF-9F47-5D69D474259D}"/>
              </a:ext>
            </a:extLst>
          </p:cNvPr>
          <p:cNvSpPr/>
          <p:nvPr/>
        </p:nvSpPr>
        <p:spPr>
          <a:xfrm>
            <a:off x="1308295" y="2136339"/>
            <a:ext cx="609131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La manera con que el comercio ha llevado su información de una manera clásica y poco segura se vuelve muy obsoleta en la forma de gestionar su inventario. Además, esto afecta su productividad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125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7134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Objetivo General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60460" y="398735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60460" y="2945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4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307949" y="181352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000" b="1" dirty="0"/>
          </a:p>
        </p:txBody>
      </p:sp>
      <p:sp>
        <p:nvSpPr>
          <p:cNvPr id="10" name="Rectángulo 9"/>
          <p:cNvSpPr/>
          <p:nvPr/>
        </p:nvSpPr>
        <p:spPr>
          <a:xfrm>
            <a:off x="307949" y="2494762"/>
            <a:ext cx="84803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Diseñar un sistema de información (Inventario) fácil de manejar y sencillo para el barrio la florida, localidad de Engativá con el uso de técnicas de programación para la gestión de inventario y stock</a:t>
            </a:r>
          </a:p>
          <a:p>
            <a:endParaRPr lang="es-ES" sz="2000" dirty="0"/>
          </a:p>
          <a:p>
            <a:endParaRPr lang="es-CO" sz="2000" dirty="0"/>
          </a:p>
          <a:p>
            <a:endParaRPr lang="es-CO" dirty="0">
              <a:latin typeface="Arial Nova Cond" panose="020B0604020202020204" pitchFamily="34" charset="0"/>
            </a:endParaRPr>
          </a:p>
          <a:p>
            <a:endParaRPr lang="es-ES" dirty="0">
              <a:latin typeface="Arial Nova Cond" panose="020B0604020202020204" pitchFamily="34" charset="0"/>
            </a:endParaRPr>
          </a:p>
          <a:p>
            <a:endParaRPr lang="es-ES" dirty="0">
              <a:latin typeface="Arial Nova Cond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397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Objetivos Específicos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84200" y="21463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2400" b="1" dirty="0"/>
          </a:p>
          <a:p>
            <a:pPr algn="l"/>
            <a:endParaRPr lang="es-ES" sz="2400" b="1" dirty="0"/>
          </a:p>
        </p:txBody>
      </p:sp>
      <p:sp>
        <p:nvSpPr>
          <p:cNvPr id="4" name="Rectángulo 3"/>
          <p:cNvSpPr/>
          <p:nvPr/>
        </p:nvSpPr>
        <p:spPr>
          <a:xfrm>
            <a:off x="460460" y="2146300"/>
            <a:ext cx="777240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dirty="0">
                <a:cs typeface="Arial" panose="020B0604020202020204" pitchFamily="34" charset="0"/>
              </a:rPr>
              <a:t>Desarrollar una interfaz cómoda para que se le permita al cliente el manejo de este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dirty="0">
                <a:cs typeface="Arial" panose="020B0604020202020204" pitchFamily="34" charset="0"/>
              </a:rPr>
              <a:t>Recopilar información entre los diferentes negocios del barrio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dirty="0">
                <a:cs typeface="Arial" panose="020B0604020202020204" pitchFamily="34" charset="0"/>
              </a:rPr>
              <a:t>Gestionar la información de manera correcta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dirty="0">
                <a:cs typeface="Arial" panose="020B0604020202020204" pitchFamily="34" charset="0"/>
              </a:rPr>
              <a:t>Certificar que se cumpla de manera eficiente el uso de la plataforma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dirty="0">
                <a:cs typeface="Arial" panose="020B0604020202020204" pitchFamily="34" charset="0"/>
              </a:rPr>
              <a:t>Incentivar al cliente a hacer uso de las TIC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dirty="0">
                <a:cs typeface="Arial" panose="020B0604020202020204" pitchFamily="34" charset="0"/>
              </a:rPr>
              <a:t>Identificar las necesidades del usuario para el desarrollo de programas web que se ajusten a su actividad económica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dirty="0">
                <a:cs typeface="Arial" panose="020B0604020202020204" pitchFamily="34" charset="0"/>
              </a:rPr>
              <a:t>Minimizar riesgos o perdida de información en el uso del programa web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s-CO" sz="1200" b="1" dirty="0"/>
          </a:p>
          <a:p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334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7134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Alcance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60460" y="2315965"/>
            <a:ext cx="7173158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/>
              <a:t>El alcance del proyecto es el desarrollo de un sistema de información de control que brinde un cómodo y rápido análisis de un inventario.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/>
              <a:t> Esta plataforma será de tipo Web. El sistema tendrá modulo de administrador para el análisis y generación de estadísticas e informes.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/>
              <a:t>la plataforma tendrá un modulo en el cual nuestros clientes estén informados de todas las ventajas y novedades al utilizar nuestro software.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/>
              <a:t>En la plataforma se realizara la captura de información a través de máquina lectora de barras.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/>
              <a:t> El lenguaje de programación a utilizar el PHP con conectividad a base de datos SQL.</a:t>
            </a:r>
          </a:p>
        </p:txBody>
      </p:sp>
    </p:spTree>
    <p:extLst>
      <p:ext uri="{BB962C8B-B14F-4D97-AF65-F5344CB8AC3E}">
        <p14:creationId xmlns:p14="http://schemas.microsoft.com/office/powerpoint/2010/main" val="32344394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1332</Words>
  <Application>Microsoft Office PowerPoint</Application>
  <PresentationFormat>Presentación en pantalla (4:3)</PresentationFormat>
  <Paragraphs>261</Paragraphs>
  <Slides>26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Arial Nova Cond</vt:lpstr>
      <vt:lpstr>Calibri</vt:lpstr>
      <vt:lpstr>Wingdings</vt:lpstr>
      <vt:lpstr>Tema de Office</vt:lpstr>
      <vt:lpstr>Presentación de PowerPoint</vt:lpstr>
      <vt:lpstr>FORMACIÓN I Trimestre ADSI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Resultados encuesta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JD Cousc</cp:lastModifiedBy>
  <cp:revision>234</cp:revision>
  <dcterms:created xsi:type="dcterms:W3CDTF">2014-06-25T16:18:26Z</dcterms:created>
  <dcterms:modified xsi:type="dcterms:W3CDTF">2020-06-18T20:51:23Z</dcterms:modified>
</cp:coreProperties>
</file>