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8" r:id="rId3"/>
    <p:sldId id="259" r:id="rId4"/>
    <p:sldId id="313"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7" r:id="rId20"/>
    <p:sldId id="289" r:id="rId21"/>
    <p:sldId id="314" r:id="rId22"/>
    <p:sldId id="300" r:id="rId23"/>
    <p:sldId id="298" r:id="rId24"/>
    <p:sldId id="299" r:id="rId25"/>
    <p:sldId id="312" r:id="rId26"/>
    <p:sldId id="315" r:id="rId27"/>
    <p:sldId id="303" r:id="rId28"/>
    <p:sldId id="304" r:id="rId29"/>
    <p:sldId id="320" r:id="rId30"/>
    <p:sldId id="322" r:id="rId31"/>
    <p:sldId id="323" r:id="rId32"/>
    <p:sldId id="321" r:id="rId33"/>
    <p:sldId id="263" r:id="rId34"/>
  </p:sldIdLst>
  <p:sldSz cx="24384000" cy="15748000"/>
  <p:notesSz cx="6858000" cy="91440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Helvetica Neue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15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I:\SENA\SENA%20TECNOLOGO\TECNICA\Levantamiento%20de%20informacion\Encuesta%20Tabulaci&#243;n.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I:\SENA\SENA%20TECNOLOGO\TECNICA\Levantamiento%20de%20informacion\Encuesta%20Tabulaci&#243;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dLbls>
            <c:spPr>
              <a:noFill/>
              <a:ln>
                <a:noFill/>
              </a:ln>
              <a:effectLst/>
            </c:spPr>
            <c:txPr>
              <a:bodyPr rot="0" vert="horz"/>
              <a:lstStyle/>
              <a:p>
                <a:pPr>
                  <a:defRPr sz="3000">
                    <a:solidFill>
                      <a:schemeClr val="bg2"/>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Hoja2!$B$8:$E$8</c:f>
              <c:strCache>
                <c:ptCount val="4"/>
                <c:pt idx="0">
                  <c:v>software (1)</c:v>
                </c:pt>
                <c:pt idx="1">
                  <c:v>Excel (2)</c:v>
                </c:pt>
                <c:pt idx="2">
                  <c:v>cuaderno (3)</c:v>
                </c:pt>
                <c:pt idx="3">
                  <c:v>otras (4)</c:v>
                </c:pt>
              </c:strCache>
            </c:strRef>
          </c:cat>
          <c:val>
            <c:numRef>
              <c:f>Hoja2!$B$10:$E$10</c:f>
              <c:numCache>
                <c:formatCode>0%</c:formatCode>
                <c:ptCount val="4"/>
                <c:pt idx="0">
                  <c:v>0.11764705882352941</c:v>
                </c:pt>
                <c:pt idx="1">
                  <c:v>0.26470588235294118</c:v>
                </c:pt>
                <c:pt idx="2">
                  <c:v>0.58823529411764708</c:v>
                </c:pt>
                <c:pt idx="3">
                  <c:v>2.9411764705882353E-2</c:v>
                </c:pt>
              </c:numCache>
            </c:numRef>
          </c:val>
          <c:extLst>
            <c:ext xmlns:c16="http://schemas.microsoft.com/office/drawing/2014/chart" uri="{C3380CC4-5D6E-409C-BE32-E72D297353CC}">
              <c16:uniqueId val="{00000000-CB43-49ED-A0AC-6FEB51CA12A6}"/>
            </c:ext>
          </c:extLst>
        </c:ser>
        <c:dLbls>
          <c:showLegendKey val="0"/>
          <c:showVal val="1"/>
          <c:showCatName val="0"/>
          <c:showSerName val="0"/>
          <c:showPercent val="0"/>
          <c:showBubbleSize val="0"/>
        </c:dLbls>
        <c:gapWidth val="150"/>
        <c:shape val="box"/>
        <c:axId val="212096704"/>
        <c:axId val="212097880"/>
        <c:axId val="0"/>
      </c:bar3DChart>
      <c:catAx>
        <c:axId val="2120967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sz="3000">
                <a:solidFill>
                  <a:schemeClr val="bg2"/>
                </a:solidFill>
              </a:defRPr>
            </a:pPr>
            <a:endParaRPr lang="es-CO"/>
          </a:p>
        </c:txPr>
        <c:crossAx val="212097880"/>
        <c:crosses val="autoZero"/>
        <c:auto val="1"/>
        <c:lblAlgn val="ctr"/>
        <c:lblOffset val="100"/>
        <c:noMultiLvlLbl val="0"/>
      </c:catAx>
      <c:valAx>
        <c:axId val="212097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sz="3000">
                <a:solidFill>
                  <a:schemeClr val="bg2"/>
                </a:solidFill>
              </a:defRPr>
            </a:pPr>
            <a:endParaRPr lang="es-CO"/>
          </a:p>
        </c:txPr>
        <c:crossAx val="21209670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02833669181696"/>
          <c:y val="6.3518954787323237E-2"/>
          <c:w val="0.84301174474402818"/>
          <c:h val="0.79772596822257402"/>
        </c:manualLayout>
      </c:layout>
      <c:barChart>
        <c:barDir val="col"/>
        <c:grouping val="clustered"/>
        <c:varyColors val="0"/>
        <c:ser>
          <c:idx val="0"/>
          <c:order val="0"/>
          <c:spPr>
            <a:solidFill>
              <a:schemeClr val="accent1"/>
            </a:solidFill>
            <a:ln>
              <a:noFill/>
            </a:ln>
            <a:effectLst/>
          </c:spPr>
          <c:invertIfNegative val="0"/>
          <c:cat>
            <c:strRef>
              <c:f>Hoja2!$B$26:$E$26</c:f>
              <c:strCache>
                <c:ptCount val="4"/>
                <c:pt idx="0">
                  <c:v>Excelente(1)</c:v>
                </c:pt>
                <c:pt idx="1">
                  <c:v>Bueno(2)</c:v>
                </c:pt>
                <c:pt idx="2">
                  <c:v>Regular(3)</c:v>
                </c:pt>
                <c:pt idx="3">
                  <c:v>Mala(4)</c:v>
                </c:pt>
              </c:strCache>
            </c:strRef>
          </c:cat>
          <c:val>
            <c:numRef>
              <c:f>Hoja2!$B$27:$E$27</c:f>
              <c:numCache>
                <c:formatCode>General</c:formatCode>
                <c:ptCount val="4"/>
                <c:pt idx="0">
                  <c:v>8</c:v>
                </c:pt>
                <c:pt idx="1">
                  <c:v>14</c:v>
                </c:pt>
                <c:pt idx="2">
                  <c:v>9</c:v>
                </c:pt>
                <c:pt idx="3">
                  <c:v>3</c:v>
                </c:pt>
              </c:numCache>
            </c:numRef>
          </c:val>
          <c:extLst>
            <c:ext xmlns:c16="http://schemas.microsoft.com/office/drawing/2014/chart" uri="{C3380CC4-5D6E-409C-BE32-E72D297353CC}">
              <c16:uniqueId val="{00000000-ECA7-445C-B638-EF56C20DE64F}"/>
            </c:ext>
          </c:extLst>
        </c:ser>
        <c:dLbls>
          <c:showLegendKey val="0"/>
          <c:showVal val="0"/>
          <c:showCatName val="0"/>
          <c:showSerName val="0"/>
          <c:showPercent val="0"/>
          <c:showBubbleSize val="0"/>
        </c:dLbls>
        <c:gapWidth val="219"/>
        <c:overlap val="-27"/>
        <c:axId val="190491104"/>
        <c:axId val="190491496"/>
      </c:barChart>
      <c:catAx>
        <c:axId val="19049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496"/>
        <c:crosses val="autoZero"/>
        <c:auto val="1"/>
        <c:lblAlgn val="ctr"/>
        <c:lblOffset val="100"/>
        <c:noMultiLvlLbl val="0"/>
      </c:catAx>
      <c:valAx>
        <c:axId val="190491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190491104"/>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52253180913402E-2"/>
          <c:y val="6.946265821492377E-2"/>
          <c:w val="0.97076093858045875"/>
          <c:h val="0.88357580595148055"/>
        </c:manualLayout>
      </c:layout>
      <c:barChart>
        <c:barDir val="col"/>
        <c:grouping val="clustered"/>
        <c:varyColors val="0"/>
        <c:ser>
          <c:idx val="0"/>
          <c:order val="0"/>
          <c:spPr>
            <a:solidFill>
              <a:schemeClr val="accent1"/>
            </a:solidFill>
            <a:ln>
              <a:noFill/>
            </a:ln>
            <a:effectLst/>
          </c:spPr>
          <c:invertIfNegative val="0"/>
          <c:dLbls>
            <c:dLbl>
              <c:idx val="1"/>
              <c:layout>
                <c:manualLayout>
                  <c:x val="-6.3933167614792646E-2"/>
                  <c:y val="0.35852950992922755"/>
                </c:manualLayout>
              </c:layout>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17-4785-BCE7-30836C1C2FAF}"/>
                </c:ext>
              </c:extLst>
            </c:dLbl>
            <c:spPr>
              <a:noFill/>
              <a:ln>
                <a:noFill/>
              </a:ln>
              <a:effectLst/>
            </c:spPr>
            <c:txPr>
              <a:bodyPr rot="-5400000" spcFirstLastPara="1" vertOverflow="clip" horzOverflow="clip" vert="horz" wrap="square" lIns="38100" tIns="19050" rIns="38100" bIns="19050" anchor="ctr" anchorCtr="1">
                <a:spAutoFit/>
              </a:bodyPr>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dLblPos val="out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Hoja2!$A$44:$J$44</c:f>
              <c:strCache>
                <c:ptCount val="10"/>
                <c:pt idx="1">
                  <c:v>manejo y seguridad de sus datos (1)</c:v>
                </c:pt>
                <c:pt idx="2">
                  <c:v>organización (2)</c:v>
                </c:pt>
                <c:pt idx="3">
                  <c:v>automatización (3)</c:v>
                </c:pt>
                <c:pt idx="4">
                  <c:v>vanguardia de tecnología (4)</c:v>
                </c:pt>
                <c:pt idx="5">
                  <c:v>seguridad empresarial (5)</c:v>
                </c:pt>
                <c:pt idx="6">
                  <c:v>Opciones1,2 y 3(6)</c:v>
                </c:pt>
                <c:pt idx="7">
                  <c:v>Opciones 1 y 5(7)</c:v>
                </c:pt>
                <c:pt idx="8">
                  <c:v>Opciones 1 y 3(8)</c:v>
                </c:pt>
                <c:pt idx="9">
                  <c:v>Opciones 1 y 2(9)</c:v>
                </c:pt>
              </c:strCache>
            </c:strRef>
          </c:cat>
          <c:val>
            <c:numRef>
              <c:f>Hoja2!$A$46:$J$46</c:f>
              <c:numCache>
                <c:formatCode>0%</c:formatCode>
                <c:ptCount val="10"/>
                <c:pt idx="1">
                  <c:v>0.35294117647058826</c:v>
                </c:pt>
                <c:pt idx="2">
                  <c:v>0.17647058823529413</c:v>
                </c:pt>
                <c:pt idx="3">
                  <c:v>5.8823529411764705E-2</c:v>
                </c:pt>
                <c:pt idx="4">
                  <c:v>2.9411764705882353E-2</c:v>
                </c:pt>
                <c:pt idx="5">
                  <c:v>8.8235294117647065E-2</c:v>
                </c:pt>
                <c:pt idx="6">
                  <c:v>0.11764705882352941</c:v>
                </c:pt>
                <c:pt idx="7">
                  <c:v>8.8235294117647065E-2</c:v>
                </c:pt>
                <c:pt idx="8">
                  <c:v>5.8823529411764705E-2</c:v>
                </c:pt>
                <c:pt idx="9">
                  <c:v>2.9411764705882353E-2</c:v>
                </c:pt>
              </c:numCache>
            </c:numRef>
          </c:val>
          <c:extLst>
            <c:ext xmlns:c16="http://schemas.microsoft.com/office/drawing/2014/chart" uri="{C3380CC4-5D6E-409C-BE32-E72D297353CC}">
              <c16:uniqueId val="{00000001-EE17-4785-BCE7-30836C1C2FAF}"/>
            </c:ext>
          </c:extLst>
        </c:ser>
        <c:dLbls>
          <c:dLblPos val="outEnd"/>
          <c:showLegendKey val="0"/>
          <c:showVal val="1"/>
          <c:showCatName val="0"/>
          <c:showSerName val="0"/>
          <c:showPercent val="0"/>
          <c:showBubbleSize val="0"/>
        </c:dLbls>
        <c:gapWidth val="444"/>
        <c:overlap val="-90"/>
        <c:axId val="328254400"/>
        <c:axId val="328251264"/>
      </c:barChart>
      <c:catAx>
        <c:axId val="3282544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8251264"/>
        <c:crosses val="autoZero"/>
        <c:auto val="1"/>
        <c:lblAlgn val="ctr"/>
        <c:lblOffset val="100"/>
        <c:noMultiLvlLbl val="0"/>
      </c:catAx>
      <c:valAx>
        <c:axId val="328251264"/>
        <c:scaling>
          <c:orientation val="minMax"/>
        </c:scaling>
        <c:delete val="1"/>
        <c:axPos val="l"/>
        <c:numFmt formatCode="0%" sourceLinked="1"/>
        <c:majorTickMark val="none"/>
        <c:minorTickMark val="none"/>
        <c:tickLblPos val="nextTo"/>
        <c:crossAx val="32825440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gradFill rotWithShape="1">
              <a:gsLst>
                <a:gs pos="0">
                  <a:schemeClr val="dk1">
                    <a:tint val="88500"/>
                    <a:tint val="96000"/>
                    <a:lumMod val="104000"/>
                  </a:schemeClr>
                </a:gs>
                <a:gs pos="100000">
                  <a:schemeClr val="dk1">
                    <a:tint val="88500"/>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Hoja2!$B$91:$K$91</c:f>
              <c:strCache>
                <c:ptCount val="10"/>
                <c:pt idx="0">
                  <c:v> contables   (1)</c:v>
                </c:pt>
                <c:pt idx="1">
                  <c:v>inventarios y stock  (2)</c:v>
                </c:pt>
                <c:pt idx="2">
                  <c:v>proveedores . (3)</c:v>
                </c:pt>
                <c:pt idx="3">
                  <c:v>personal (administrativo y operario) (4)</c:v>
                </c:pt>
                <c:pt idx="4">
                  <c:v> calendario citas y pagos pendientes.(5)</c:v>
                </c:pt>
                <c:pt idx="5">
                  <c:v>Contables y proveedores(6)</c:v>
                </c:pt>
                <c:pt idx="6">
                  <c:v>opciones 1,2,3  (2)</c:v>
                </c:pt>
                <c:pt idx="7">
                  <c:v>Todas . (3)</c:v>
                </c:pt>
                <c:pt idx="8">
                  <c:v>no responde (4)</c:v>
                </c:pt>
                <c:pt idx="9">
                  <c:v>opciones 1 y 2(5)</c:v>
                </c:pt>
              </c:strCache>
            </c:strRef>
          </c:cat>
          <c:val>
            <c:numRef>
              <c:f>Hoja2!$B$93:$K$93</c:f>
              <c:numCache>
                <c:formatCode>0%</c:formatCode>
                <c:ptCount val="10"/>
                <c:pt idx="0">
                  <c:v>0.41176470588235292</c:v>
                </c:pt>
                <c:pt idx="1">
                  <c:v>0.17647058823529413</c:v>
                </c:pt>
                <c:pt idx="2">
                  <c:v>2.9411764705882353E-2</c:v>
                </c:pt>
                <c:pt idx="3">
                  <c:v>2.9411764705882353E-2</c:v>
                </c:pt>
                <c:pt idx="4">
                  <c:v>2.9411764705882353E-2</c:v>
                </c:pt>
                <c:pt idx="5">
                  <c:v>2.9411764705882353E-2</c:v>
                </c:pt>
                <c:pt idx="6">
                  <c:v>2.9411764705882353E-2</c:v>
                </c:pt>
                <c:pt idx="7">
                  <c:v>0.11764705882352941</c:v>
                </c:pt>
                <c:pt idx="8">
                  <c:v>5.8823529411764705E-2</c:v>
                </c:pt>
                <c:pt idx="9">
                  <c:v>8.8235294117647065E-2</c:v>
                </c:pt>
              </c:numCache>
            </c:numRef>
          </c:val>
          <c:extLst>
            <c:ext xmlns:c16="http://schemas.microsoft.com/office/drawing/2014/chart" uri="{C3380CC4-5D6E-409C-BE32-E72D297353CC}">
              <c16:uniqueId val="{00000000-A5D0-4D6B-8005-5BC8AA78098C}"/>
            </c:ext>
          </c:extLst>
        </c:ser>
        <c:dLbls>
          <c:showLegendKey val="0"/>
          <c:showVal val="0"/>
          <c:showCatName val="0"/>
          <c:showSerName val="0"/>
          <c:showPercent val="0"/>
          <c:showBubbleSize val="0"/>
        </c:dLbls>
        <c:gapWidth val="100"/>
        <c:overlap val="-24"/>
        <c:axId val="220481136"/>
        <c:axId val="190380104"/>
      </c:barChart>
      <c:catAx>
        <c:axId val="2204811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90380104"/>
        <c:crosses val="autoZero"/>
        <c:auto val="1"/>
        <c:lblAlgn val="ctr"/>
        <c:lblOffset val="100"/>
        <c:noMultiLvlLbl val="0"/>
      </c:catAx>
      <c:valAx>
        <c:axId val="190380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a:pPr>
            <a:endParaRPr lang="es-CO"/>
          </a:p>
        </c:txPr>
        <c:crossAx val="22048113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Hoja2!$B$111:$I$111</c:f>
              <c:strCache>
                <c:ptCount val="8"/>
                <c:pt idx="0">
                  <c:v>comodidad (amigable) (1)</c:v>
                </c:pt>
                <c:pt idx="1">
                  <c:v> economía   (2)</c:v>
                </c:pt>
                <c:pt idx="2">
                  <c:v>calidad  (3)</c:v>
                </c:pt>
                <c:pt idx="3">
                  <c:v> contenido  (4)</c:v>
                </c:pt>
                <c:pt idx="4">
                  <c:v> interfaz gráfica(5)</c:v>
                </c:pt>
                <c:pt idx="5">
                  <c:v>Comodidad y calidad(6)</c:v>
                </c:pt>
                <c:pt idx="6">
                  <c:v> Todas (7)</c:v>
                </c:pt>
                <c:pt idx="7">
                  <c:v>No Responde (8)</c:v>
                </c:pt>
              </c:strCache>
            </c:strRef>
          </c:cat>
          <c:val>
            <c:numRef>
              <c:f>Hoja2!$B$113:$I$113</c:f>
              <c:numCache>
                <c:formatCode>0%</c:formatCode>
                <c:ptCount val="8"/>
                <c:pt idx="0">
                  <c:v>0.11764705882352941</c:v>
                </c:pt>
                <c:pt idx="1">
                  <c:v>0.17647058823529413</c:v>
                </c:pt>
                <c:pt idx="2">
                  <c:v>0.38235294117647056</c:v>
                </c:pt>
                <c:pt idx="3">
                  <c:v>2.9411764705882353E-2</c:v>
                </c:pt>
                <c:pt idx="4">
                  <c:v>0</c:v>
                </c:pt>
                <c:pt idx="5">
                  <c:v>0.17647058823529413</c:v>
                </c:pt>
                <c:pt idx="6">
                  <c:v>5.8823529411764705E-2</c:v>
                </c:pt>
                <c:pt idx="7">
                  <c:v>5.8823529411764705E-2</c:v>
                </c:pt>
              </c:numCache>
            </c:numRef>
          </c:val>
          <c:extLst>
            <c:ext xmlns:c16="http://schemas.microsoft.com/office/drawing/2014/chart" uri="{C3380CC4-5D6E-409C-BE32-E72D297353CC}">
              <c16:uniqueId val="{00000000-4E74-4CD3-9F2A-665FB4F2321F}"/>
            </c:ext>
          </c:extLst>
        </c:ser>
        <c:dLbls>
          <c:showLegendKey val="0"/>
          <c:showVal val="0"/>
          <c:showCatName val="0"/>
          <c:showSerName val="0"/>
          <c:showPercent val="0"/>
          <c:showBubbleSize val="0"/>
        </c:dLbls>
        <c:gapWidth val="269"/>
        <c:axId val="328199760"/>
        <c:axId val="328199368"/>
      </c:barChart>
      <c:catAx>
        <c:axId val="3281997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cap="none" spc="0" normalizeH="0" baseline="0">
                <a:solidFill>
                  <a:schemeClr val="bg2"/>
                </a:solidFill>
                <a:latin typeface="Calibri" panose="020F0502020204030204" pitchFamily="34" charset="0"/>
                <a:ea typeface="+mn-ea"/>
                <a:cs typeface="Calibri" panose="020F0502020204030204" pitchFamily="34" charset="0"/>
              </a:defRPr>
            </a:pPr>
            <a:endParaRPr lang="es-CO"/>
          </a:p>
        </c:txPr>
        <c:crossAx val="328199368"/>
        <c:crosses val="autoZero"/>
        <c:auto val="1"/>
        <c:lblAlgn val="ctr"/>
        <c:lblOffset val="100"/>
        <c:noMultiLvlLbl val="0"/>
      </c:catAx>
      <c:valAx>
        <c:axId val="3281993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328199760"/>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882467126302828E-2"/>
          <c:y val="4.3803327014483813E-2"/>
          <c:w val="0.94487867361405553"/>
          <c:h val="0.56597362944582685"/>
        </c:manualLayout>
      </c:layout>
      <c:barChart>
        <c:barDir val="col"/>
        <c:grouping val="stacked"/>
        <c:varyColors val="0"/>
        <c:ser>
          <c:idx val="0"/>
          <c:order val="0"/>
          <c:spPr>
            <a:solidFill>
              <a:schemeClr val="accent1"/>
            </a:solidFill>
            <a:ln>
              <a:noFill/>
            </a:ln>
            <a:effectLst/>
          </c:spPr>
          <c:invertIfNegative val="0"/>
          <c:cat>
            <c:strRef>
              <c:f>Hoja2!$B$69:$G$69</c:f>
              <c:strCache>
                <c:ptCount val="6"/>
                <c:pt idx="0">
                  <c:v>ejecución del programa  (1)</c:v>
                </c:pt>
                <c:pt idx="1">
                  <c:v>fallas en el sistema de arranque  (2)</c:v>
                </c:pt>
                <c:pt idx="2">
                  <c:v>tiempo de respuesta (3)</c:v>
                </c:pt>
                <c:pt idx="3">
                  <c:v>capacitación y dificultad a la hora de manipular el programa (4)</c:v>
                </c:pt>
                <c:pt idx="4">
                  <c:v>No Aplica(5)</c:v>
                </c:pt>
                <c:pt idx="5">
                  <c:v>No Responde(6)</c:v>
                </c:pt>
              </c:strCache>
            </c:strRef>
          </c:cat>
          <c:val>
            <c:numRef>
              <c:f>Hoja2!$B$71:$G$71</c:f>
              <c:numCache>
                <c:formatCode>0%</c:formatCode>
                <c:ptCount val="6"/>
                <c:pt idx="0">
                  <c:v>8.8235294117647065E-2</c:v>
                </c:pt>
                <c:pt idx="1">
                  <c:v>2.9411764705882353E-2</c:v>
                </c:pt>
                <c:pt idx="2">
                  <c:v>0</c:v>
                </c:pt>
                <c:pt idx="3">
                  <c:v>0.44117647058823528</c:v>
                </c:pt>
                <c:pt idx="4">
                  <c:v>0.26470588235294118</c:v>
                </c:pt>
                <c:pt idx="5">
                  <c:v>0.17647058823529413</c:v>
                </c:pt>
              </c:numCache>
            </c:numRef>
          </c:val>
          <c:extLst>
            <c:ext xmlns:c16="http://schemas.microsoft.com/office/drawing/2014/chart" uri="{C3380CC4-5D6E-409C-BE32-E72D297353CC}">
              <c16:uniqueId val="{00000000-1BF7-46CA-9DF7-FFB2FE63DF94}"/>
            </c:ext>
          </c:extLst>
        </c:ser>
        <c:dLbls>
          <c:showLegendKey val="0"/>
          <c:showVal val="0"/>
          <c:showCatName val="0"/>
          <c:showSerName val="0"/>
          <c:showPercent val="0"/>
          <c:showBubbleSize val="0"/>
        </c:dLbls>
        <c:gapWidth val="150"/>
        <c:overlap val="100"/>
        <c:axId val="223636776"/>
        <c:axId val="223635992"/>
      </c:barChart>
      <c:catAx>
        <c:axId val="22363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5992"/>
        <c:crosses val="autoZero"/>
        <c:auto val="1"/>
        <c:lblAlgn val="ctr"/>
        <c:lblOffset val="100"/>
        <c:noMultiLvlLbl val="0"/>
      </c:catAx>
      <c:valAx>
        <c:axId val="2236359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3000" b="0" i="0" u="none" strike="noStrike" kern="1200" baseline="0">
                <a:solidFill>
                  <a:schemeClr val="bg2"/>
                </a:solidFill>
                <a:latin typeface="Calibri" panose="020F0502020204030204" pitchFamily="34" charset="0"/>
                <a:ea typeface="+mn-ea"/>
                <a:cs typeface="Calibri" panose="020F0502020204030204" pitchFamily="34" charset="0"/>
              </a:defRPr>
            </a:pPr>
            <a:endParaRPr lang="es-CO"/>
          </a:p>
        </c:txPr>
        <c:crossAx val="223636776"/>
        <c:crosses val="autoZero"/>
        <c:crossBetween val="between"/>
      </c:valAx>
      <c:spPr>
        <a:noFill/>
        <a:ln>
          <a:noFill/>
        </a:ln>
        <a:effectLst/>
      </c:spPr>
    </c:plotArea>
    <c:plotVisOnly val="1"/>
    <c:dispBlanksAs val="gap"/>
    <c:showDLblsOverMax val="0"/>
  </c:chart>
  <c:spPr>
    <a:noFill/>
    <a:ln>
      <a:noFill/>
    </a:ln>
    <a:effectLst/>
  </c:spPr>
  <c:txPr>
    <a:bodyPr/>
    <a:lstStyle/>
    <a:p>
      <a:pPr>
        <a:defRPr sz="3000">
          <a:solidFill>
            <a:schemeClr val="bg2"/>
          </a:solidFill>
          <a:latin typeface="Calibri" panose="020F0502020204030204" pitchFamily="34" charset="0"/>
          <a:cs typeface="Calibri" panose="020F0502020204030204" pitchFamily="34"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9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6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98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623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54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219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288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713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5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20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6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806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435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330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6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74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08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08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04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2098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0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0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04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65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24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9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833939"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2"/>
          <p:cNvSpPr txBox="1">
            <a:spLocks noGrp="1"/>
          </p:cNvSpPr>
          <p:nvPr>
            <p:ph type="body" idx="1"/>
          </p:nvPr>
        </p:nvSpPr>
        <p:spPr>
          <a:xfrm>
            <a:off x="4833939" y="8088313"/>
            <a:ext cx="14716126" cy="158948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2" name="Google Shape;12;p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4833939" y="9963547"/>
            <a:ext cx="14716126" cy="676175"/>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3600"/>
              <a:buFont typeface="Helvetica Neue"/>
              <a:buNone/>
              <a:defRPr sz="3600" i="1"/>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8" name="Google Shape;48;p11"/>
          <p:cNvSpPr txBox="1">
            <a:spLocks noGrp="1"/>
          </p:cNvSpPr>
          <p:nvPr>
            <p:ph type="body" idx="2"/>
          </p:nvPr>
        </p:nvSpPr>
        <p:spPr>
          <a:xfrm>
            <a:off x="4833939" y="7035457"/>
            <a:ext cx="14716126" cy="936520"/>
          </a:xfrm>
          <a:prstGeom prst="rect">
            <a:avLst/>
          </a:prstGeom>
          <a:noFill/>
          <a:ln>
            <a:noFill/>
          </a:ln>
        </p:spPr>
        <p:txBody>
          <a:bodyPr spcFirstLastPara="1" wrap="square" lIns="71425" tIns="71425" rIns="71425" bIns="71425" anchor="ctr" anchorCtr="0">
            <a:noAutofit/>
          </a:bodyPr>
          <a:lstStyle>
            <a:lvl1pPr marL="457180" lvl="0" indent="-22859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9" name="Google Shape;49;p1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3048001" y="1016001"/>
            <a:ext cx="18288002"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52" name="Google Shape;52;p12"/>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5325071" y="1962547"/>
            <a:ext cx="13722211" cy="83046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833939" y="10463610"/>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
          <p:cNvSpPr txBox="1">
            <a:spLocks noGrp="1"/>
          </p:cNvSpPr>
          <p:nvPr>
            <p:ph type="body" idx="1"/>
          </p:nvPr>
        </p:nvSpPr>
        <p:spPr>
          <a:xfrm>
            <a:off x="4833939" y="12481718"/>
            <a:ext cx="14716126" cy="1589486"/>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17" name="Google Shape;17;p3"/>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833939" y="5552282"/>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12495609" y="1914481"/>
            <a:ext cx="7500938" cy="11555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5"/>
          <p:cNvSpPr txBox="1">
            <a:spLocks noGrp="1"/>
          </p:cNvSpPr>
          <p:nvPr>
            <p:ph type="title"/>
          </p:nvPr>
        </p:nvSpPr>
        <p:spPr>
          <a:xfrm>
            <a:off x="4387453" y="1908969"/>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180" lvl="0" indent="-228590" algn="ctr">
              <a:lnSpc>
                <a:spcPct val="100000"/>
              </a:lnSpc>
              <a:spcBef>
                <a:spcPts val="0"/>
              </a:spcBef>
              <a:spcAft>
                <a:spcPts val="0"/>
              </a:spcAft>
              <a:buClr>
                <a:srgbClr val="FFFFFF"/>
              </a:buClr>
              <a:buSzPts val="5800"/>
              <a:buFont typeface="Helvetica Neue"/>
              <a:buNone/>
              <a:defRPr sz="5800"/>
            </a:lvl1pPr>
            <a:lvl2pPr marL="914360" lvl="1" indent="-228590" algn="ctr">
              <a:lnSpc>
                <a:spcPct val="100000"/>
              </a:lnSpc>
              <a:spcBef>
                <a:spcPts val="0"/>
              </a:spcBef>
              <a:spcAft>
                <a:spcPts val="0"/>
              </a:spcAft>
              <a:buClr>
                <a:srgbClr val="FFFFFF"/>
              </a:buClr>
              <a:buSzPts val="5800"/>
              <a:buFont typeface="Helvetica Neue"/>
              <a:buNone/>
              <a:defRPr sz="5800"/>
            </a:lvl2pPr>
            <a:lvl3pPr marL="1371540" lvl="2" indent="-228590" algn="ctr">
              <a:lnSpc>
                <a:spcPct val="100000"/>
              </a:lnSpc>
              <a:spcBef>
                <a:spcPts val="0"/>
              </a:spcBef>
              <a:spcAft>
                <a:spcPts val="0"/>
              </a:spcAft>
              <a:buClr>
                <a:srgbClr val="FFFFFF"/>
              </a:buClr>
              <a:buSzPts val="5800"/>
              <a:buFont typeface="Helvetica Neue"/>
              <a:buNone/>
              <a:defRPr sz="5800"/>
            </a:lvl3pPr>
            <a:lvl4pPr marL="1828721" lvl="3" indent="-228590" algn="ctr">
              <a:lnSpc>
                <a:spcPct val="100000"/>
              </a:lnSpc>
              <a:spcBef>
                <a:spcPts val="0"/>
              </a:spcBef>
              <a:spcAft>
                <a:spcPts val="0"/>
              </a:spcAft>
              <a:buClr>
                <a:srgbClr val="FFFFFF"/>
              </a:buClr>
              <a:buSzPts val="5800"/>
              <a:buFont typeface="Helvetica Neue"/>
              <a:buNone/>
              <a:defRPr sz="5800"/>
            </a:lvl4pPr>
            <a:lvl5pPr marL="2285901" lvl="4" indent="-228590" algn="ctr">
              <a:lnSpc>
                <a:spcPct val="100000"/>
              </a:lnSpc>
              <a:spcBef>
                <a:spcPts val="0"/>
              </a:spcBef>
              <a:spcAft>
                <a:spcPts val="0"/>
              </a:spcAft>
              <a:buClr>
                <a:srgbClr val="FFFFFF"/>
              </a:buClr>
              <a:buSzPts val="5800"/>
              <a:buFont typeface="Helvetica Neue"/>
              <a:buNone/>
              <a:defRPr sz="58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25" name="Google Shape;25;p5"/>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7"/>
          <p:cNvSpPr txBox="1">
            <a:spLocks noGrp="1"/>
          </p:cNvSpPr>
          <p:nvPr>
            <p:ph type="body" idx="1"/>
          </p:nvPr>
        </p:nvSpPr>
        <p:spPr>
          <a:xfrm>
            <a:off x="4387454" y="4659313"/>
            <a:ext cx="15609095" cy="8840392"/>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2" name="Google Shape;32;p7"/>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8"/>
          <p:cNvSpPr>
            <a:spLocks noGrp="1"/>
          </p:cNvSpPr>
          <p:nvPr>
            <p:ph type="pic" idx="2"/>
          </p:nvPr>
        </p:nvSpPr>
        <p:spPr>
          <a:xfrm>
            <a:off x="12495609" y="4659313"/>
            <a:ext cx="7500938" cy="884039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35" name="Google Shape;35;p8"/>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8"/>
          <p:cNvSpPr txBox="1">
            <a:spLocks noGrp="1"/>
          </p:cNvSpPr>
          <p:nvPr>
            <p:ph type="body" idx="1"/>
          </p:nvPr>
        </p:nvSpPr>
        <p:spPr>
          <a:xfrm>
            <a:off x="4387453" y="4659313"/>
            <a:ext cx="7500938" cy="8840392"/>
          </a:xfrm>
          <a:prstGeom prst="rect">
            <a:avLst/>
          </a:prstGeom>
          <a:noFill/>
          <a:ln>
            <a:noFill/>
          </a:ln>
        </p:spPr>
        <p:txBody>
          <a:bodyPr spcFirstLastPara="1" wrap="square" lIns="71425" tIns="71425" rIns="71425" bIns="71425" anchor="ctr" anchorCtr="0">
            <a:noAutofit/>
          </a:bodyPr>
          <a:lstStyle>
            <a:lvl1pPr marL="457180" lvl="0" indent="-615289" algn="l">
              <a:lnSpc>
                <a:spcPct val="100000"/>
              </a:lnSpc>
              <a:spcBef>
                <a:spcPts val="5100"/>
              </a:spcBef>
              <a:spcAft>
                <a:spcPts val="0"/>
              </a:spcAft>
              <a:buClr>
                <a:srgbClr val="FFFFFF"/>
              </a:buClr>
              <a:buSzPts val="6090"/>
              <a:buFont typeface="Helvetica Neue"/>
              <a:buChar char="•"/>
              <a:defRPr sz="4200"/>
            </a:lvl1pPr>
            <a:lvl2pPr marL="914360" lvl="1" indent="-615289" algn="l">
              <a:lnSpc>
                <a:spcPct val="100000"/>
              </a:lnSpc>
              <a:spcBef>
                <a:spcPts val="5100"/>
              </a:spcBef>
              <a:spcAft>
                <a:spcPts val="0"/>
              </a:spcAft>
              <a:buClr>
                <a:srgbClr val="FFFFFF"/>
              </a:buClr>
              <a:buSzPts val="6090"/>
              <a:buFont typeface="Helvetica Neue"/>
              <a:buChar char="•"/>
              <a:defRPr sz="4200"/>
            </a:lvl2pPr>
            <a:lvl3pPr marL="1371540" lvl="2" indent="-615289" algn="l">
              <a:lnSpc>
                <a:spcPct val="100000"/>
              </a:lnSpc>
              <a:spcBef>
                <a:spcPts val="5100"/>
              </a:spcBef>
              <a:spcAft>
                <a:spcPts val="0"/>
              </a:spcAft>
              <a:buClr>
                <a:srgbClr val="FFFFFF"/>
              </a:buClr>
              <a:buSzPts val="6090"/>
              <a:buFont typeface="Helvetica Neue"/>
              <a:buChar char="•"/>
              <a:defRPr sz="4200"/>
            </a:lvl3pPr>
            <a:lvl4pPr marL="1828721" lvl="3" indent="-615287" algn="l">
              <a:lnSpc>
                <a:spcPct val="100000"/>
              </a:lnSpc>
              <a:spcBef>
                <a:spcPts val="5100"/>
              </a:spcBef>
              <a:spcAft>
                <a:spcPts val="0"/>
              </a:spcAft>
              <a:buClr>
                <a:srgbClr val="FFFFFF"/>
              </a:buClr>
              <a:buSzPts val="6090"/>
              <a:buFont typeface="Helvetica Neue"/>
              <a:buChar char="•"/>
              <a:defRPr sz="4200"/>
            </a:lvl4pPr>
            <a:lvl5pPr marL="2285901" lvl="4" indent="-615287" algn="l">
              <a:lnSpc>
                <a:spcPct val="100000"/>
              </a:lnSpc>
              <a:spcBef>
                <a:spcPts val="5100"/>
              </a:spcBef>
              <a:spcAft>
                <a:spcPts val="0"/>
              </a:spcAft>
              <a:buClr>
                <a:srgbClr val="FFFFFF"/>
              </a:buClr>
              <a:buSzPts val="6090"/>
              <a:buFont typeface="Helvetica Neue"/>
              <a:buChar char="•"/>
              <a:defRPr sz="4200"/>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37" name="Google Shape;37;p8"/>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180" lvl="0" indent="-394318" algn="l">
              <a:lnSpc>
                <a:spcPct val="100000"/>
              </a:lnSpc>
              <a:spcBef>
                <a:spcPts val="6700"/>
              </a:spcBef>
              <a:spcAft>
                <a:spcPts val="0"/>
              </a:spcAft>
              <a:buClr>
                <a:srgbClr val="FFFFFF"/>
              </a:buClr>
              <a:buSzPts val="2610"/>
              <a:buChar char="•"/>
              <a:defRPr/>
            </a:lvl1pPr>
            <a:lvl2pPr marL="914360" lvl="1" indent="-394318" algn="l">
              <a:lnSpc>
                <a:spcPct val="100000"/>
              </a:lnSpc>
              <a:spcBef>
                <a:spcPts val="6700"/>
              </a:spcBef>
              <a:spcAft>
                <a:spcPts val="0"/>
              </a:spcAft>
              <a:buClr>
                <a:srgbClr val="FFFFFF"/>
              </a:buClr>
              <a:buSzPts val="2610"/>
              <a:buChar char="•"/>
              <a:defRPr/>
            </a:lvl2pPr>
            <a:lvl3pPr marL="1371540" lvl="2" indent="-394318" algn="l">
              <a:lnSpc>
                <a:spcPct val="100000"/>
              </a:lnSpc>
              <a:spcBef>
                <a:spcPts val="6700"/>
              </a:spcBef>
              <a:spcAft>
                <a:spcPts val="0"/>
              </a:spcAft>
              <a:buClr>
                <a:srgbClr val="FFFFFF"/>
              </a:buClr>
              <a:buSzPts val="2610"/>
              <a:buChar char="•"/>
              <a:defRPr/>
            </a:lvl3pPr>
            <a:lvl4pPr marL="1828721" lvl="3" indent="-394318" algn="l">
              <a:lnSpc>
                <a:spcPct val="100000"/>
              </a:lnSpc>
              <a:spcBef>
                <a:spcPts val="6700"/>
              </a:spcBef>
              <a:spcAft>
                <a:spcPts val="0"/>
              </a:spcAft>
              <a:buClr>
                <a:srgbClr val="FFFFFF"/>
              </a:buClr>
              <a:buSzPts val="2610"/>
              <a:buChar char="•"/>
              <a:defRPr/>
            </a:lvl4pPr>
            <a:lvl5pPr marL="2285901" lvl="4" indent="-394318" algn="l">
              <a:lnSpc>
                <a:spcPct val="100000"/>
              </a:lnSpc>
              <a:spcBef>
                <a:spcPts val="6700"/>
              </a:spcBef>
              <a:spcAft>
                <a:spcPts val="0"/>
              </a:spcAft>
              <a:buClr>
                <a:srgbClr val="FFFFFF"/>
              </a:buClr>
              <a:buSzPts val="2610"/>
              <a:buChar char="•"/>
              <a:defRPr/>
            </a:lvl5pPr>
            <a:lvl6pPr marL="2743081" lvl="5" indent="-394318" algn="l">
              <a:lnSpc>
                <a:spcPct val="100000"/>
              </a:lnSpc>
              <a:spcBef>
                <a:spcPts val="6700"/>
              </a:spcBef>
              <a:spcAft>
                <a:spcPts val="0"/>
              </a:spcAft>
              <a:buClr>
                <a:srgbClr val="FFFFFF"/>
              </a:buClr>
              <a:buSzPts val="2610"/>
              <a:buChar char="•"/>
              <a:defRPr/>
            </a:lvl6pPr>
            <a:lvl7pPr marL="3200261" lvl="6" indent="-394318" algn="l">
              <a:lnSpc>
                <a:spcPct val="100000"/>
              </a:lnSpc>
              <a:spcBef>
                <a:spcPts val="6700"/>
              </a:spcBef>
              <a:spcAft>
                <a:spcPts val="0"/>
              </a:spcAft>
              <a:buClr>
                <a:srgbClr val="FFFFFF"/>
              </a:buClr>
              <a:buSzPts val="2610"/>
              <a:buChar char="•"/>
              <a:defRPr/>
            </a:lvl7pPr>
            <a:lvl8pPr marL="3657442" lvl="7" indent="-394317" algn="l">
              <a:lnSpc>
                <a:spcPct val="100000"/>
              </a:lnSpc>
              <a:spcBef>
                <a:spcPts val="6700"/>
              </a:spcBef>
              <a:spcAft>
                <a:spcPts val="0"/>
              </a:spcAft>
              <a:buClr>
                <a:srgbClr val="FFFFFF"/>
              </a:buClr>
              <a:buSzPts val="2610"/>
              <a:buChar char="•"/>
              <a:defRPr/>
            </a:lvl8pPr>
            <a:lvl9pPr marL="4114622" lvl="8" indent="-394317" algn="l">
              <a:lnSpc>
                <a:spcPct val="100000"/>
              </a:lnSpc>
              <a:spcBef>
                <a:spcPts val="6700"/>
              </a:spcBef>
              <a:spcAft>
                <a:spcPts val="0"/>
              </a:spcAft>
              <a:buClr>
                <a:srgbClr val="FFFFFF"/>
              </a:buClr>
              <a:buSzPts val="2610"/>
              <a:buChar char="•"/>
              <a:defRPr/>
            </a:lvl9pPr>
          </a:lstStyle>
          <a:p>
            <a:endParaRPr/>
          </a:p>
        </p:txBody>
      </p:sp>
      <p:sp>
        <p:nvSpPr>
          <p:cNvPr id="40" name="Google Shape;40;p9"/>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12513469" y="7999015"/>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3" name="Google Shape;43;p10"/>
          <p:cNvSpPr>
            <a:spLocks noGrp="1"/>
          </p:cNvSpPr>
          <p:nvPr>
            <p:ph type="pic" idx="3"/>
          </p:nvPr>
        </p:nvSpPr>
        <p:spPr>
          <a:xfrm>
            <a:off x="12513469" y="1908968"/>
            <a:ext cx="7500938" cy="54828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4" name="Google Shape;44;p10"/>
          <p:cNvSpPr>
            <a:spLocks noGrp="1"/>
          </p:cNvSpPr>
          <p:nvPr>
            <p:ph type="pic" idx="4"/>
          </p:nvPr>
        </p:nvSpPr>
        <p:spPr>
          <a:xfrm>
            <a:off x="4387453" y="1908968"/>
            <a:ext cx="7500938" cy="1157287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45" name="Google Shape;45;p10"/>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87454"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title"/>
          </p:nvPr>
        </p:nvSpPr>
        <p:spPr>
          <a:xfrm>
            <a:off x="4387454" y="1373188"/>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39982" y="14089064"/>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fld id="{00000000-1234-1234-1234-123412341234}" type="slidenum">
              <a:rPr lang="en-US" smtClean="0"/>
              <a:pPr/>
              <a:t>‹Nº›</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Documentos%20del%20proyecto/Mapa%20de%20procesos.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Documentos%20del%20proyecto/Requerimiento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Documentos%20del%20proyecto/Casos%20de%20uso/casos%20de%20uso.pdf" TargetMode="External"/><Relationship Id="rId4" Type="http://schemas.openxmlformats.org/officeDocument/2006/relationships/hyperlink" Target="Documentos%20del%20proyecto/Casos%20de%20uso/casos%20de%20uso%20extendido.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Documentos%20del%20proyecto/Diagrama%20de%20clases.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Documentos%20del%20proyecto/diagrama%20de%20distribucion.pdf" TargetMode="External"/><Relationship Id="rId4" Type="http://schemas.openxmlformats.org/officeDocument/2006/relationships/hyperlink" Target="Documentos%20del%20proyecto/Diagrama%20de%20clases.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Documentos%20del%20proyecto/Modelo%20entidad%20relacion.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Documentos%20del%20proyecto/modelo%20relacional.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Documentos%20del%20proyecto/Cronograma%20Presupuesto%20y%20seleccion%20de%20personal/Diagrama%20de%20Gantt.pdf" TargetMode="External"/><Relationship Id="rId4" Type="http://schemas.openxmlformats.org/officeDocument/2006/relationships/hyperlink" Target="Documentos%20del%20proyecto/Cronograma%20Presupuesto%20y%20seleccion%20de%20personal/Planificacion.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Documentos%20del%20proyecto/Mockups/login.p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Documentos%20del%20proyecto/Mockups/Pagina%20principal.png" TargetMode="External"/><Relationship Id="rId5" Type="http://schemas.openxmlformats.org/officeDocument/2006/relationships/hyperlink" Target="Documentos%20del%20proyecto/Mockups/Registrarse.png" TargetMode="External"/><Relationship Id="rId4" Type="http://schemas.openxmlformats.org/officeDocument/2006/relationships/hyperlink" Target="Documentos%20del%20proyecto/Mockups/index.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github.com/juanpa2723/INVENTARIO"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Documentos%20del%20proyecto/Informe%20de%20costos/Informe2.pdf" TargetMode="External"/><Relationship Id="rId3" Type="http://schemas.openxmlformats.org/officeDocument/2006/relationships/image" Target="../media/image4.png"/><Relationship Id="rId7" Type="http://schemas.openxmlformats.org/officeDocument/2006/relationships/hyperlink" Target="Documentos%20del%20proyecto/Informe%20de%20costos/informe1.pdf"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Documentos%20del%20proyecto/Informe%20de%20costos/Flujo%20de%20caja.pdf" TargetMode="External"/><Relationship Id="rId5" Type="http://schemas.openxmlformats.org/officeDocument/2006/relationships/hyperlink" Target="Documentos%20del%20proyecto/Informe%20de%20costos/Recursos.pdf" TargetMode="External"/><Relationship Id="rId4" Type="http://schemas.openxmlformats.org/officeDocument/2006/relationships/hyperlink" Target="Documentos%20del%20proyecto/Cronograma%20Presupuesto%20y%20seleccion%20de%20personal/Presupuesto.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Documentos%20del%20proyecto/Documentacion/Manual%20Tecnico1.docx" TargetMode="External"/><Relationship Id="rId5" Type="http://schemas.openxmlformats.org/officeDocument/2006/relationships/hyperlink" Target="Documentos%20del%20proyecto/Documentacion/Plan%20de%20trabajo.docx" TargetMode="External"/><Relationship Id="rId4" Type="http://schemas.openxmlformats.org/officeDocument/2006/relationships/hyperlink" Target="Documentos%20del%20proyecto/Documentacion/Informe-T&#233;cnico.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Proyecto%20Inventario.ppt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Documentos%20del%20proyecto/Diccionario%20de%20datos.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Documentos%20del%20proyecto/unitarias.wmv" TargetMode="External"/><Relationship Id="rId5" Type="http://schemas.openxmlformats.org/officeDocument/2006/relationships/hyperlink" Target="Documentos%20del%20proyecto/Automatizacion.wmv" TargetMode="External"/><Relationship Id="rId4" Type="http://schemas.openxmlformats.org/officeDocument/2006/relationships/hyperlink" Target="Documentos%20del%20proyecto/Casos%20de%20prueba%20(PROYECTO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8330293" y="4809722"/>
            <a:ext cx="7723415" cy="3064278"/>
          </a:xfrm>
          <a:prstGeom prst="rect">
            <a:avLst/>
          </a:prstGeom>
          <a:noFill/>
          <a:ln>
            <a:noFill/>
          </a:ln>
        </p:spPr>
        <p:txBody>
          <a:bodyPr spcFirstLastPara="1" wrap="square" lIns="71425" tIns="71425" rIns="71425" bIns="71425" anchor="b" anchorCtr="0">
            <a:noAutofit/>
          </a:bodyPr>
          <a:lstStyle/>
          <a:p>
            <a:pPr algn="l"/>
            <a:r>
              <a:rPr lang="es-ES" sz="4800" b="1" dirty="0">
                <a:latin typeface="Arial" panose="020B0604020202020204" pitchFamily="34" charset="0"/>
                <a:cs typeface="Arial" panose="020B0604020202020204" pitchFamily="34" charset="0"/>
              </a:rPr>
              <a:t>   </a:t>
            </a:r>
            <a:r>
              <a:rPr lang="es-ES" sz="8000" b="1" dirty="0">
                <a:latin typeface="Arial" panose="020B0604020202020204" pitchFamily="34" charset="0"/>
                <a:cs typeface="Arial" panose="020B0604020202020204" pitchFamily="34" charset="0"/>
              </a:rPr>
              <a:t>INVENTARIO</a:t>
            </a:r>
          </a:p>
          <a:p>
            <a:pPr algn="l"/>
            <a:r>
              <a:rPr lang="es-ES" sz="8000" b="1" i="1" dirty="0">
                <a:latin typeface="Arial" panose="020B0604020202020204" pitchFamily="34" charset="0"/>
                <a:cs typeface="Arial" panose="020B0604020202020204" pitchFamily="34" charset="0"/>
              </a:rPr>
              <a:t>  (List Balance)</a:t>
            </a:r>
            <a:endParaRPr lang="es-CO" sz="8000" b="1" i="1" dirty="0">
              <a:latin typeface="Arial" panose="020B0604020202020204" pitchFamily="34" charset="0"/>
              <a:cs typeface="Arial" panose="020B0604020202020204" pitchFamily="34" charset="0"/>
            </a:endParaRPr>
          </a:p>
          <a:p>
            <a:pPr marL="36574" marR="36574" indent="12191" algn="r">
              <a:lnSpc>
                <a:spcPct val="80000"/>
              </a:lnSpc>
              <a:buClr>
                <a:srgbClr val="434343"/>
              </a:buClr>
              <a:buSzPts val="8160"/>
            </a:pPr>
            <a:endParaRPr dirty="0"/>
          </a:p>
        </p:txBody>
      </p:sp>
      <p:sp>
        <p:nvSpPr>
          <p:cNvPr id="3" name="Título 1">
            <a:extLst>
              <a:ext uri="{FF2B5EF4-FFF2-40B4-BE49-F238E27FC236}">
                <a16:creationId xmlns:a16="http://schemas.microsoft.com/office/drawing/2014/main" id="{46BBB635-2EBB-4416-877A-5297D4140082}"/>
              </a:ext>
            </a:extLst>
          </p:cNvPr>
          <p:cNvSpPr txBox="1">
            <a:spLocks/>
          </p:cNvSpPr>
          <p:nvPr/>
        </p:nvSpPr>
        <p:spPr>
          <a:xfrm>
            <a:off x="9478735" y="11199420"/>
            <a:ext cx="5426528" cy="126076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7987"/>
            <a:r>
              <a:rPr lang="es-CO" sz="5400" b="1" dirty="0"/>
              <a:t> ADSI </a:t>
            </a:r>
          </a:p>
          <a:p>
            <a:pPr algn="l" defTabSz="287987"/>
            <a:r>
              <a:rPr lang="es-CO" sz="5400" b="1" dirty="0"/>
              <a:t>   </a:t>
            </a:r>
          </a:p>
        </p:txBody>
      </p:sp>
      <p:sp>
        <p:nvSpPr>
          <p:cNvPr id="4" name="Título 1">
            <a:extLst>
              <a:ext uri="{FF2B5EF4-FFF2-40B4-BE49-F238E27FC236}">
                <a16:creationId xmlns:a16="http://schemas.microsoft.com/office/drawing/2014/main" id="{73030EDE-0AC7-42F1-93BD-9F87C507A9DA}"/>
              </a:ext>
            </a:extLst>
          </p:cNvPr>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7987"/>
            <a:r>
              <a:rPr lang="es-CO" sz="6599" b="1" dirty="0">
                <a:solidFill>
                  <a:schemeClr val="accent5">
                    <a:lumMod val="75000"/>
                  </a:schemeClr>
                </a:solidFill>
              </a:rPr>
              <a:t>Sustentación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736976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Levantamiento de Informacion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265D965B-571B-4D98-84D3-27918777F368}"/>
              </a:ext>
            </a:extLst>
          </p:cNvPr>
          <p:cNvSpPr txBox="1"/>
          <p:nvPr/>
        </p:nvSpPr>
        <p:spPr>
          <a:xfrm>
            <a:off x="6093279" y="3862942"/>
            <a:ext cx="12197442" cy="1015534"/>
          </a:xfrm>
          <a:prstGeom prst="rect">
            <a:avLst/>
          </a:prstGeom>
          <a:noFill/>
        </p:spPr>
        <p:txBody>
          <a:bodyPr wrap="square">
            <a:spAutoFit/>
          </a:bodyPr>
          <a:lstStyle/>
          <a:p>
            <a:pPr algn="ctr"/>
            <a:r>
              <a:rPr lang="es-ES" sz="5999" dirty="0">
                <a:solidFill>
                  <a:schemeClr val="bg2"/>
                </a:solidFill>
                <a:latin typeface="Calibri" panose="020F0502020204030204" pitchFamily="34" charset="0"/>
                <a:cs typeface="Calibri" panose="020F0502020204030204" pitchFamily="34" charset="0"/>
              </a:rPr>
              <a:t>Modelo de encuesta </a:t>
            </a:r>
            <a:endParaRPr lang="es-CO" sz="5999" dirty="0">
              <a:solidFill>
                <a:schemeClr val="bg2"/>
              </a:solidFill>
              <a:latin typeface="Calibri" panose="020F0502020204030204" pitchFamily="34" charset="0"/>
              <a:cs typeface="Calibri" panose="020F0502020204030204" pitchFamily="34" charset="0"/>
            </a:endParaRPr>
          </a:p>
        </p:txBody>
      </p:sp>
      <p:pic>
        <p:nvPicPr>
          <p:cNvPr id="6" name="Google Shape;185;p4">
            <a:extLst>
              <a:ext uri="{FF2B5EF4-FFF2-40B4-BE49-F238E27FC236}">
                <a16:creationId xmlns:a16="http://schemas.microsoft.com/office/drawing/2014/main" id="{E614049B-F6DE-4CD0-927C-C0E1A4063ED3}"/>
              </a:ext>
            </a:extLst>
          </p:cNvPr>
          <p:cNvPicPr preferRelativeResize="0">
            <a:picLocks/>
          </p:cNvPicPr>
          <p:nvPr/>
        </p:nvPicPr>
        <p:blipFill rotWithShape="1">
          <a:blip r:embed="rId4">
            <a:alphaModFix/>
          </a:blip>
          <a:srcRect/>
          <a:stretch/>
        </p:blipFill>
        <p:spPr>
          <a:xfrm>
            <a:off x="875638" y="5076133"/>
            <a:ext cx="7591790" cy="9683310"/>
          </a:xfrm>
          <a:prstGeom prst="rect">
            <a:avLst/>
          </a:prstGeom>
          <a:noFill/>
          <a:ln>
            <a:noFill/>
          </a:ln>
        </p:spPr>
      </p:pic>
      <p:pic>
        <p:nvPicPr>
          <p:cNvPr id="7" name="Google Shape;186;p4">
            <a:extLst>
              <a:ext uri="{FF2B5EF4-FFF2-40B4-BE49-F238E27FC236}">
                <a16:creationId xmlns:a16="http://schemas.microsoft.com/office/drawing/2014/main" id="{3440A8E6-53F0-4D33-809B-3BB9E7C94C61}"/>
              </a:ext>
            </a:extLst>
          </p:cNvPr>
          <p:cNvPicPr preferRelativeResize="0">
            <a:picLocks/>
          </p:cNvPicPr>
          <p:nvPr/>
        </p:nvPicPr>
        <p:blipFill rotWithShape="1">
          <a:blip r:embed="rId5">
            <a:alphaModFix/>
          </a:blip>
          <a:srcRect/>
          <a:stretch/>
        </p:blipFill>
        <p:spPr>
          <a:xfrm>
            <a:off x="8467428" y="5076134"/>
            <a:ext cx="7682527" cy="9683310"/>
          </a:xfrm>
          <a:prstGeom prst="rect">
            <a:avLst/>
          </a:prstGeom>
          <a:noFill/>
          <a:ln>
            <a:noFill/>
          </a:ln>
        </p:spPr>
      </p:pic>
      <p:pic>
        <p:nvPicPr>
          <p:cNvPr id="8" name="Google Shape;187;p4">
            <a:extLst>
              <a:ext uri="{FF2B5EF4-FFF2-40B4-BE49-F238E27FC236}">
                <a16:creationId xmlns:a16="http://schemas.microsoft.com/office/drawing/2014/main" id="{46F65BD4-4D10-47E0-86FE-B678040DF70D}"/>
              </a:ext>
            </a:extLst>
          </p:cNvPr>
          <p:cNvPicPr preferRelativeResize="0"/>
          <p:nvPr/>
        </p:nvPicPr>
        <p:blipFill rotWithShape="1">
          <a:blip r:embed="rId6">
            <a:alphaModFix/>
          </a:blip>
          <a:srcRect/>
          <a:stretch/>
        </p:blipFill>
        <p:spPr>
          <a:xfrm>
            <a:off x="16149955" y="5076132"/>
            <a:ext cx="7591790" cy="9683310"/>
          </a:xfrm>
          <a:prstGeom prst="rect">
            <a:avLst/>
          </a:prstGeom>
          <a:noFill/>
          <a:ln>
            <a:noFill/>
          </a:ln>
        </p:spPr>
      </p:pic>
    </p:spTree>
    <p:extLst>
      <p:ext uri="{BB962C8B-B14F-4D97-AF65-F5344CB8AC3E}">
        <p14:creationId xmlns:p14="http://schemas.microsoft.com/office/powerpoint/2010/main" val="197588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5" name="Google Shape;193;p5">
            <a:extLst>
              <a:ext uri="{FF2B5EF4-FFF2-40B4-BE49-F238E27FC236}">
                <a16:creationId xmlns:a16="http://schemas.microsoft.com/office/drawing/2014/main" id="{5718E70D-2834-403E-9BB2-2BAD7F717D9E}"/>
              </a:ext>
            </a:extLst>
          </p:cNvPr>
          <p:cNvGraphicFramePr/>
          <p:nvPr>
            <p:extLst>
              <p:ext uri="{D42A27DB-BD31-4B8C-83A1-F6EECF244321}">
                <p14:modId xmlns:p14="http://schemas.microsoft.com/office/powerpoint/2010/main" val="975153325"/>
              </p:ext>
            </p:extLst>
          </p:nvPr>
        </p:nvGraphicFramePr>
        <p:xfrm>
          <a:off x="875638" y="4096758"/>
          <a:ext cx="11958619" cy="5797565"/>
        </p:xfrm>
        <a:graphic>
          <a:graphicData uri="http://schemas.openxmlformats.org/drawingml/2006/table">
            <a:tbl>
              <a:tblPr>
                <a:noFill/>
              </a:tblPr>
              <a:tblGrid>
                <a:gridCol w="4485434">
                  <a:extLst>
                    <a:ext uri="{9D8B030D-6E8A-4147-A177-3AD203B41FA5}">
                      <a16:colId xmlns:a16="http://schemas.microsoft.com/office/drawing/2014/main" val="20000"/>
                    </a:ext>
                  </a:extLst>
                </a:gridCol>
                <a:gridCol w="2175403">
                  <a:extLst>
                    <a:ext uri="{9D8B030D-6E8A-4147-A177-3AD203B41FA5}">
                      <a16:colId xmlns:a16="http://schemas.microsoft.com/office/drawing/2014/main" val="20001"/>
                    </a:ext>
                  </a:extLst>
                </a:gridCol>
                <a:gridCol w="1478847">
                  <a:extLst>
                    <a:ext uri="{9D8B030D-6E8A-4147-A177-3AD203B41FA5}">
                      <a16:colId xmlns:a16="http://schemas.microsoft.com/office/drawing/2014/main" val="20002"/>
                    </a:ext>
                  </a:extLst>
                </a:gridCol>
                <a:gridCol w="2207473">
                  <a:extLst>
                    <a:ext uri="{9D8B030D-6E8A-4147-A177-3AD203B41FA5}">
                      <a16:colId xmlns:a16="http://schemas.microsoft.com/office/drawing/2014/main" val="20003"/>
                    </a:ext>
                  </a:extLst>
                </a:gridCol>
                <a:gridCol w="1611462">
                  <a:extLst>
                    <a:ext uri="{9D8B030D-6E8A-4147-A177-3AD203B41FA5}">
                      <a16:colId xmlns:a16="http://schemas.microsoft.com/office/drawing/2014/main" val="20004"/>
                    </a:ext>
                  </a:extLst>
                </a:gridCol>
              </a:tblGrid>
              <a:tr h="1290008">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software (1)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 (2)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cuaderno (3)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otras (4)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0"/>
                  </a:ext>
                </a:extLst>
              </a:tr>
              <a:tr h="3860063">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 llevan a cabo el manejo de la información de proveedores, empleados, inventarios</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1"/>
                  </a:ext>
                </a:extLst>
              </a:tr>
              <a:tr h="647494">
                <a:tc>
                  <a:txBody>
                    <a:bodyPr/>
                    <a:lstStyle/>
                    <a:p>
                      <a:pPr marL="0" marR="0" lvl="0" indent="0" algn="l"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4725" marR="4725" marT="4725" marB="0" anchor="b"/>
                </a:tc>
                <a:extLst>
                  <a:ext uri="{0D108BD9-81ED-4DB2-BD59-A6C34878D82A}">
                    <a16:rowId xmlns:a16="http://schemas.microsoft.com/office/drawing/2014/main" val="10002"/>
                  </a:ext>
                </a:extLst>
              </a:tr>
            </a:tbl>
          </a:graphicData>
        </a:graphic>
      </p:graphicFrame>
      <p:graphicFrame>
        <p:nvGraphicFramePr>
          <p:cNvPr id="6" name="Google Shape;194;p5">
            <a:extLst>
              <a:ext uri="{FF2B5EF4-FFF2-40B4-BE49-F238E27FC236}">
                <a16:creationId xmlns:a16="http://schemas.microsoft.com/office/drawing/2014/main" id="{C073DD43-FABB-40C8-B7E9-13051A365415}"/>
              </a:ext>
            </a:extLst>
          </p:cNvPr>
          <p:cNvGraphicFramePr/>
          <p:nvPr>
            <p:extLst>
              <p:ext uri="{D42A27DB-BD31-4B8C-83A1-F6EECF244321}">
                <p14:modId xmlns:p14="http://schemas.microsoft.com/office/powerpoint/2010/main" val="3537863671"/>
              </p:ext>
            </p:extLst>
          </p:nvPr>
        </p:nvGraphicFramePr>
        <p:xfrm>
          <a:off x="13356772" y="6596744"/>
          <a:ext cx="10151591" cy="8461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62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ppt_w</p:attrName>
                                        </p:attrNameLst>
                                      </p:cBhvr>
                                      <p:tavLst>
                                        <p:tav tm="0">
                                          <p:val>
                                            <p:strVal val="0"/>
                                          </p:val>
                                        </p:tav>
                                        <p:tav tm="100000">
                                          <p:val>
                                            <p:strVal val="#ppt_w"/>
                                          </p:val>
                                        </p:tav>
                                      </p:tavLst>
                                    </p:anim>
                                    <p:anim calcmode="lin" valueType="num">
                                      <p:cBhvr additive="base">
                                        <p:cTn id="8" dur="500"/>
                                        <p:tgtEl>
                                          <p:spTgt spid="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199;p6">
            <a:extLst>
              <a:ext uri="{FF2B5EF4-FFF2-40B4-BE49-F238E27FC236}">
                <a16:creationId xmlns:a16="http://schemas.microsoft.com/office/drawing/2014/main" id="{16C2676C-E47C-4276-8BA6-4861A448CD22}"/>
              </a:ext>
            </a:extLst>
          </p:cNvPr>
          <p:cNvGraphicFramePr/>
          <p:nvPr>
            <p:extLst>
              <p:ext uri="{D42A27DB-BD31-4B8C-83A1-F6EECF244321}">
                <p14:modId xmlns:p14="http://schemas.microsoft.com/office/powerpoint/2010/main" val="4078178877"/>
              </p:ext>
            </p:extLst>
          </p:nvPr>
        </p:nvGraphicFramePr>
        <p:xfrm>
          <a:off x="875638" y="4151255"/>
          <a:ext cx="12481133" cy="5889873"/>
        </p:xfrm>
        <a:graphic>
          <a:graphicData uri="http://schemas.openxmlformats.org/drawingml/2006/table">
            <a:tbl>
              <a:tblPr>
                <a:noFill/>
              </a:tblPr>
              <a:tblGrid>
                <a:gridCol w="4754998">
                  <a:extLst>
                    <a:ext uri="{9D8B030D-6E8A-4147-A177-3AD203B41FA5}">
                      <a16:colId xmlns:a16="http://schemas.microsoft.com/office/drawing/2014/main" val="20000"/>
                    </a:ext>
                  </a:extLst>
                </a:gridCol>
                <a:gridCol w="2020184">
                  <a:extLst>
                    <a:ext uri="{9D8B030D-6E8A-4147-A177-3AD203B41FA5}">
                      <a16:colId xmlns:a16="http://schemas.microsoft.com/office/drawing/2014/main" val="20001"/>
                    </a:ext>
                  </a:extLst>
                </a:gridCol>
                <a:gridCol w="1853621">
                  <a:extLst>
                    <a:ext uri="{9D8B030D-6E8A-4147-A177-3AD203B41FA5}">
                      <a16:colId xmlns:a16="http://schemas.microsoft.com/office/drawing/2014/main" val="20002"/>
                    </a:ext>
                  </a:extLst>
                </a:gridCol>
                <a:gridCol w="2063181">
                  <a:extLst>
                    <a:ext uri="{9D8B030D-6E8A-4147-A177-3AD203B41FA5}">
                      <a16:colId xmlns:a16="http://schemas.microsoft.com/office/drawing/2014/main" val="20003"/>
                    </a:ext>
                  </a:extLst>
                </a:gridCol>
                <a:gridCol w="1789149">
                  <a:extLst>
                    <a:ext uri="{9D8B030D-6E8A-4147-A177-3AD203B41FA5}">
                      <a16:colId xmlns:a16="http://schemas.microsoft.com/office/drawing/2014/main" val="20004"/>
                    </a:ext>
                  </a:extLst>
                </a:gridCol>
              </a:tblGrid>
              <a:tr h="1227614">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Excelente(1)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Bueno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Regular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Mala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0"/>
                  </a:ext>
                </a:extLst>
              </a:tr>
              <a:tr h="4044880">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Que tan adecuada y diligente considera que es la seguridad y preservación de los datos respecto a la primer pregunta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17379">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00;p6">
            <a:extLst>
              <a:ext uri="{FF2B5EF4-FFF2-40B4-BE49-F238E27FC236}">
                <a16:creationId xmlns:a16="http://schemas.microsoft.com/office/drawing/2014/main" id="{8C2BA952-02C0-4723-8114-3B5DD51A156F}"/>
              </a:ext>
            </a:extLst>
          </p:cNvPr>
          <p:cNvGraphicFramePr/>
          <p:nvPr>
            <p:extLst>
              <p:ext uri="{D42A27DB-BD31-4B8C-83A1-F6EECF244321}">
                <p14:modId xmlns:p14="http://schemas.microsoft.com/office/powerpoint/2010/main" val="1790169986"/>
              </p:ext>
            </p:extLst>
          </p:nvPr>
        </p:nvGraphicFramePr>
        <p:xfrm>
          <a:off x="13977258" y="5209594"/>
          <a:ext cx="9176657" cy="96592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781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05;p7">
            <a:extLst>
              <a:ext uri="{FF2B5EF4-FFF2-40B4-BE49-F238E27FC236}">
                <a16:creationId xmlns:a16="http://schemas.microsoft.com/office/drawing/2014/main" id="{AC25D1C8-1E5D-477F-AC4C-1DD7927156D7}"/>
              </a:ext>
            </a:extLst>
          </p:cNvPr>
          <p:cNvGraphicFramePr/>
          <p:nvPr>
            <p:extLst>
              <p:ext uri="{D42A27DB-BD31-4B8C-83A1-F6EECF244321}">
                <p14:modId xmlns:p14="http://schemas.microsoft.com/office/powerpoint/2010/main" val="2057044908"/>
              </p:ext>
            </p:extLst>
          </p:nvPr>
        </p:nvGraphicFramePr>
        <p:xfrm>
          <a:off x="615044" y="3863123"/>
          <a:ext cx="23153915" cy="5574000"/>
        </p:xfrm>
        <a:graphic>
          <a:graphicData uri="http://schemas.openxmlformats.org/drawingml/2006/table">
            <a:tbl>
              <a:tblPr>
                <a:noFill/>
              </a:tblPr>
              <a:tblGrid>
                <a:gridCol w="5829658">
                  <a:extLst>
                    <a:ext uri="{9D8B030D-6E8A-4147-A177-3AD203B41FA5}">
                      <a16:colId xmlns:a16="http://schemas.microsoft.com/office/drawing/2014/main" val="20000"/>
                    </a:ext>
                  </a:extLst>
                </a:gridCol>
                <a:gridCol w="2476781">
                  <a:extLst>
                    <a:ext uri="{9D8B030D-6E8A-4147-A177-3AD203B41FA5}">
                      <a16:colId xmlns:a16="http://schemas.microsoft.com/office/drawing/2014/main" val="20001"/>
                    </a:ext>
                  </a:extLst>
                </a:gridCol>
                <a:gridCol w="2272551">
                  <a:extLst>
                    <a:ext uri="{9D8B030D-6E8A-4147-A177-3AD203B41FA5}">
                      <a16:colId xmlns:a16="http://schemas.microsoft.com/office/drawing/2014/main" val="20002"/>
                    </a:ext>
                  </a:extLst>
                </a:gridCol>
                <a:gridCol w="2529489">
                  <a:extLst>
                    <a:ext uri="{9D8B030D-6E8A-4147-A177-3AD203B41FA5}">
                      <a16:colId xmlns:a16="http://schemas.microsoft.com/office/drawing/2014/main" val="20003"/>
                    </a:ext>
                  </a:extLst>
                </a:gridCol>
                <a:gridCol w="2193552">
                  <a:extLst>
                    <a:ext uri="{9D8B030D-6E8A-4147-A177-3AD203B41FA5}">
                      <a16:colId xmlns:a16="http://schemas.microsoft.com/office/drawing/2014/main" val="20004"/>
                    </a:ext>
                  </a:extLst>
                </a:gridCol>
                <a:gridCol w="1712639">
                  <a:extLst>
                    <a:ext uri="{9D8B030D-6E8A-4147-A177-3AD203B41FA5}">
                      <a16:colId xmlns:a16="http://schemas.microsoft.com/office/drawing/2014/main" val="20005"/>
                    </a:ext>
                  </a:extLst>
                </a:gridCol>
                <a:gridCol w="1396455">
                  <a:extLst>
                    <a:ext uri="{9D8B030D-6E8A-4147-A177-3AD203B41FA5}">
                      <a16:colId xmlns:a16="http://schemas.microsoft.com/office/drawing/2014/main" val="20006"/>
                    </a:ext>
                  </a:extLst>
                </a:gridCol>
                <a:gridCol w="1580930">
                  <a:extLst>
                    <a:ext uri="{9D8B030D-6E8A-4147-A177-3AD203B41FA5}">
                      <a16:colId xmlns:a16="http://schemas.microsoft.com/office/drawing/2014/main" val="20007"/>
                    </a:ext>
                  </a:extLst>
                </a:gridCol>
                <a:gridCol w="1580930">
                  <a:extLst>
                    <a:ext uri="{9D8B030D-6E8A-4147-A177-3AD203B41FA5}">
                      <a16:colId xmlns:a16="http://schemas.microsoft.com/office/drawing/2014/main" val="20008"/>
                    </a:ext>
                  </a:extLst>
                </a:gridCol>
                <a:gridCol w="1580930">
                  <a:extLst>
                    <a:ext uri="{9D8B030D-6E8A-4147-A177-3AD203B41FA5}">
                      <a16:colId xmlns:a16="http://schemas.microsoft.com/office/drawing/2014/main" val="20009"/>
                    </a:ext>
                  </a:extLst>
                </a:gridCol>
              </a:tblGrid>
              <a:tr h="2784111">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manejo y seguridad de sus datos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Organización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(2)</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Automatización</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vanguardia de tecnología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seguridad empresarial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(5)</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1,2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(6)</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 y 5</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(7)</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3</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(8)</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Opciones 1 y 2</a:t>
                      </a:r>
                    </a:p>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ctr"/>
                </a:tc>
                <a:extLst>
                  <a:ext uri="{0D108BD9-81ED-4DB2-BD59-A6C34878D82A}">
                    <a16:rowId xmlns:a16="http://schemas.microsoft.com/office/drawing/2014/main" val="10000"/>
                  </a:ext>
                </a:extLst>
              </a:tr>
              <a:tr h="2228445">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Por que le gustaría encontrar un programa que se adapte a las necesidades de su empresa</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1</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1"/>
                  </a:ext>
                </a:extLst>
              </a:tr>
              <a:tr h="5614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9%</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338" marR="6338" marT="6338" marB="0" anchor="b"/>
                </a:tc>
                <a:extLst>
                  <a:ext uri="{0D108BD9-81ED-4DB2-BD59-A6C34878D82A}">
                    <a16:rowId xmlns:a16="http://schemas.microsoft.com/office/drawing/2014/main" val="10002"/>
                  </a:ext>
                </a:extLst>
              </a:tr>
            </a:tbl>
          </a:graphicData>
        </a:graphic>
      </p:graphicFrame>
      <p:graphicFrame>
        <p:nvGraphicFramePr>
          <p:cNvPr id="5" name="Google Shape;206;p7">
            <a:extLst>
              <a:ext uri="{FF2B5EF4-FFF2-40B4-BE49-F238E27FC236}">
                <a16:creationId xmlns:a16="http://schemas.microsoft.com/office/drawing/2014/main" id="{E7138C66-91C5-4782-B696-54E700771E63}"/>
              </a:ext>
            </a:extLst>
          </p:cNvPr>
          <p:cNvGraphicFramePr/>
          <p:nvPr>
            <p:extLst>
              <p:ext uri="{D42A27DB-BD31-4B8C-83A1-F6EECF244321}">
                <p14:modId xmlns:p14="http://schemas.microsoft.com/office/powerpoint/2010/main" val="192531534"/>
              </p:ext>
            </p:extLst>
          </p:nvPr>
        </p:nvGraphicFramePr>
        <p:xfrm>
          <a:off x="615044" y="9666515"/>
          <a:ext cx="23153915" cy="58129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32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1;p8">
            <a:extLst>
              <a:ext uri="{FF2B5EF4-FFF2-40B4-BE49-F238E27FC236}">
                <a16:creationId xmlns:a16="http://schemas.microsoft.com/office/drawing/2014/main" id="{6AEA6AEA-771F-4FA9-916E-D834CE148B6F}"/>
              </a:ext>
            </a:extLst>
          </p:cNvPr>
          <p:cNvGraphicFramePr/>
          <p:nvPr>
            <p:extLst>
              <p:ext uri="{D42A27DB-BD31-4B8C-83A1-F6EECF244321}">
                <p14:modId xmlns:p14="http://schemas.microsoft.com/office/powerpoint/2010/main" val="4078761124"/>
              </p:ext>
            </p:extLst>
          </p:nvPr>
        </p:nvGraphicFramePr>
        <p:xfrm>
          <a:off x="1404257" y="3699330"/>
          <a:ext cx="21651688" cy="5432211"/>
        </p:xfrm>
        <a:graphic>
          <a:graphicData uri="http://schemas.openxmlformats.org/drawingml/2006/table">
            <a:tbl>
              <a:tblPr>
                <a:noFill/>
              </a:tblPr>
              <a:tblGrid>
                <a:gridCol w="4833257">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2351314">
                  <a:extLst>
                    <a:ext uri="{9D8B030D-6E8A-4147-A177-3AD203B41FA5}">
                      <a16:colId xmlns:a16="http://schemas.microsoft.com/office/drawing/2014/main" val="20003"/>
                    </a:ext>
                  </a:extLst>
                </a:gridCol>
                <a:gridCol w="2127960">
                  <a:extLst>
                    <a:ext uri="{9D8B030D-6E8A-4147-A177-3AD203B41FA5}">
                      <a16:colId xmlns:a16="http://schemas.microsoft.com/office/drawing/2014/main" val="20004"/>
                    </a:ext>
                  </a:extLst>
                </a:gridCol>
                <a:gridCol w="1499197">
                  <a:extLst>
                    <a:ext uri="{9D8B030D-6E8A-4147-A177-3AD203B41FA5}">
                      <a16:colId xmlns:a16="http://schemas.microsoft.com/office/drawing/2014/main" val="20005"/>
                    </a:ext>
                  </a:extLst>
                </a:gridCol>
                <a:gridCol w="1336729">
                  <a:extLst>
                    <a:ext uri="{9D8B030D-6E8A-4147-A177-3AD203B41FA5}">
                      <a16:colId xmlns:a16="http://schemas.microsoft.com/office/drawing/2014/main" val="20006"/>
                    </a:ext>
                  </a:extLst>
                </a:gridCol>
                <a:gridCol w="1665514">
                  <a:extLst>
                    <a:ext uri="{9D8B030D-6E8A-4147-A177-3AD203B41FA5}">
                      <a16:colId xmlns:a16="http://schemas.microsoft.com/office/drawing/2014/main" val="20007"/>
                    </a:ext>
                  </a:extLst>
                </a:gridCol>
                <a:gridCol w="1110343">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gridCol w="1273631">
                  <a:extLst>
                    <a:ext uri="{9D8B030D-6E8A-4147-A177-3AD203B41FA5}">
                      <a16:colId xmlns:a16="http://schemas.microsoft.com/office/drawing/2014/main" val="20010"/>
                    </a:ext>
                  </a:extLst>
                </a:gridCol>
              </a:tblGrid>
              <a:tr h="615579">
                <a:tc>
                  <a:txBody>
                    <a:bodyPr/>
                    <a:lstStyle/>
                    <a:p>
                      <a:pPr marL="0" marR="0" lvl="0" indent="0" algn="l" rtl="0">
                        <a:spcBef>
                          <a:spcPts val="0"/>
                        </a:spcBef>
                        <a:spcAft>
                          <a:spcPts val="0"/>
                        </a:spcAft>
                        <a:buNone/>
                      </a:pP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l" rtl="0">
                        <a:spcBef>
                          <a:spcPts val="0"/>
                        </a:spcBef>
                        <a:spcAft>
                          <a:spcPts val="0"/>
                        </a:spcAft>
                        <a:buNone/>
                      </a:pP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0"/>
                  </a:ext>
                </a:extLst>
              </a:tr>
              <a:tr h="3739144">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Cual de los siguientes programas se ajusta mas a las necesidades de su empresa y si estaría dispuesto a invertir en al adquisición de algunos de ellos</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contables   (1)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inventarios y stock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proveedores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personal (administrativo y operario)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calendario citas y pagos pendientes.(5)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Contables y proveedores(6)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1,2,3  (2)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Todas  (3)</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no responde (4)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opciones 1 y 2(5)</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ctr"/>
                </a:tc>
                <a:extLst>
                  <a:ext uri="{0D108BD9-81ED-4DB2-BD59-A6C34878D82A}">
                    <a16:rowId xmlns:a16="http://schemas.microsoft.com/office/drawing/2014/main" val="10001"/>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2"/>
                  </a:ext>
                </a:extLst>
              </a:tr>
              <a:tr h="538744">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 </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41%</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18%</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3%</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12%</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a:solidFill>
                            <a:schemeClr val="bg2"/>
                          </a:solidFill>
                          <a:latin typeface="Calibri" panose="020F0502020204030204" pitchFamily="34" charset="0"/>
                          <a:cs typeface="Calibri" panose="020F0502020204030204" pitchFamily="34" charset="0"/>
                        </a:rPr>
                        <a:t>6%</a:t>
                      </a:r>
                      <a:endParaRPr sz="35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tc>
                  <a:txBody>
                    <a:bodyPr/>
                    <a:lstStyle/>
                    <a:p>
                      <a:pPr marL="0" marR="0" lvl="0" indent="0" algn="ctr" rtl="0">
                        <a:spcBef>
                          <a:spcPts val="0"/>
                        </a:spcBef>
                        <a:spcAft>
                          <a:spcPts val="0"/>
                        </a:spcAft>
                        <a:buNone/>
                      </a:pPr>
                      <a:r>
                        <a:rPr lang="es-CO" sz="3500" u="none" strike="noStrike" cap="none" dirty="0">
                          <a:solidFill>
                            <a:schemeClr val="bg2"/>
                          </a:solidFill>
                          <a:latin typeface="Calibri" panose="020F0502020204030204" pitchFamily="34" charset="0"/>
                          <a:cs typeface="Calibri" panose="020F0502020204030204" pitchFamily="34" charset="0"/>
                        </a:rPr>
                        <a:t>9%</a:t>
                      </a:r>
                      <a:endParaRPr sz="35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5344" marR="5344" marT="5344" marB="0" anchor="b"/>
                </a:tc>
                <a:extLst>
                  <a:ext uri="{0D108BD9-81ED-4DB2-BD59-A6C34878D82A}">
                    <a16:rowId xmlns:a16="http://schemas.microsoft.com/office/drawing/2014/main" val="10003"/>
                  </a:ext>
                </a:extLst>
              </a:tr>
            </a:tbl>
          </a:graphicData>
        </a:graphic>
      </p:graphicFrame>
      <p:graphicFrame>
        <p:nvGraphicFramePr>
          <p:cNvPr id="5" name="Google Shape;212;p8">
            <a:extLst>
              <a:ext uri="{FF2B5EF4-FFF2-40B4-BE49-F238E27FC236}">
                <a16:creationId xmlns:a16="http://schemas.microsoft.com/office/drawing/2014/main" id="{470B1B68-4ABF-4C6B-9FB0-3E722FEBA2CA}"/>
              </a:ext>
            </a:extLst>
          </p:cNvPr>
          <p:cNvGraphicFramePr/>
          <p:nvPr>
            <p:extLst>
              <p:ext uri="{D42A27DB-BD31-4B8C-83A1-F6EECF244321}">
                <p14:modId xmlns:p14="http://schemas.microsoft.com/office/powerpoint/2010/main" val="670839193"/>
              </p:ext>
            </p:extLst>
          </p:nvPr>
        </p:nvGraphicFramePr>
        <p:xfrm>
          <a:off x="1404257" y="9535886"/>
          <a:ext cx="21651688" cy="5943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402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17;p9">
            <a:extLst>
              <a:ext uri="{FF2B5EF4-FFF2-40B4-BE49-F238E27FC236}">
                <a16:creationId xmlns:a16="http://schemas.microsoft.com/office/drawing/2014/main" id="{7AEBCA6F-7B64-4229-9C36-93674130D02A}"/>
              </a:ext>
            </a:extLst>
          </p:cNvPr>
          <p:cNvGraphicFramePr/>
          <p:nvPr>
            <p:extLst>
              <p:ext uri="{D42A27DB-BD31-4B8C-83A1-F6EECF244321}">
                <p14:modId xmlns:p14="http://schemas.microsoft.com/office/powerpoint/2010/main" val="928578297"/>
              </p:ext>
            </p:extLst>
          </p:nvPr>
        </p:nvGraphicFramePr>
        <p:xfrm>
          <a:off x="940951" y="4416244"/>
          <a:ext cx="22768132" cy="3069568"/>
        </p:xfrm>
        <a:graphic>
          <a:graphicData uri="http://schemas.openxmlformats.org/drawingml/2006/table">
            <a:tbl>
              <a:tblPr>
                <a:noFill/>
              </a:tblPr>
              <a:tblGrid>
                <a:gridCol w="5361877">
                  <a:extLst>
                    <a:ext uri="{9D8B030D-6E8A-4147-A177-3AD203B41FA5}">
                      <a16:colId xmlns:a16="http://schemas.microsoft.com/office/drawing/2014/main" val="20000"/>
                    </a:ext>
                  </a:extLst>
                </a:gridCol>
                <a:gridCol w="2612572">
                  <a:extLst>
                    <a:ext uri="{9D8B030D-6E8A-4147-A177-3AD203B41FA5}">
                      <a16:colId xmlns:a16="http://schemas.microsoft.com/office/drawing/2014/main" val="20001"/>
                    </a:ext>
                  </a:extLst>
                </a:gridCol>
                <a:gridCol w="2253343">
                  <a:extLst>
                    <a:ext uri="{9D8B030D-6E8A-4147-A177-3AD203B41FA5}">
                      <a16:colId xmlns:a16="http://schemas.microsoft.com/office/drawing/2014/main" val="20002"/>
                    </a:ext>
                  </a:extLst>
                </a:gridCol>
                <a:gridCol w="1796142">
                  <a:extLst>
                    <a:ext uri="{9D8B030D-6E8A-4147-A177-3AD203B41FA5}">
                      <a16:colId xmlns:a16="http://schemas.microsoft.com/office/drawing/2014/main" val="20003"/>
                    </a:ext>
                  </a:extLst>
                </a:gridCol>
                <a:gridCol w="2220686">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841172">
                  <a:extLst>
                    <a:ext uri="{9D8B030D-6E8A-4147-A177-3AD203B41FA5}">
                      <a16:colId xmlns:a16="http://schemas.microsoft.com/office/drawing/2014/main" val="20006"/>
                    </a:ext>
                  </a:extLst>
                </a:gridCol>
                <a:gridCol w="1404257">
                  <a:extLst>
                    <a:ext uri="{9D8B030D-6E8A-4147-A177-3AD203B41FA5}">
                      <a16:colId xmlns:a16="http://schemas.microsoft.com/office/drawing/2014/main" val="20007"/>
                    </a:ext>
                  </a:extLst>
                </a:gridCol>
                <a:gridCol w="2220683">
                  <a:extLst>
                    <a:ext uri="{9D8B030D-6E8A-4147-A177-3AD203B41FA5}">
                      <a16:colId xmlns:a16="http://schemas.microsoft.com/office/drawing/2014/main" val="20008"/>
                    </a:ext>
                  </a:extLst>
                </a:gridCol>
              </a:tblGrid>
              <a:tr h="1836836">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Para usted que es lo mas importante a la hora de adquirir un programa</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(amigable)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economía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contenido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interfaz gráfica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Comodidad y calidad</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Todas (7)</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 (8)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ctr"/>
                </a:tc>
                <a:extLst>
                  <a:ext uri="{0D108BD9-81ED-4DB2-BD59-A6C34878D82A}">
                    <a16:rowId xmlns:a16="http://schemas.microsoft.com/office/drawing/2014/main" val="10000"/>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4</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6</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1"/>
                  </a:ext>
                </a:extLst>
              </a:tr>
              <a:tr h="61636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12%</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0%</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18%</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6131" marR="6131" marT="6131" marB="0" anchor="b"/>
                </a:tc>
                <a:extLst>
                  <a:ext uri="{0D108BD9-81ED-4DB2-BD59-A6C34878D82A}">
                    <a16:rowId xmlns:a16="http://schemas.microsoft.com/office/drawing/2014/main" val="10002"/>
                  </a:ext>
                </a:extLst>
              </a:tr>
            </a:tbl>
          </a:graphicData>
        </a:graphic>
      </p:graphicFrame>
      <p:graphicFrame>
        <p:nvGraphicFramePr>
          <p:cNvPr id="5" name="Google Shape;218;p9">
            <a:extLst>
              <a:ext uri="{FF2B5EF4-FFF2-40B4-BE49-F238E27FC236}">
                <a16:creationId xmlns:a16="http://schemas.microsoft.com/office/drawing/2014/main" id="{41383EE1-4476-4FDF-9B60-8A667DEB1125}"/>
              </a:ext>
            </a:extLst>
          </p:cNvPr>
          <p:cNvGraphicFramePr/>
          <p:nvPr>
            <p:extLst>
              <p:ext uri="{D42A27DB-BD31-4B8C-83A1-F6EECF244321}">
                <p14:modId xmlns:p14="http://schemas.microsoft.com/office/powerpoint/2010/main" val="2954945921"/>
              </p:ext>
            </p:extLst>
          </p:nvPr>
        </p:nvGraphicFramePr>
        <p:xfrm>
          <a:off x="875637" y="7874001"/>
          <a:ext cx="22768132" cy="6658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41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822"/>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3124330"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 Resultados de encuesta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graphicFrame>
        <p:nvGraphicFramePr>
          <p:cNvPr id="4" name="Google Shape;223;p10">
            <a:extLst>
              <a:ext uri="{FF2B5EF4-FFF2-40B4-BE49-F238E27FC236}">
                <a16:creationId xmlns:a16="http://schemas.microsoft.com/office/drawing/2014/main" id="{63B89EB2-E6D8-428F-8A47-4CEB006518D2}"/>
              </a:ext>
            </a:extLst>
          </p:cNvPr>
          <p:cNvGraphicFramePr/>
          <p:nvPr>
            <p:extLst>
              <p:ext uri="{D42A27DB-BD31-4B8C-83A1-F6EECF244321}">
                <p14:modId xmlns:p14="http://schemas.microsoft.com/office/powerpoint/2010/main" val="3592577429"/>
              </p:ext>
            </p:extLst>
          </p:nvPr>
        </p:nvGraphicFramePr>
        <p:xfrm>
          <a:off x="990600" y="3935707"/>
          <a:ext cx="22391914" cy="5239364"/>
        </p:xfrm>
        <a:graphic>
          <a:graphicData uri="http://schemas.openxmlformats.org/drawingml/2006/table">
            <a:tbl>
              <a:tblPr>
                <a:noFill/>
              </a:tblPr>
              <a:tblGrid>
                <a:gridCol w="6724102">
                  <a:extLst>
                    <a:ext uri="{9D8B030D-6E8A-4147-A177-3AD203B41FA5}">
                      <a16:colId xmlns:a16="http://schemas.microsoft.com/office/drawing/2014/main" val="20000"/>
                    </a:ext>
                  </a:extLst>
                </a:gridCol>
                <a:gridCol w="2970356">
                  <a:extLst>
                    <a:ext uri="{9D8B030D-6E8A-4147-A177-3AD203B41FA5}">
                      <a16:colId xmlns:a16="http://schemas.microsoft.com/office/drawing/2014/main" val="20001"/>
                    </a:ext>
                  </a:extLst>
                </a:gridCol>
                <a:gridCol w="2709226">
                  <a:extLst>
                    <a:ext uri="{9D8B030D-6E8A-4147-A177-3AD203B41FA5}">
                      <a16:colId xmlns:a16="http://schemas.microsoft.com/office/drawing/2014/main" val="20002"/>
                    </a:ext>
                  </a:extLst>
                </a:gridCol>
                <a:gridCol w="2350172">
                  <a:extLst>
                    <a:ext uri="{9D8B030D-6E8A-4147-A177-3AD203B41FA5}">
                      <a16:colId xmlns:a16="http://schemas.microsoft.com/office/drawing/2014/main" val="20003"/>
                    </a:ext>
                  </a:extLst>
                </a:gridCol>
                <a:gridCol w="3329409">
                  <a:extLst>
                    <a:ext uri="{9D8B030D-6E8A-4147-A177-3AD203B41FA5}">
                      <a16:colId xmlns:a16="http://schemas.microsoft.com/office/drawing/2014/main" val="20004"/>
                    </a:ext>
                  </a:extLst>
                </a:gridCol>
                <a:gridCol w="2121683">
                  <a:extLst>
                    <a:ext uri="{9D8B030D-6E8A-4147-A177-3AD203B41FA5}">
                      <a16:colId xmlns:a16="http://schemas.microsoft.com/office/drawing/2014/main" val="20005"/>
                    </a:ext>
                  </a:extLst>
                </a:gridCol>
                <a:gridCol w="2186966">
                  <a:extLst>
                    <a:ext uri="{9D8B030D-6E8A-4147-A177-3AD203B41FA5}">
                      <a16:colId xmlns:a16="http://schemas.microsoft.com/office/drawing/2014/main" val="20006"/>
                    </a:ext>
                  </a:extLst>
                </a:gridCol>
              </a:tblGrid>
              <a:tr h="3919972">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En que sentido cree que le han fallado a la hora de adquirir un software</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ejecución del programa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fallas en el sistema de arranque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(2)</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tiempo de respuesta </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(3)</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capacitación y dificultad a la hora de manipular el programa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 (4)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Aplica</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No Responde</a:t>
                      </a:r>
                    </a:p>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ctr"/>
                </a:tc>
                <a:extLst>
                  <a:ext uri="{0D108BD9-81ED-4DB2-BD59-A6C34878D82A}">
                    <a16:rowId xmlns:a16="http://schemas.microsoft.com/office/drawing/2014/main" val="10000"/>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15</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9</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1"/>
                  </a:ext>
                </a:extLst>
              </a:tr>
              <a:tr h="659696">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 </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9%</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a:solidFill>
                            <a:schemeClr val="bg2"/>
                          </a:solidFill>
                          <a:latin typeface="Calibri" panose="020F0502020204030204" pitchFamily="34" charset="0"/>
                          <a:cs typeface="Calibri" panose="020F0502020204030204" pitchFamily="34" charset="0"/>
                        </a:rPr>
                        <a:t>3%</a:t>
                      </a:r>
                      <a:endParaRPr sz="4000" b="0" i="0" u="none" strike="noStrike" cap="none">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0%</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44%</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26%</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tc>
                  <a:txBody>
                    <a:bodyPr/>
                    <a:lstStyle/>
                    <a:p>
                      <a:pPr marL="0" marR="0" lvl="0" indent="0" algn="ctr" rtl="0">
                        <a:spcBef>
                          <a:spcPts val="0"/>
                        </a:spcBef>
                        <a:spcAft>
                          <a:spcPts val="0"/>
                        </a:spcAft>
                        <a:buNone/>
                      </a:pPr>
                      <a:r>
                        <a:rPr lang="es-CO" sz="4000" u="none" strike="noStrike" cap="none" dirty="0">
                          <a:solidFill>
                            <a:schemeClr val="bg2"/>
                          </a:solidFill>
                          <a:latin typeface="Calibri" panose="020F0502020204030204" pitchFamily="34" charset="0"/>
                          <a:cs typeface="Calibri" panose="020F0502020204030204" pitchFamily="34" charset="0"/>
                        </a:rPr>
                        <a:t>18%</a:t>
                      </a:r>
                      <a:endParaRPr sz="4000" b="0" i="0" u="none" strike="noStrike" cap="none" dirty="0">
                        <a:solidFill>
                          <a:schemeClr val="bg2"/>
                        </a:solidFill>
                        <a:latin typeface="Calibri" panose="020F0502020204030204" pitchFamily="34" charset="0"/>
                        <a:ea typeface="Arial"/>
                        <a:cs typeface="Calibri" panose="020F0502020204030204" pitchFamily="34" charset="0"/>
                        <a:sym typeface="Arial"/>
                      </a:endParaRPr>
                    </a:p>
                  </a:txBody>
                  <a:tcPr marL="7144" marR="7144" marT="7144" marB="0" anchor="b"/>
                </a:tc>
                <a:extLst>
                  <a:ext uri="{0D108BD9-81ED-4DB2-BD59-A6C34878D82A}">
                    <a16:rowId xmlns:a16="http://schemas.microsoft.com/office/drawing/2014/main" val="10002"/>
                  </a:ext>
                </a:extLst>
              </a:tr>
            </a:tbl>
          </a:graphicData>
        </a:graphic>
      </p:graphicFrame>
      <p:graphicFrame>
        <p:nvGraphicFramePr>
          <p:cNvPr id="5" name="Google Shape;224;p10">
            <a:extLst>
              <a:ext uri="{FF2B5EF4-FFF2-40B4-BE49-F238E27FC236}">
                <a16:creationId xmlns:a16="http://schemas.microsoft.com/office/drawing/2014/main" id="{F50201FF-165B-428F-BBD3-B33CCC5ED69E}"/>
              </a:ext>
            </a:extLst>
          </p:cNvPr>
          <p:cNvGraphicFramePr/>
          <p:nvPr>
            <p:extLst>
              <p:ext uri="{D42A27DB-BD31-4B8C-83A1-F6EECF244321}">
                <p14:modId xmlns:p14="http://schemas.microsoft.com/office/powerpoint/2010/main" val="3810195460"/>
              </p:ext>
            </p:extLst>
          </p:nvPr>
        </p:nvGraphicFramePr>
        <p:xfrm>
          <a:off x="990600" y="9652292"/>
          <a:ext cx="22391914" cy="5598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771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2000"/>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50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783771"/>
            <a:ext cx="10413788" cy="1391785"/>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Mapa de proceso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53476D9A-3DB4-4002-B103-DD691C4A0461}"/>
              </a:ext>
            </a:extLst>
          </p:cNvPr>
          <p:cNvSpPr txBox="1"/>
          <p:nvPr/>
        </p:nvSpPr>
        <p:spPr>
          <a:xfrm>
            <a:off x="1134836" y="4116270"/>
            <a:ext cx="12197442"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Mapa de procesos </a:t>
            </a:r>
          </a:p>
        </p:txBody>
      </p:sp>
      <p:sp>
        <p:nvSpPr>
          <p:cNvPr id="2" name="Rectángulo 1">
            <a:hlinkClick r:id="rId4" action="ppaction://hlinkfile"/>
            <a:extLst>
              <a:ext uri="{FF2B5EF4-FFF2-40B4-BE49-F238E27FC236}">
                <a16:creationId xmlns:a16="http://schemas.microsoft.com/office/drawing/2014/main" id="{62ACCAF2-487A-4915-B703-2795573B1E85}"/>
              </a:ext>
            </a:extLst>
          </p:cNvPr>
          <p:cNvSpPr/>
          <p:nvPr/>
        </p:nvSpPr>
        <p:spPr>
          <a:xfrm>
            <a:off x="1134836" y="4066889"/>
            <a:ext cx="5788478" cy="966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809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293914"/>
            <a:ext cx="20341560" cy="2939143"/>
          </a:xfrm>
          <a:prstGeom prst="rect">
            <a:avLst/>
          </a:prstGeom>
          <a:noFill/>
          <a:ln>
            <a:noFill/>
          </a:ln>
        </p:spPr>
        <p:txBody>
          <a:bodyPr spcFirstLastPara="1" wrap="square" lIns="71425" tIns="71425" rIns="71425" bIns="71425" anchor="b" anchorCtr="0">
            <a:noAutofit/>
          </a:bodyPr>
          <a:lstStyle/>
          <a:p>
            <a:r>
              <a:rPr lang="es-ES" sz="5999" b="1" dirty="0">
                <a:solidFill>
                  <a:schemeClr val="bg1"/>
                </a:solidFill>
              </a:rPr>
              <a:t>Identificación de hardware y software que se necesita para implementar el sistema de información</a:t>
            </a:r>
          </a:p>
          <a:p>
            <a:pPr marL="38098" marR="38098" indent="12700" algn="ctr">
              <a:lnSpc>
                <a:spcPct val="80000"/>
              </a:lnSpc>
              <a:buClr>
                <a:srgbClr val="FFFFFF"/>
              </a:buClr>
              <a:buSzPts val="10000"/>
            </a:pPr>
            <a:r>
              <a:rPr lang="en-US" sz="5999" b="1" dirty="0">
                <a:solidFill>
                  <a:srgbClr val="FFFFFF"/>
                </a:solidFill>
                <a:latin typeface="Calibri"/>
                <a:ea typeface="Calibri"/>
                <a:cs typeface="Calibri"/>
                <a:sym typeface="Calibri"/>
              </a:rPr>
              <a:t> </a:t>
            </a:r>
            <a:endParaRPr lang="en-US" sz="5999" dirty="0"/>
          </a:p>
        </p:txBody>
      </p:sp>
      <p:sp>
        <p:nvSpPr>
          <p:cNvPr id="93" name="Google Shape;93;p19"/>
          <p:cNvSpPr/>
          <p:nvPr/>
        </p:nvSpPr>
        <p:spPr>
          <a:xfrm>
            <a:off x="363070" y="2616031"/>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9A1E8446-1CAB-43C7-9D83-3351645DA76C}"/>
              </a:ext>
            </a:extLst>
          </p:cNvPr>
          <p:cNvSpPr txBox="1"/>
          <p:nvPr/>
        </p:nvSpPr>
        <p:spPr>
          <a:xfrm>
            <a:off x="1126671" y="3619167"/>
            <a:ext cx="21477514" cy="12128833"/>
          </a:xfrm>
          <a:prstGeom prst="rect">
            <a:avLst/>
          </a:prstGeom>
          <a:noFill/>
        </p:spPr>
        <p:txBody>
          <a:bodyPr wrap="square">
            <a:spAutoFit/>
          </a:bodyPr>
          <a:lstStyle/>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Software</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Navegador web: (Chrome, Firefox, Microsoft Edge) para el uso del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Gestión de base de datos: (MySQL) para la gestión de registros almacenados en el sistema</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Emulador de servidor web apache: (XAMPP) para el funcionamiento del sistema de informacion y la base de datos</a:t>
            </a: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Una aplicación desarrollada en php para la creación del sistema web</a:t>
            </a:r>
          </a:p>
          <a:p>
            <a:pPr marL="1143000">
              <a:lnSpc>
                <a:spcPct val="107000"/>
              </a:lnSpc>
              <a:spcAft>
                <a:spcPts val="800"/>
              </a:spcAft>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666750" algn="l"/>
              </a:tabLst>
            </a:pPr>
            <a:r>
              <a:rPr lang="es-CO" sz="5000" b="1"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Hardware</a:t>
            </a:r>
          </a:p>
          <a:p>
            <a:pPr>
              <a:lnSpc>
                <a:spcPct val="107000"/>
              </a:lnSpc>
              <a:spcAft>
                <a:spcPts val="800"/>
              </a:spcAft>
              <a:tabLst>
                <a:tab pos="666750" algn="l"/>
              </a:tabLst>
            </a:pPr>
            <a:endPar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Computadora </a:t>
            </a:r>
          </a:p>
          <a:p>
            <a:pPr marL="342900" lvl="0" indent="-342900">
              <a:lnSpc>
                <a:spcPct val="107000"/>
              </a:lnSpc>
              <a:spcAft>
                <a:spcPts val="800"/>
              </a:spcAft>
              <a:buFont typeface="Symbol" panose="05050102010706020507" pitchFamily="18" charset="2"/>
              <a:buChar char=""/>
              <a:tabLst>
                <a:tab pos="666750" algn="l"/>
              </a:tabLst>
            </a:pPr>
            <a:r>
              <a:rPr lang="es-CO" sz="50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Conexión a internet </a:t>
            </a:r>
          </a:p>
          <a:p>
            <a:endParaRPr lang="es-CO"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0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84801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Requerimientos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F54959C5-9D1A-4AF0-92C6-28B6A7F47434}"/>
              </a:ext>
            </a:extLst>
          </p:cNvPr>
          <p:cNvSpPr txBox="1"/>
          <p:nvPr/>
        </p:nvSpPr>
        <p:spPr>
          <a:xfrm>
            <a:off x="879769" y="4000387"/>
            <a:ext cx="12377056" cy="1015534"/>
          </a:xfrm>
          <a:prstGeom prst="rect">
            <a:avLst/>
          </a:prstGeom>
          <a:noFill/>
        </p:spPr>
        <p:txBody>
          <a:bodyPr wrap="square">
            <a:spAutoFit/>
          </a:bodyPr>
          <a:lstStyle/>
          <a:p>
            <a:r>
              <a:rPr lang="es-MX" sz="5999" dirty="0">
                <a:solidFill>
                  <a:schemeClr val="tx2">
                    <a:lumMod val="50000"/>
                  </a:schemeClr>
                </a:solidFill>
              </a:rPr>
              <a:t>Req. funcionales y no funcionales</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7653431D-7FFE-41A1-A834-4555DAD11466}"/>
              </a:ext>
            </a:extLst>
          </p:cNvPr>
          <p:cNvSpPr/>
          <p:nvPr/>
        </p:nvSpPr>
        <p:spPr>
          <a:xfrm>
            <a:off x="879769" y="3709764"/>
            <a:ext cx="13030200" cy="1306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7129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7478842" y="3162741"/>
            <a:ext cx="9240882" cy="2290068"/>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8000" b="1" dirty="0">
                <a:solidFill>
                  <a:srgbClr val="434343"/>
                </a:solidFill>
                <a:latin typeface="Calibri"/>
                <a:ea typeface="Calibri"/>
                <a:cs typeface="Calibri"/>
                <a:sym typeface="Calibri"/>
              </a:rPr>
              <a:t>Integrantes del Proyecto:</a:t>
            </a:r>
            <a:endParaRPr sz="8000" dirty="0"/>
          </a:p>
        </p:txBody>
      </p:sp>
      <p:sp>
        <p:nvSpPr>
          <p:cNvPr id="70" name="Google Shape;70;p16"/>
          <p:cNvSpPr/>
          <p:nvPr/>
        </p:nvSpPr>
        <p:spPr>
          <a:xfrm>
            <a:off x="8811492" y="5452809"/>
            <a:ext cx="6570022" cy="294848"/>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1" name="Google Shape;71;p16"/>
          <p:cNvSpPr txBox="1"/>
          <p:nvPr/>
        </p:nvSpPr>
        <p:spPr>
          <a:xfrm>
            <a:off x="9383766" y="8502358"/>
            <a:ext cx="5431037" cy="1435736"/>
          </a:xfrm>
          <a:prstGeom prst="rect">
            <a:avLst/>
          </a:prstGeom>
          <a:noFill/>
          <a:ln>
            <a:noFill/>
          </a:ln>
        </p:spPr>
        <p:txBody>
          <a:bodyPr spcFirstLastPara="1" wrap="square" lIns="71425" tIns="71425" rIns="71425" bIns="71425" anchor="ctr" anchorCtr="0">
            <a:noAutofit/>
          </a:bodyPr>
          <a:lstStyle/>
          <a:p>
            <a:pPr>
              <a:lnSpc>
                <a:spcPct val="127500"/>
              </a:lnSpc>
              <a:buClr>
                <a:srgbClr val="6C6C6C"/>
              </a:buClr>
              <a:buSzPts val="4000"/>
            </a:pPr>
            <a:endParaRPr dirty="0"/>
          </a:p>
        </p:txBody>
      </p:sp>
      <p:sp>
        <p:nvSpPr>
          <p:cNvPr id="5" name="CuadroTexto 4">
            <a:extLst>
              <a:ext uri="{FF2B5EF4-FFF2-40B4-BE49-F238E27FC236}">
                <a16:creationId xmlns:a16="http://schemas.microsoft.com/office/drawing/2014/main" id="{874C3CEE-1B1B-41AA-BE15-9FD15881F3FE}"/>
              </a:ext>
            </a:extLst>
          </p:cNvPr>
          <p:cNvSpPr txBox="1"/>
          <p:nvPr/>
        </p:nvSpPr>
        <p:spPr>
          <a:xfrm>
            <a:off x="9249394" y="6285123"/>
            <a:ext cx="5694218" cy="4434470"/>
          </a:xfrm>
          <a:prstGeom prst="rect">
            <a:avLst/>
          </a:prstGeom>
          <a:noFill/>
        </p:spPr>
        <p:txBody>
          <a:bodyPr vert="horz" wrap="none" lIns="91440" tIns="45720" rIns="91440" bIns="45720" rtlCol="0" anchor="ctr">
            <a:noAutofit/>
          </a:bodyPr>
          <a:lstStyle/>
          <a:p>
            <a:pPr algn="l"/>
            <a:endParaRPr lang="es-ES" sz="2800" dirty="0">
              <a:cs typeface="Arial" panose="020B0604020202020204" pitchFamily="34" charset="0"/>
            </a:endParaRPr>
          </a:p>
          <a:p>
            <a:r>
              <a:rPr lang="es-CO" sz="5999" dirty="0">
                <a:latin typeface="Calibri" panose="020F0502020204030204" pitchFamily="34" charset="0"/>
                <a:cs typeface="Calibri" panose="020F0502020204030204" pitchFamily="34" charset="0"/>
              </a:rPr>
              <a:t>Juan Pablo Acosta</a:t>
            </a:r>
            <a:endParaRPr lang="es-ES" sz="5999" dirty="0">
              <a:latin typeface="Calibri" panose="020F0502020204030204" pitchFamily="34" charset="0"/>
              <a:cs typeface="Calibri" panose="020F0502020204030204" pitchFamily="34" charset="0"/>
            </a:endParaRPr>
          </a:p>
          <a:p>
            <a:r>
              <a:rPr lang="es-ES" sz="5999" dirty="0">
                <a:latin typeface="Calibri" panose="020F0502020204030204" pitchFamily="34" charset="0"/>
                <a:cs typeface="Calibri" panose="020F0502020204030204" pitchFamily="34" charset="0"/>
              </a:rPr>
              <a:t>Jose Damian Cuscue</a:t>
            </a:r>
          </a:p>
          <a:p>
            <a:pPr algn="l"/>
            <a:r>
              <a:rPr lang="es-ES" sz="5999" dirty="0">
                <a:latin typeface="Calibri" panose="020F0502020204030204" pitchFamily="34" charset="0"/>
                <a:cs typeface="Calibri" panose="020F0502020204030204" pitchFamily="34" charset="0"/>
              </a:rPr>
              <a:t>Karen Yulieth Gutiérrez </a:t>
            </a:r>
          </a:p>
          <a:p>
            <a:endParaRPr lang="es-CO" sz="2000" dirty="0">
              <a:latin typeface="Arial" panose="020B0604020202020204" pitchFamily="34" charset="0"/>
              <a:cs typeface="Arial" panose="020B0604020202020204" pitchFamily="34" charset="0"/>
            </a:endParaRPr>
          </a:p>
          <a:p>
            <a:pPr algn="l"/>
            <a:endParaRPr lang="es-CO"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8878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Casos de uso </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98B1FFE8-F4EC-41D4-8B6B-D09A6DDAE386}"/>
              </a:ext>
            </a:extLst>
          </p:cNvPr>
          <p:cNvSpPr txBox="1"/>
          <p:nvPr/>
        </p:nvSpPr>
        <p:spPr>
          <a:xfrm>
            <a:off x="879769" y="6561732"/>
            <a:ext cx="9243945"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Diagrama de casos de uso</a:t>
            </a:r>
          </a:p>
        </p:txBody>
      </p:sp>
      <p:sp>
        <p:nvSpPr>
          <p:cNvPr id="8" name="CuadroTexto 7">
            <a:extLst>
              <a:ext uri="{FF2B5EF4-FFF2-40B4-BE49-F238E27FC236}">
                <a16:creationId xmlns:a16="http://schemas.microsoft.com/office/drawing/2014/main" id="{A7B6820E-2F25-4BAB-A25F-46187AA33D5C}"/>
              </a:ext>
            </a:extLst>
          </p:cNvPr>
          <p:cNvSpPr txBox="1"/>
          <p:nvPr/>
        </p:nvSpPr>
        <p:spPr>
          <a:xfrm>
            <a:off x="879769" y="4642696"/>
            <a:ext cx="12377056" cy="1015534"/>
          </a:xfrm>
          <a:prstGeom prst="rect">
            <a:avLst/>
          </a:prstGeom>
          <a:noFill/>
        </p:spPr>
        <p:txBody>
          <a:bodyPr wrap="square">
            <a:spAutoFit/>
          </a:bodyPr>
          <a:lstStyle/>
          <a:p>
            <a:r>
              <a:rPr lang="es-ES" sz="5999" dirty="0">
                <a:solidFill>
                  <a:schemeClr val="bg2"/>
                </a:solidFill>
                <a:latin typeface="Calibri" panose="020F0502020204030204" pitchFamily="34" charset="0"/>
                <a:cs typeface="Calibri" panose="020F0502020204030204" pitchFamily="34" charset="0"/>
              </a:rPr>
              <a:t>Casos de uso extendido</a:t>
            </a:r>
          </a:p>
        </p:txBody>
      </p:sp>
      <p:sp>
        <p:nvSpPr>
          <p:cNvPr id="5" name="Rectángulo 4">
            <a:hlinkClick r:id="rId4" action="ppaction://hlinkfile"/>
            <a:extLst>
              <a:ext uri="{FF2B5EF4-FFF2-40B4-BE49-F238E27FC236}">
                <a16:creationId xmlns:a16="http://schemas.microsoft.com/office/drawing/2014/main" id="{3FD28D05-D3CB-4B30-9386-F6A029586349}"/>
              </a:ext>
            </a:extLst>
          </p:cNvPr>
          <p:cNvSpPr/>
          <p:nvPr/>
        </p:nvSpPr>
        <p:spPr>
          <a:xfrm>
            <a:off x="879769" y="4494393"/>
            <a:ext cx="7774374"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hlinkClick r:id="rId5" action="ppaction://hlinkfile"/>
            <a:extLst>
              <a:ext uri="{FF2B5EF4-FFF2-40B4-BE49-F238E27FC236}">
                <a16:creationId xmlns:a16="http://schemas.microsoft.com/office/drawing/2014/main" id="{94931737-3E86-463F-84FE-EC38A6D54F2C}"/>
              </a:ext>
            </a:extLst>
          </p:cNvPr>
          <p:cNvSpPr/>
          <p:nvPr/>
        </p:nvSpPr>
        <p:spPr>
          <a:xfrm>
            <a:off x="879769" y="6475125"/>
            <a:ext cx="8656117" cy="1312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118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MX" sz="10000" b="1" dirty="0">
                <a:solidFill>
                  <a:schemeClr val="bg1"/>
                </a:solidFill>
                <a:latin typeface="Calibri" panose="020F0502020204030204" pitchFamily="34" charset="0"/>
                <a:cs typeface="Calibri" panose="020F0502020204030204" pitchFamily="34" charset="0"/>
              </a:rPr>
              <a:t>Diagrama de clases</a:t>
            </a:r>
            <a:endParaRPr lang="es-CO" sz="10000" b="1" dirty="0">
              <a:solidFill>
                <a:schemeClr val="bg1"/>
              </a:solidFill>
              <a:latin typeface="Calibri" panose="020F0502020204030204" pitchFamily="34" charset="0"/>
              <a:cs typeface="Calibri" panose="020F0502020204030204" pitchFamily="34" charset="0"/>
            </a:endParaRP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4BFBB77A-B8B0-485E-AC75-38CB0D0AA419}"/>
              </a:ext>
            </a:extLst>
          </p:cNvPr>
          <p:cNvSpPr txBox="1"/>
          <p:nvPr/>
        </p:nvSpPr>
        <p:spPr>
          <a:xfrm>
            <a:off x="636815" y="4012860"/>
            <a:ext cx="12377056" cy="1015534"/>
          </a:xfrm>
          <a:prstGeom prst="rect">
            <a:avLst/>
          </a:prstGeom>
          <a:noFill/>
        </p:spPr>
        <p:txBody>
          <a:bodyPr wrap="square">
            <a:spAutoFit/>
          </a:bodyPr>
          <a:lstStyle/>
          <a:p>
            <a:r>
              <a:rPr lang="es-MX" sz="5999" dirty="0">
                <a:solidFill>
                  <a:schemeClr val="tx2">
                    <a:lumMod val="50000"/>
                  </a:schemeClr>
                </a:solidFill>
              </a:rPr>
              <a:t>Diagrama de clases </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4CB8E6E8-030D-4AB2-8634-A9D9CF8F152B}"/>
              </a:ext>
            </a:extLst>
          </p:cNvPr>
          <p:cNvSpPr/>
          <p:nvPr/>
        </p:nvSpPr>
        <p:spPr>
          <a:xfrm>
            <a:off x="620486" y="4000387"/>
            <a:ext cx="7053943"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4233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234673"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distribución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Rectángulo 4">
            <a:hlinkClick r:id="rId4" action="ppaction://hlinkfile"/>
            <a:extLst>
              <a:ext uri="{FF2B5EF4-FFF2-40B4-BE49-F238E27FC236}">
                <a16:creationId xmlns:a16="http://schemas.microsoft.com/office/drawing/2014/main" id="{C53AFC6E-FC25-4255-BC28-8471413226CD}"/>
              </a:ext>
            </a:extLst>
          </p:cNvPr>
          <p:cNvSpPr/>
          <p:nvPr/>
        </p:nvSpPr>
        <p:spPr>
          <a:xfrm>
            <a:off x="363070" y="4012860"/>
            <a:ext cx="9372600" cy="832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999" dirty="0">
                <a:solidFill>
                  <a:schemeClr val="tx1">
                    <a:lumMod val="65000"/>
                    <a:lumOff val="35000"/>
                  </a:schemeClr>
                </a:solidFill>
              </a:rPr>
              <a:t>Diagrama de distribucion</a:t>
            </a:r>
            <a:endParaRPr lang="es-CO" sz="5999" dirty="0">
              <a:solidFill>
                <a:schemeClr val="tx1">
                  <a:lumMod val="65000"/>
                  <a:lumOff val="35000"/>
                </a:schemeClr>
              </a:solidFill>
            </a:endParaRPr>
          </a:p>
        </p:txBody>
      </p:sp>
      <p:sp>
        <p:nvSpPr>
          <p:cNvPr id="2" name="Rectángulo 1">
            <a:hlinkClick r:id="rId5" action="ppaction://hlinkfile"/>
            <a:extLst>
              <a:ext uri="{FF2B5EF4-FFF2-40B4-BE49-F238E27FC236}">
                <a16:creationId xmlns:a16="http://schemas.microsoft.com/office/drawing/2014/main" id="{52BAB7AD-3FE3-4010-B8FC-061EDEB4FAC6}"/>
              </a:ext>
            </a:extLst>
          </p:cNvPr>
          <p:cNvSpPr/>
          <p:nvPr/>
        </p:nvSpPr>
        <p:spPr>
          <a:xfrm>
            <a:off x="363070" y="3578084"/>
            <a:ext cx="10152530" cy="1702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971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43653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entidad relación</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C9477D6E-6C41-415E-8F24-5EDBE5C3A822}"/>
              </a:ext>
            </a:extLst>
          </p:cNvPr>
          <p:cNvSpPr txBox="1"/>
          <p:nvPr/>
        </p:nvSpPr>
        <p:spPr>
          <a:xfrm>
            <a:off x="879769" y="4012860"/>
            <a:ext cx="12377056" cy="1015534"/>
          </a:xfrm>
          <a:prstGeom prst="rect">
            <a:avLst/>
          </a:prstGeom>
          <a:noFill/>
        </p:spPr>
        <p:txBody>
          <a:bodyPr wrap="square">
            <a:spAutoFit/>
          </a:bodyPr>
          <a:lstStyle/>
          <a:p>
            <a:r>
              <a:rPr lang="es-MX" sz="5999" dirty="0">
                <a:solidFill>
                  <a:schemeClr val="tx2">
                    <a:lumMod val="50000"/>
                  </a:schemeClr>
                </a:solidFill>
              </a:rPr>
              <a:t>Modelo entidad relación</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0C94CA60-0083-4D3D-8F36-3C9437C8AAFC}"/>
              </a:ext>
            </a:extLst>
          </p:cNvPr>
          <p:cNvSpPr/>
          <p:nvPr/>
        </p:nvSpPr>
        <p:spPr>
          <a:xfrm>
            <a:off x="879769" y="4061733"/>
            <a:ext cx="836220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344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Modelo relacional</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ED3AFC7C-E570-41E5-BF68-098D3859D735}"/>
              </a:ext>
            </a:extLst>
          </p:cNvPr>
          <p:cNvSpPr txBox="1"/>
          <p:nvPr/>
        </p:nvSpPr>
        <p:spPr>
          <a:xfrm>
            <a:off x="604157" y="4012860"/>
            <a:ext cx="12377056" cy="1015534"/>
          </a:xfrm>
          <a:prstGeom prst="rect">
            <a:avLst/>
          </a:prstGeom>
          <a:noFill/>
        </p:spPr>
        <p:txBody>
          <a:bodyPr wrap="square">
            <a:spAutoFit/>
          </a:bodyPr>
          <a:lstStyle/>
          <a:p>
            <a:r>
              <a:rPr lang="es-MX" sz="5999" dirty="0">
                <a:solidFill>
                  <a:schemeClr val="tx2">
                    <a:lumMod val="50000"/>
                  </a:schemeClr>
                </a:solidFill>
              </a:rPr>
              <a:t>Modelo relacional</a:t>
            </a:r>
            <a:endParaRPr lang="es-CO" sz="5999" dirty="0">
              <a:solidFill>
                <a:schemeClr val="tx2">
                  <a:lumMod val="50000"/>
                </a:schemeClr>
              </a:solidFill>
            </a:endParaRPr>
          </a:p>
        </p:txBody>
      </p:sp>
      <p:sp>
        <p:nvSpPr>
          <p:cNvPr id="2" name="Rectángulo 1">
            <a:hlinkClick r:id="rId4" action="ppaction://hlinkfile"/>
            <a:extLst>
              <a:ext uri="{FF2B5EF4-FFF2-40B4-BE49-F238E27FC236}">
                <a16:creationId xmlns:a16="http://schemas.microsoft.com/office/drawing/2014/main" id="{645FD1C1-5603-46E9-BD4F-B5329CB28DC8}"/>
              </a:ext>
            </a:extLst>
          </p:cNvPr>
          <p:cNvSpPr/>
          <p:nvPr/>
        </p:nvSpPr>
        <p:spPr>
          <a:xfrm>
            <a:off x="363070" y="4000387"/>
            <a:ext cx="8425543" cy="983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64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Diagrama de GANT</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715F0F54-E71E-48F7-8992-B2AE54A317F9}"/>
              </a:ext>
            </a:extLst>
          </p:cNvPr>
          <p:cNvSpPr txBox="1"/>
          <p:nvPr/>
        </p:nvSpPr>
        <p:spPr>
          <a:xfrm>
            <a:off x="1396468" y="4000387"/>
            <a:ext cx="8362202" cy="1015534"/>
          </a:xfrm>
          <a:prstGeom prst="rect">
            <a:avLst/>
          </a:prstGeom>
          <a:noFill/>
        </p:spPr>
        <p:txBody>
          <a:bodyPr wrap="square" rtlCol="0">
            <a:spAutoFit/>
          </a:bodyPr>
          <a:lstStyle/>
          <a:p>
            <a:r>
              <a:rPr lang="es-MX" sz="5999" dirty="0">
                <a:solidFill>
                  <a:schemeClr val="tx2">
                    <a:lumMod val="50000"/>
                  </a:schemeClr>
                </a:solidFill>
              </a:rPr>
              <a:t>Planificación</a:t>
            </a:r>
            <a:endParaRPr lang="es-CO" sz="5999" dirty="0">
              <a:solidFill>
                <a:schemeClr val="tx2">
                  <a:lumMod val="50000"/>
                </a:schemeClr>
              </a:solidFill>
            </a:endParaRPr>
          </a:p>
        </p:txBody>
      </p:sp>
      <p:sp>
        <p:nvSpPr>
          <p:cNvPr id="6" name="CuadroTexto 5">
            <a:extLst>
              <a:ext uri="{FF2B5EF4-FFF2-40B4-BE49-F238E27FC236}">
                <a16:creationId xmlns:a16="http://schemas.microsoft.com/office/drawing/2014/main" id="{45DD8CD1-2F1F-4C59-8C01-95616C5B126C}"/>
              </a:ext>
            </a:extLst>
          </p:cNvPr>
          <p:cNvSpPr txBox="1"/>
          <p:nvPr/>
        </p:nvSpPr>
        <p:spPr>
          <a:xfrm>
            <a:off x="1396468" y="6086931"/>
            <a:ext cx="12377056" cy="1015534"/>
          </a:xfrm>
          <a:prstGeom prst="rect">
            <a:avLst/>
          </a:prstGeom>
          <a:noFill/>
        </p:spPr>
        <p:txBody>
          <a:bodyPr wrap="square">
            <a:spAutoFit/>
          </a:bodyPr>
          <a:lstStyle/>
          <a:p>
            <a:r>
              <a:rPr lang="es-MX" sz="5999" dirty="0">
                <a:solidFill>
                  <a:schemeClr val="tx2">
                    <a:lumMod val="50000"/>
                  </a:schemeClr>
                </a:solidFill>
              </a:rPr>
              <a:t>Diagrama de Gantt</a:t>
            </a:r>
            <a:endParaRPr lang="es-CO" sz="5999" dirty="0">
              <a:solidFill>
                <a:schemeClr val="tx2">
                  <a:lumMod val="50000"/>
                </a:schemeClr>
              </a:solidFill>
            </a:endParaRPr>
          </a:p>
        </p:txBody>
      </p:sp>
      <p:sp>
        <p:nvSpPr>
          <p:cNvPr id="4" name="Rectángulo 3">
            <a:hlinkClick r:id="rId4" action="ppaction://hlinkfile"/>
            <a:extLst>
              <a:ext uri="{FF2B5EF4-FFF2-40B4-BE49-F238E27FC236}">
                <a16:creationId xmlns:a16="http://schemas.microsoft.com/office/drawing/2014/main" id="{708C46E7-57D1-42CA-9F8D-1C5DC98F42DD}"/>
              </a:ext>
            </a:extLst>
          </p:cNvPr>
          <p:cNvSpPr/>
          <p:nvPr/>
        </p:nvSpPr>
        <p:spPr>
          <a:xfrm>
            <a:off x="1396468" y="4046705"/>
            <a:ext cx="4549052" cy="1003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hlinkClick r:id="rId5" action="ppaction://hlinkfile"/>
            <a:extLst>
              <a:ext uri="{FF2B5EF4-FFF2-40B4-BE49-F238E27FC236}">
                <a16:creationId xmlns:a16="http://schemas.microsoft.com/office/drawing/2014/main" id="{0F99B5E6-EE6C-4027-AF9D-D41B7126806C}"/>
              </a:ext>
            </a:extLst>
          </p:cNvPr>
          <p:cNvSpPr/>
          <p:nvPr/>
        </p:nvSpPr>
        <p:spPr>
          <a:xfrm>
            <a:off x="1396468" y="6086931"/>
            <a:ext cx="6800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258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Prototipo Mockups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D9E314E3-42F9-4AF5-81C6-6ABC91FE5873}"/>
              </a:ext>
            </a:extLst>
          </p:cNvPr>
          <p:cNvSpPr txBox="1"/>
          <p:nvPr/>
        </p:nvSpPr>
        <p:spPr>
          <a:xfrm>
            <a:off x="1396468" y="4716950"/>
            <a:ext cx="8172075" cy="1015534"/>
          </a:xfrm>
          <a:prstGeom prst="rect">
            <a:avLst/>
          </a:prstGeom>
          <a:noFill/>
        </p:spPr>
        <p:txBody>
          <a:bodyPr wrap="square">
            <a:spAutoFit/>
          </a:bodyPr>
          <a:lstStyle/>
          <a:p>
            <a:r>
              <a:rPr lang="es-CO" sz="5999" dirty="0">
                <a:solidFill>
                  <a:schemeClr val="tx2">
                    <a:lumMod val="50000"/>
                  </a:schemeClr>
                </a:solidFill>
              </a:rPr>
              <a:t>Index</a:t>
            </a:r>
            <a:r>
              <a:rPr lang="es-CO" dirty="0"/>
              <a:t>/</a:t>
            </a:r>
          </a:p>
        </p:txBody>
      </p:sp>
      <p:sp>
        <p:nvSpPr>
          <p:cNvPr id="9" name="CuadroTexto 8">
            <a:extLst>
              <a:ext uri="{FF2B5EF4-FFF2-40B4-BE49-F238E27FC236}">
                <a16:creationId xmlns:a16="http://schemas.microsoft.com/office/drawing/2014/main" id="{DC7C0CF6-6730-41A2-A8D1-9607C9EA0622}"/>
              </a:ext>
            </a:extLst>
          </p:cNvPr>
          <p:cNvSpPr txBox="1"/>
          <p:nvPr/>
        </p:nvSpPr>
        <p:spPr>
          <a:xfrm>
            <a:off x="1396468" y="6632939"/>
            <a:ext cx="4220561" cy="1015534"/>
          </a:xfrm>
          <a:prstGeom prst="rect">
            <a:avLst/>
          </a:prstGeom>
          <a:noFill/>
        </p:spPr>
        <p:txBody>
          <a:bodyPr wrap="square">
            <a:spAutoFit/>
          </a:bodyPr>
          <a:lstStyle/>
          <a:p>
            <a:r>
              <a:rPr lang="es-CO" sz="5999" dirty="0">
                <a:solidFill>
                  <a:schemeClr val="tx2">
                    <a:lumMod val="50000"/>
                  </a:schemeClr>
                </a:solidFill>
              </a:rPr>
              <a:t>Registro</a:t>
            </a:r>
          </a:p>
        </p:txBody>
      </p:sp>
      <p:sp>
        <p:nvSpPr>
          <p:cNvPr id="11" name="CuadroTexto 10">
            <a:extLst>
              <a:ext uri="{FF2B5EF4-FFF2-40B4-BE49-F238E27FC236}">
                <a16:creationId xmlns:a16="http://schemas.microsoft.com/office/drawing/2014/main" id="{AB2527EA-33BC-4500-863E-452E777CB03F}"/>
              </a:ext>
            </a:extLst>
          </p:cNvPr>
          <p:cNvSpPr txBox="1"/>
          <p:nvPr/>
        </p:nvSpPr>
        <p:spPr>
          <a:xfrm>
            <a:off x="1343586" y="9959933"/>
            <a:ext cx="16148957" cy="1015534"/>
          </a:xfrm>
          <a:prstGeom prst="rect">
            <a:avLst/>
          </a:prstGeom>
          <a:noFill/>
        </p:spPr>
        <p:txBody>
          <a:bodyPr wrap="square">
            <a:spAutoFit/>
          </a:bodyPr>
          <a:lstStyle/>
          <a:p>
            <a:r>
              <a:rPr lang="es-CO" sz="5999" dirty="0">
                <a:solidFill>
                  <a:schemeClr val="tx2">
                    <a:lumMod val="50000"/>
                  </a:schemeClr>
                </a:solidFill>
              </a:rPr>
              <a:t>Menú principal</a:t>
            </a:r>
          </a:p>
        </p:txBody>
      </p:sp>
      <p:sp>
        <p:nvSpPr>
          <p:cNvPr id="2" name="Rectángulo 1">
            <a:hlinkClick r:id="rId4" action="ppaction://hlinkfile"/>
            <a:extLst>
              <a:ext uri="{FF2B5EF4-FFF2-40B4-BE49-F238E27FC236}">
                <a16:creationId xmlns:a16="http://schemas.microsoft.com/office/drawing/2014/main" id="{7DBA31D8-98BB-4186-A6A8-15BAB89A1FB6}"/>
              </a:ext>
            </a:extLst>
          </p:cNvPr>
          <p:cNvSpPr/>
          <p:nvPr/>
        </p:nvSpPr>
        <p:spPr>
          <a:xfrm>
            <a:off x="1343587" y="4750587"/>
            <a:ext cx="6637189"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F6FCDC1C-D98A-4DB5-97FC-E079630E0A09}"/>
              </a:ext>
            </a:extLst>
          </p:cNvPr>
          <p:cNvSpPr/>
          <p:nvPr/>
        </p:nvSpPr>
        <p:spPr>
          <a:xfrm>
            <a:off x="1343587" y="6632939"/>
            <a:ext cx="3371475"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hlinkClick r:id="rId6" action="ppaction://hlinkfile"/>
            <a:extLst>
              <a:ext uri="{FF2B5EF4-FFF2-40B4-BE49-F238E27FC236}">
                <a16:creationId xmlns:a16="http://schemas.microsoft.com/office/drawing/2014/main" id="{4F53EAA1-BC47-47E7-AA95-D8F1D8A2BAAE}"/>
              </a:ext>
            </a:extLst>
          </p:cNvPr>
          <p:cNvSpPr/>
          <p:nvPr/>
        </p:nvSpPr>
        <p:spPr>
          <a:xfrm>
            <a:off x="1396468" y="10036881"/>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8F773221-136E-4886-A485-0A833295E48F}"/>
              </a:ext>
            </a:extLst>
          </p:cNvPr>
          <p:cNvSpPr txBox="1"/>
          <p:nvPr/>
        </p:nvSpPr>
        <p:spPr>
          <a:xfrm>
            <a:off x="1343587" y="8296436"/>
            <a:ext cx="6060246" cy="1015534"/>
          </a:xfrm>
          <a:prstGeom prst="rect">
            <a:avLst/>
          </a:prstGeom>
          <a:noFill/>
        </p:spPr>
        <p:txBody>
          <a:bodyPr wrap="square">
            <a:spAutoFit/>
          </a:bodyPr>
          <a:lstStyle/>
          <a:p>
            <a:r>
              <a:rPr lang="es-CO" sz="5999" dirty="0">
                <a:solidFill>
                  <a:schemeClr val="tx2">
                    <a:lumMod val="50000"/>
                  </a:schemeClr>
                </a:solidFill>
              </a:rPr>
              <a:t>Login</a:t>
            </a:r>
          </a:p>
        </p:txBody>
      </p:sp>
      <p:sp>
        <p:nvSpPr>
          <p:cNvPr id="12" name="Rectángulo 11">
            <a:hlinkClick r:id="rId7" action="ppaction://hlinkfile"/>
            <a:extLst>
              <a:ext uri="{FF2B5EF4-FFF2-40B4-BE49-F238E27FC236}">
                <a16:creationId xmlns:a16="http://schemas.microsoft.com/office/drawing/2014/main" id="{985E4296-0927-43D1-876B-C5B08D3BC93D}"/>
              </a:ext>
            </a:extLst>
          </p:cNvPr>
          <p:cNvSpPr/>
          <p:nvPr/>
        </p:nvSpPr>
        <p:spPr>
          <a:xfrm>
            <a:off x="1343586" y="8296436"/>
            <a:ext cx="5200275"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1832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1" y="719252"/>
            <a:ext cx="15965500"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Sistema control de versiones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2" name="CuadroTexto 1">
            <a:extLst>
              <a:ext uri="{FF2B5EF4-FFF2-40B4-BE49-F238E27FC236}">
                <a16:creationId xmlns:a16="http://schemas.microsoft.com/office/drawing/2014/main" id="{E7060938-BC7F-455E-B808-565FB5A00F2D}"/>
              </a:ext>
            </a:extLst>
          </p:cNvPr>
          <p:cNvSpPr txBox="1"/>
          <p:nvPr/>
        </p:nvSpPr>
        <p:spPr>
          <a:xfrm>
            <a:off x="8522527" y="3483097"/>
            <a:ext cx="6793674" cy="707886"/>
          </a:xfrm>
          <a:prstGeom prst="rect">
            <a:avLst/>
          </a:prstGeom>
          <a:noFill/>
        </p:spPr>
        <p:txBody>
          <a:bodyPr wrap="square" rtlCol="0">
            <a:spAutoFit/>
          </a:bodyPr>
          <a:lstStyle/>
          <a:p>
            <a:r>
              <a:rPr lang="es-CO" sz="4000" dirty="0">
                <a:solidFill>
                  <a:schemeClr val="tx2">
                    <a:lumMod val="50000"/>
                  </a:schemeClr>
                </a:solidFill>
              </a:rPr>
              <a:t>Sistema control de versiones</a:t>
            </a:r>
          </a:p>
        </p:txBody>
      </p:sp>
      <p:sp>
        <p:nvSpPr>
          <p:cNvPr id="3" name="Rectángulo 2">
            <a:hlinkClick r:id="rId4"/>
            <a:extLst>
              <a:ext uri="{FF2B5EF4-FFF2-40B4-BE49-F238E27FC236}">
                <a16:creationId xmlns:a16="http://schemas.microsoft.com/office/drawing/2014/main" id="{CB056B09-F9C6-4B11-B67C-9787FF86FA42}"/>
              </a:ext>
            </a:extLst>
          </p:cNvPr>
          <p:cNvSpPr/>
          <p:nvPr/>
        </p:nvSpPr>
        <p:spPr>
          <a:xfrm>
            <a:off x="8310750" y="3406636"/>
            <a:ext cx="7217228" cy="873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777A4994-97CC-4BF8-A69F-61DB252861DA}"/>
              </a:ext>
            </a:extLst>
          </p:cNvPr>
          <p:cNvPicPr>
            <a:picLocks noChangeAspect="1"/>
          </p:cNvPicPr>
          <p:nvPr/>
        </p:nvPicPr>
        <p:blipFill>
          <a:blip r:embed="rId5"/>
          <a:stretch>
            <a:fillRect/>
          </a:stretch>
        </p:blipFill>
        <p:spPr>
          <a:xfrm>
            <a:off x="363070" y="4356379"/>
            <a:ext cx="23639930" cy="10957450"/>
          </a:xfrm>
          <a:prstGeom prst="rect">
            <a:avLst/>
          </a:prstGeom>
        </p:spPr>
      </p:pic>
    </p:spTree>
    <p:extLst>
      <p:ext uri="{BB962C8B-B14F-4D97-AF65-F5344CB8AC3E}">
        <p14:creationId xmlns:p14="http://schemas.microsoft.com/office/powerpoint/2010/main" val="30495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363070" y="719252"/>
            <a:ext cx="11164901" cy="1702422"/>
          </a:xfrm>
          <a:prstGeom prst="rect">
            <a:avLst/>
          </a:prstGeom>
          <a:noFill/>
          <a:ln>
            <a:noFill/>
          </a:ln>
        </p:spPr>
        <p:txBody>
          <a:bodyPr spcFirstLastPara="1" wrap="square" lIns="71425" tIns="71425" rIns="71425" bIns="71425" anchor="b" anchorCtr="0">
            <a:noAutofit/>
          </a:bodyPr>
          <a:lstStyle/>
          <a:p>
            <a:r>
              <a:rPr lang="es-CO" sz="10000" b="1" dirty="0">
                <a:solidFill>
                  <a:schemeClr val="bg1"/>
                </a:solidFill>
                <a:latin typeface="Calibri" panose="020F0502020204030204" pitchFamily="34" charset="0"/>
                <a:cs typeface="Calibri" panose="020F0502020204030204" pitchFamily="34" charset="0"/>
              </a:rPr>
              <a:t>Informe de costos</a:t>
            </a:r>
          </a:p>
        </p:txBody>
      </p:sp>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EA205D35-6735-4D50-BFE7-2ACEFD313F4A}"/>
              </a:ext>
            </a:extLst>
          </p:cNvPr>
          <p:cNvSpPr txBox="1"/>
          <p:nvPr/>
        </p:nvSpPr>
        <p:spPr>
          <a:xfrm>
            <a:off x="879769" y="4000387"/>
            <a:ext cx="8082643" cy="1015534"/>
          </a:xfrm>
          <a:prstGeom prst="rect">
            <a:avLst/>
          </a:prstGeom>
          <a:noFill/>
        </p:spPr>
        <p:txBody>
          <a:bodyPr wrap="square">
            <a:spAutoFit/>
          </a:bodyPr>
          <a:lstStyle/>
          <a:p>
            <a:r>
              <a:rPr lang="es-CO" sz="5999" dirty="0">
                <a:solidFill>
                  <a:schemeClr val="tx2">
                    <a:lumMod val="50000"/>
                  </a:schemeClr>
                </a:solidFill>
              </a:rPr>
              <a:t>Presupuesto</a:t>
            </a:r>
          </a:p>
        </p:txBody>
      </p:sp>
      <p:sp>
        <p:nvSpPr>
          <p:cNvPr id="8" name="CuadroTexto 7">
            <a:extLst>
              <a:ext uri="{FF2B5EF4-FFF2-40B4-BE49-F238E27FC236}">
                <a16:creationId xmlns:a16="http://schemas.microsoft.com/office/drawing/2014/main" id="{C155225A-2A6D-4021-ACB5-72B72C6B102F}"/>
              </a:ext>
            </a:extLst>
          </p:cNvPr>
          <p:cNvSpPr txBox="1"/>
          <p:nvPr/>
        </p:nvSpPr>
        <p:spPr>
          <a:xfrm>
            <a:off x="879769" y="5708928"/>
            <a:ext cx="4606631" cy="1015534"/>
          </a:xfrm>
          <a:prstGeom prst="rect">
            <a:avLst/>
          </a:prstGeom>
          <a:noFill/>
        </p:spPr>
        <p:txBody>
          <a:bodyPr wrap="square">
            <a:spAutoFit/>
          </a:bodyPr>
          <a:lstStyle/>
          <a:p>
            <a:r>
              <a:rPr lang="es-CO" sz="5999" dirty="0">
                <a:solidFill>
                  <a:schemeClr val="tx2">
                    <a:lumMod val="50000"/>
                  </a:schemeClr>
                </a:solidFill>
              </a:rPr>
              <a:t>Recursos</a:t>
            </a:r>
          </a:p>
        </p:txBody>
      </p:sp>
      <p:sp>
        <p:nvSpPr>
          <p:cNvPr id="10" name="CuadroTexto 9">
            <a:extLst>
              <a:ext uri="{FF2B5EF4-FFF2-40B4-BE49-F238E27FC236}">
                <a16:creationId xmlns:a16="http://schemas.microsoft.com/office/drawing/2014/main" id="{805ED7EF-9347-475C-846D-20EA427AC0C1}"/>
              </a:ext>
            </a:extLst>
          </p:cNvPr>
          <p:cNvSpPr txBox="1"/>
          <p:nvPr/>
        </p:nvSpPr>
        <p:spPr>
          <a:xfrm>
            <a:off x="912425" y="7384209"/>
            <a:ext cx="4541317" cy="1015534"/>
          </a:xfrm>
          <a:prstGeom prst="rect">
            <a:avLst/>
          </a:prstGeom>
          <a:noFill/>
        </p:spPr>
        <p:txBody>
          <a:bodyPr wrap="square">
            <a:spAutoFit/>
          </a:bodyPr>
          <a:lstStyle/>
          <a:p>
            <a:r>
              <a:rPr lang="es-MX" sz="5999" dirty="0">
                <a:solidFill>
                  <a:schemeClr val="tx2">
                    <a:lumMod val="50000"/>
                  </a:schemeClr>
                </a:solidFill>
              </a:rPr>
              <a:t>F</a:t>
            </a:r>
            <a:r>
              <a:rPr lang="es-CO" sz="5999" dirty="0">
                <a:solidFill>
                  <a:schemeClr val="tx2">
                    <a:lumMod val="50000"/>
                  </a:schemeClr>
                </a:solidFill>
              </a:rPr>
              <a:t>lujo de caja</a:t>
            </a:r>
          </a:p>
        </p:txBody>
      </p:sp>
      <p:sp>
        <p:nvSpPr>
          <p:cNvPr id="2" name="Rectángulo 1">
            <a:hlinkClick r:id="rId4" action="ppaction://hlinkfile"/>
            <a:extLst>
              <a:ext uri="{FF2B5EF4-FFF2-40B4-BE49-F238E27FC236}">
                <a16:creationId xmlns:a16="http://schemas.microsoft.com/office/drawing/2014/main" id="{58AE23A1-7B0A-4359-A129-3044A050D615}"/>
              </a:ext>
            </a:extLst>
          </p:cNvPr>
          <p:cNvSpPr/>
          <p:nvPr/>
        </p:nvSpPr>
        <p:spPr>
          <a:xfrm>
            <a:off x="879769" y="4074471"/>
            <a:ext cx="4606631"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8174C395-91E4-4674-BE2A-114C5632E28A}"/>
              </a:ext>
            </a:extLst>
          </p:cNvPr>
          <p:cNvSpPr txBox="1"/>
          <p:nvPr/>
        </p:nvSpPr>
        <p:spPr>
          <a:xfrm>
            <a:off x="9723664" y="4074471"/>
            <a:ext cx="3608615" cy="1015534"/>
          </a:xfrm>
          <a:prstGeom prst="rect">
            <a:avLst/>
          </a:prstGeom>
          <a:noFill/>
        </p:spPr>
        <p:txBody>
          <a:bodyPr wrap="square">
            <a:spAutoFit/>
          </a:bodyPr>
          <a:lstStyle/>
          <a:p>
            <a:r>
              <a:rPr lang="es-CO" sz="5999" dirty="0">
                <a:solidFill>
                  <a:schemeClr val="tx2">
                    <a:lumMod val="50000"/>
                  </a:schemeClr>
                </a:solidFill>
              </a:rPr>
              <a:t>Informe</a:t>
            </a:r>
          </a:p>
        </p:txBody>
      </p:sp>
      <p:sp>
        <p:nvSpPr>
          <p:cNvPr id="12" name="CuadroTexto 11">
            <a:extLst>
              <a:ext uri="{FF2B5EF4-FFF2-40B4-BE49-F238E27FC236}">
                <a16:creationId xmlns:a16="http://schemas.microsoft.com/office/drawing/2014/main" id="{0B15B895-92CD-4E81-A753-B062A5CD0131}"/>
              </a:ext>
            </a:extLst>
          </p:cNvPr>
          <p:cNvSpPr txBox="1"/>
          <p:nvPr/>
        </p:nvSpPr>
        <p:spPr>
          <a:xfrm>
            <a:off x="9723663" y="5663361"/>
            <a:ext cx="4229100" cy="1015534"/>
          </a:xfrm>
          <a:prstGeom prst="rect">
            <a:avLst/>
          </a:prstGeom>
          <a:noFill/>
        </p:spPr>
        <p:txBody>
          <a:bodyPr wrap="square">
            <a:spAutoFit/>
          </a:bodyPr>
          <a:lstStyle/>
          <a:p>
            <a:r>
              <a:rPr lang="es-CO" sz="5999" dirty="0">
                <a:solidFill>
                  <a:schemeClr val="tx2">
                    <a:lumMod val="50000"/>
                  </a:schemeClr>
                </a:solidFill>
              </a:rPr>
              <a:t>Informe 2</a:t>
            </a:r>
          </a:p>
        </p:txBody>
      </p:sp>
      <p:sp>
        <p:nvSpPr>
          <p:cNvPr id="5" name="Rectángulo 4">
            <a:hlinkClick r:id="rId5" action="ppaction://hlinkfile"/>
            <a:extLst>
              <a:ext uri="{FF2B5EF4-FFF2-40B4-BE49-F238E27FC236}">
                <a16:creationId xmlns:a16="http://schemas.microsoft.com/office/drawing/2014/main" id="{0F1CD147-BA7D-4735-9BE9-1B959653EC45}"/>
              </a:ext>
            </a:extLst>
          </p:cNvPr>
          <p:cNvSpPr/>
          <p:nvPr/>
        </p:nvSpPr>
        <p:spPr>
          <a:xfrm>
            <a:off x="879769" y="5663361"/>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hlinkClick r:id="rId6" action="ppaction://hlinkfile"/>
            <a:extLst>
              <a:ext uri="{FF2B5EF4-FFF2-40B4-BE49-F238E27FC236}">
                <a16:creationId xmlns:a16="http://schemas.microsoft.com/office/drawing/2014/main" id="{C418347A-5DBF-4A52-8424-B32DFCC4B349}"/>
              </a:ext>
            </a:extLst>
          </p:cNvPr>
          <p:cNvSpPr/>
          <p:nvPr/>
        </p:nvSpPr>
        <p:spPr>
          <a:xfrm>
            <a:off x="879768" y="7384080"/>
            <a:ext cx="5065751"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hlinkClick r:id="rId7" action="ppaction://hlinkfile"/>
            <a:extLst>
              <a:ext uri="{FF2B5EF4-FFF2-40B4-BE49-F238E27FC236}">
                <a16:creationId xmlns:a16="http://schemas.microsoft.com/office/drawing/2014/main" id="{E251D593-C87B-4CCF-A5F8-AB03C34B14B4}"/>
              </a:ext>
            </a:extLst>
          </p:cNvPr>
          <p:cNvSpPr/>
          <p:nvPr/>
        </p:nvSpPr>
        <p:spPr>
          <a:xfrm>
            <a:off x="9723663" y="4074471"/>
            <a:ext cx="317590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hlinkClick r:id="rId8" action="ppaction://hlinkfile"/>
            <a:extLst>
              <a:ext uri="{FF2B5EF4-FFF2-40B4-BE49-F238E27FC236}">
                <a16:creationId xmlns:a16="http://schemas.microsoft.com/office/drawing/2014/main" id="{E7C4EBF9-58AB-41FA-A29B-A5B8800429AB}"/>
              </a:ext>
            </a:extLst>
          </p:cNvPr>
          <p:cNvSpPr/>
          <p:nvPr/>
        </p:nvSpPr>
        <p:spPr>
          <a:xfrm>
            <a:off x="9723664" y="5709693"/>
            <a:ext cx="3608615" cy="1061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5039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Documentación</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1396468" y="3929480"/>
            <a:ext cx="12344400" cy="1015534"/>
          </a:xfrm>
          <a:prstGeom prst="rect">
            <a:avLst/>
          </a:prstGeom>
          <a:noFill/>
        </p:spPr>
        <p:txBody>
          <a:bodyPr wrap="square">
            <a:spAutoFit/>
          </a:bodyPr>
          <a:lstStyle/>
          <a:p>
            <a:r>
              <a:rPr lang="es-CO" sz="5999" dirty="0">
                <a:solidFill>
                  <a:schemeClr val="tx2">
                    <a:lumMod val="50000"/>
                  </a:schemeClr>
                </a:solidFill>
              </a:rPr>
              <a:t>Informe técnico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5957590"/>
            <a:ext cx="12344400" cy="1015534"/>
          </a:xfrm>
          <a:prstGeom prst="rect">
            <a:avLst/>
          </a:prstGeom>
          <a:noFill/>
        </p:spPr>
        <p:txBody>
          <a:bodyPr wrap="square">
            <a:spAutoFit/>
          </a:bodyPr>
          <a:lstStyle/>
          <a:p>
            <a:r>
              <a:rPr lang="es-CO" sz="5999" dirty="0">
                <a:solidFill>
                  <a:schemeClr val="tx2">
                    <a:lumMod val="50000"/>
                  </a:schemeClr>
                </a:solidFill>
              </a:rPr>
              <a:t>Plan de trabajo</a:t>
            </a:r>
          </a:p>
        </p:txBody>
      </p:sp>
      <p:sp>
        <p:nvSpPr>
          <p:cNvPr id="2" name="Rectángulo 1">
            <a:hlinkClick r:id="rId4" action="ppaction://hlinkfile"/>
            <a:extLst>
              <a:ext uri="{FF2B5EF4-FFF2-40B4-BE49-F238E27FC236}">
                <a16:creationId xmlns:a16="http://schemas.microsoft.com/office/drawing/2014/main" id="{FB573DFA-EC5E-4D1C-BA07-DEF404463E6A}"/>
              </a:ext>
            </a:extLst>
          </p:cNvPr>
          <p:cNvSpPr/>
          <p:nvPr/>
        </p:nvSpPr>
        <p:spPr>
          <a:xfrm>
            <a:off x="1396468" y="3978862"/>
            <a:ext cx="5722789"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hlinkClick r:id="rId5" action="ppaction://hlinkfile"/>
            <a:extLst>
              <a:ext uri="{FF2B5EF4-FFF2-40B4-BE49-F238E27FC236}">
                <a16:creationId xmlns:a16="http://schemas.microsoft.com/office/drawing/2014/main" id="{96D0C66D-4E6E-45AD-A0E5-2FE275A500A3}"/>
              </a:ext>
            </a:extLst>
          </p:cNvPr>
          <p:cNvSpPr/>
          <p:nvPr/>
        </p:nvSpPr>
        <p:spPr>
          <a:xfrm>
            <a:off x="1396468" y="5957590"/>
            <a:ext cx="5461532"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7D7551A1-B37A-431E-A25A-FDCAE1A81037}"/>
              </a:ext>
            </a:extLst>
          </p:cNvPr>
          <p:cNvSpPr/>
          <p:nvPr/>
        </p:nvSpPr>
        <p:spPr>
          <a:xfrm>
            <a:off x="1265839" y="7637750"/>
            <a:ext cx="5722789" cy="1783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5999" dirty="0">
                <a:solidFill>
                  <a:schemeClr val="tx2">
                    <a:lumMod val="50000"/>
                  </a:schemeClr>
                </a:solidFill>
              </a:rPr>
              <a:t>Manual técnico</a:t>
            </a:r>
          </a:p>
        </p:txBody>
      </p:sp>
      <p:sp>
        <p:nvSpPr>
          <p:cNvPr id="5" name="Rectángulo 4">
            <a:hlinkClick r:id="rId6" action="ppaction://hlinkfile"/>
            <a:extLst>
              <a:ext uri="{FF2B5EF4-FFF2-40B4-BE49-F238E27FC236}">
                <a16:creationId xmlns:a16="http://schemas.microsoft.com/office/drawing/2014/main" id="{BE991B7D-77FA-47D0-9D43-C2121EBCAE0A}"/>
              </a:ext>
            </a:extLst>
          </p:cNvPr>
          <p:cNvSpPr/>
          <p:nvPr/>
        </p:nvSpPr>
        <p:spPr>
          <a:xfrm>
            <a:off x="1331154" y="7767724"/>
            <a:ext cx="5526846" cy="149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6983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7"/>
          <p:cNvSpPr txBox="1"/>
          <p:nvPr/>
        </p:nvSpPr>
        <p:spPr>
          <a:xfrm>
            <a:off x="1672482" y="1462188"/>
            <a:ext cx="4140489" cy="1183286"/>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9600" b="1" dirty="0">
                <a:solidFill>
                  <a:srgbClr val="434343"/>
                </a:solidFill>
                <a:latin typeface="Calibri"/>
                <a:ea typeface="Calibri"/>
                <a:cs typeface="Calibri"/>
                <a:sym typeface="Calibri"/>
              </a:rPr>
              <a:t>Agenda </a:t>
            </a:r>
            <a:endParaRPr sz="9600" dirty="0"/>
          </a:p>
        </p:txBody>
      </p:sp>
      <p:sp>
        <p:nvSpPr>
          <p:cNvPr id="77" name="Google Shape;77;p17"/>
          <p:cNvSpPr/>
          <p:nvPr/>
        </p:nvSpPr>
        <p:spPr>
          <a:xfrm>
            <a:off x="1672483" y="2645475"/>
            <a:ext cx="1070718" cy="155902"/>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44161B99-2A70-4BFF-A02A-84D7EA7287CA}"/>
              </a:ext>
            </a:extLst>
          </p:cNvPr>
          <p:cNvSpPr txBox="1"/>
          <p:nvPr/>
        </p:nvSpPr>
        <p:spPr>
          <a:xfrm>
            <a:off x="1672482" y="314624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 </a:t>
            </a:r>
            <a:r>
              <a:rPr lang="es-CO" sz="4000" dirty="0">
                <a:solidFill>
                  <a:schemeClr val="bg2"/>
                </a:solidFill>
                <a:latin typeface="Calibri" panose="020F0502020204030204" pitchFamily="34" charset="0"/>
                <a:cs typeface="Calibri" panose="020F0502020204030204" pitchFamily="34" charset="0"/>
              </a:rPr>
              <a:t>Nombre del Proyecto e integrantes</a:t>
            </a:r>
            <a:endParaRPr lang="es-ES" sz="4000" dirty="0">
              <a:solidFill>
                <a:schemeClr val="bg2"/>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676F0880-966D-4415-BCD9-576E966E4672}"/>
              </a:ext>
            </a:extLst>
          </p:cNvPr>
          <p:cNvSpPr txBox="1"/>
          <p:nvPr/>
        </p:nvSpPr>
        <p:spPr>
          <a:xfrm>
            <a:off x="1672482" y="3954198"/>
            <a:ext cx="8908432" cy="8064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a:t>
            </a:r>
            <a:r>
              <a:rPr lang="es-CO" sz="4000" dirty="0">
                <a:solidFill>
                  <a:schemeClr val="bg2"/>
                </a:solidFill>
                <a:latin typeface="Calibri" panose="020F0502020204030204" pitchFamily="34" charset="0"/>
                <a:cs typeface="Calibri" panose="020F0502020204030204" pitchFamily="34" charset="0"/>
                <a:hlinkClick r:id="rId4" action="ppaction://hlinkpres?slideindex=1&amp;slidetitle="/>
              </a:rPr>
              <a:t> </a:t>
            </a:r>
            <a:r>
              <a:rPr lang="es-CO" sz="4000" dirty="0">
                <a:solidFill>
                  <a:schemeClr val="bg2"/>
                </a:solidFill>
                <a:latin typeface="Calibri" panose="020F0502020204030204" pitchFamily="34" charset="0"/>
                <a:cs typeface="Calibri" panose="020F0502020204030204" pitchFamily="34" charset="0"/>
              </a:rPr>
              <a:t>Introduccion</a:t>
            </a:r>
            <a:endParaRPr lang="es-ES" sz="4000" dirty="0">
              <a:solidFill>
                <a:schemeClr val="bg2"/>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71E7EA7-EBC1-4B8F-8878-7A4CAB5E542C}"/>
              </a:ext>
            </a:extLst>
          </p:cNvPr>
          <p:cNvSpPr txBox="1"/>
          <p:nvPr/>
        </p:nvSpPr>
        <p:spPr>
          <a:xfrm>
            <a:off x="1672482" y="4767200"/>
            <a:ext cx="8908432" cy="74128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3. Planteamiento del problema</a:t>
            </a:r>
            <a:endParaRPr lang="es-ES" sz="4000" dirty="0">
              <a:solidFill>
                <a:schemeClr val="bg2"/>
              </a:solidFill>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1B625D35-CDB9-4BAF-AC0F-659D7C0995FC}"/>
              </a:ext>
            </a:extLst>
          </p:cNvPr>
          <p:cNvSpPr txBox="1"/>
          <p:nvPr/>
        </p:nvSpPr>
        <p:spPr>
          <a:xfrm>
            <a:off x="1672482" y="5508481"/>
            <a:ext cx="8908432" cy="73899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4. Objetivo general y especificos </a:t>
            </a:r>
            <a:endParaRPr lang="es-ES" sz="4000" dirty="0">
              <a:solidFill>
                <a:schemeClr val="bg2"/>
              </a:solidFill>
              <a:latin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5919300B-1851-482D-B343-2B03DF46E04B}"/>
              </a:ext>
            </a:extLst>
          </p:cNvPr>
          <p:cNvSpPr txBox="1"/>
          <p:nvPr/>
        </p:nvSpPr>
        <p:spPr>
          <a:xfrm>
            <a:off x="1672482" y="6247473"/>
            <a:ext cx="8908432" cy="597608"/>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5. Alcance del proyecto </a:t>
            </a:r>
            <a:endParaRPr lang="es-ES" sz="4000" dirty="0">
              <a:solidFill>
                <a:schemeClr val="bg2"/>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E2280094-9A77-4836-8982-27C0FCBE04C1}"/>
              </a:ext>
            </a:extLst>
          </p:cNvPr>
          <p:cNvSpPr txBox="1"/>
          <p:nvPr/>
        </p:nvSpPr>
        <p:spPr>
          <a:xfrm>
            <a:off x="1672482" y="6868364"/>
            <a:ext cx="8908432" cy="6208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6. Justificacion </a:t>
            </a:r>
            <a:endParaRPr lang="es-ES" sz="4000" dirty="0">
              <a:solidFill>
                <a:schemeClr val="bg2"/>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E8377FCC-593E-4E7A-BB7C-DB9BFDA81B74}"/>
              </a:ext>
            </a:extLst>
          </p:cNvPr>
          <p:cNvSpPr txBox="1"/>
          <p:nvPr/>
        </p:nvSpPr>
        <p:spPr>
          <a:xfrm>
            <a:off x="1672482" y="7485187"/>
            <a:ext cx="8908432" cy="616224"/>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7. Tec. Levantamiento de información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5ACF4B5-6A21-4B14-8399-825D9DEA330A}"/>
              </a:ext>
            </a:extLst>
          </p:cNvPr>
          <p:cNvSpPr txBox="1"/>
          <p:nvPr/>
        </p:nvSpPr>
        <p:spPr>
          <a:xfrm>
            <a:off x="1672482" y="8101411"/>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8. Resultados aplicación de técnicas </a:t>
            </a:r>
            <a:endParaRPr lang="es-ES" sz="4000" dirty="0">
              <a:solidFill>
                <a:schemeClr val="bg2"/>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2DC3CF81-EBF3-441D-8BFB-23839291557D}"/>
              </a:ext>
            </a:extLst>
          </p:cNvPr>
          <p:cNvSpPr txBox="1"/>
          <p:nvPr/>
        </p:nvSpPr>
        <p:spPr>
          <a:xfrm>
            <a:off x="1672482" y="10363649"/>
            <a:ext cx="8908432" cy="112835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11. </a:t>
            </a:r>
            <a:r>
              <a:rPr lang="es-CO" sz="4000" dirty="0">
                <a:solidFill>
                  <a:schemeClr val="bg2"/>
                </a:solidFill>
                <a:latin typeface="Calibri" panose="020F0502020204030204" pitchFamily="34" charset="0"/>
                <a:cs typeface="Calibri" panose="020F0502020204030204" pitchFamily="34" charset="0"/>
              </a:rPr>
              <a:t>Informe de requerimientos: </a:t>
            </a:r>
          </a:p>
          <a:p>
            <a:pPr algn="l"/>
            <a:r>
              <a:rPr lang="es-CO" sz="4000" dirty="0">
                <a:solidFill>
                  <a:schemeClr val="bg2"/>
                </a:solidFill>
                <a:latin typeface="Calibri" panose="020F0502020204030204" pitchFamily="34" charset="0"/>
                <a:cs typeface="Calibri" panose="020F0502020204030204" pitchFamily="34" charset="0"/>
              </a:rPr>
              <a:t>       funcionales y no funcionales </a:t>
            </a:r>
            <a:endParaRPr lang="es-ES" sz="4000" dirty="0">
              <a:solidFill>
                <a:schemeClr val="bg2"/>
              </a:solidFill>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908E957-1BB3-4D5F-99EB-5B393A8EE677}"/>
              </a:ext>
            </a:extLst>
          </p:cNvPr>
          <p:cNvSpPr txBox="1"/>
          <p:nvPr/>
        </p:nvSpPr>
        <p:spPr>
          <a:xfrm>
            <a:off x="1672482" y="11492008"/>
            <a:ext cx="8908432" cy="739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12. </a:t>
            </a:r>
            <a:r>
              <a:rPr lang="es-CO" sz="4000" dirty="0">
                <a:solidFill>
                  <a:schemeClr val="bg2"/>
                </a:solidFill>
                <a:latin typeface="Calibri" panose="020F0502020204030204" pitchFamily="34" charset="0"/>
                <a:cs typeface="Calibri" panose="020F0502020204030204" pitchFamily="34" charset="0"/>
              </a:rPr>
              <a:t>Casos de uso </a:t>
            </a:r>
            <a:endParaRPr lang="es-ES" sz="4000" dirty="0">
              <a:solidFill>
                <a:schemeClr val="bg2"/>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764B187-B3AE-435F-9009-F5C55AD02371}"/>
              </a:ext>
            </a:extLst>
          </p:cNvPr>
          <p:cNvSpPr txBox="1"/>
          <p:nvPr/>
        </p:nvSpPr>
        <p:spPr>
          <a:xfrm>
            <a:off x="1672482" y="13014992"/>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14. Diagrama de distribución </a:t>
            </a:r>
            <a:endParaRPr lang="es-ES" sz="4000" dirty="0">
              <a:solidFill>
                <a:schemeClr val="bg2"/>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C9FA448C-4C97-43AF-AE76-506054DCCFC0}"/>
              </a:ext>
            </a:extLst>
          </p:cNvPr>
          <p:cNvSpPr txBox="1"/>
          <p:nvPr/>
        </p:nvSpPr>
        <p:spPr>
          <a:xfrm>
            <a:off x="1672482" y="13817332"/>
            <a:ext cx="8908432" cy="80795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15. Modelo entidad relación </a:t>
            </a:r>
            <a:endParaRPr lang="es-ES" sz="4000" dirty="0">
              <a:solidFill>
                <a:schemeClr val="bg2"/>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144DBFA6-BB5B-4466-AFD7-A7DF1AF2FD4D}"/>
              </a:ext>
            </a:extLst>
          </p:cNvPr>
          <p:cNvSpPr txBox="1"/>
          <p:nvPr/>
        </p:nvSpPr>
        <p:spPr>
          <a:xfrm>
            <a:off x="12192000" y="314624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16. Modelo relacional</a:t>
            </a:r>
            <a:endParaRPr lang="es-ES" sz="4000" dirty="0">
              <a:solidFill>
                <a:schemeClr val="bg2"/>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C2DC8484-12DE-4BF5-B431-378F3392FC7C}"/>
              </a:ext>
            </a:extLst>
          </p:cNvPr>
          <p:cNvSpPr txBox="1"/>
          <p:nvPr/>
        </p:nvSpPr>
        <p:spPr>
          <a:xfrm>
            <a:off x="12192000" y="388678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17. Diagrama de GANT </a:t>
            </a:r>
            <a:endParaRPr lang="es-ES" sz="4000" dirty="0">
              <a:solidFill>
                <a:schemeClr val="bg2"/>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6C4BB3E0-1BF3-4CE3-8834-98E6D97462E8}"/>
              </a:ext>
            </a:extLst>
          </p:cNvPr>
          <p:cNvSpPr txBox="1"/>
          <p:nvPr/>
        </p:nvSpPr>
        <p:spPr>
          <a:xfrm>
            <a:off x="12192000" y="4660969"/>
            <a:ext cx="8908432" cy="769129"/>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18. Mockups </a:t>
            </a:r>
            <a:endParaRPr lang="es-ES" sz="4000" dirty="0">
              <a:solidFill>
                <a:schemeClr val="bg2"/>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53264F00-EF0C-411A-9ED3-5B5A0E53A2CE}"/>
              </a:ext>
            </a:extLst>
          </p:cNvPr>
          <p:cNvSpPr txBox="1"/>
          <p:nvPr/>
        </p:nvSpPr>
        <p:spPr>
          <a:xfrm>
            <a:off x="12192000" y="5430098"/>
            <a:ext cx="8908432" cy="743225"/>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19. Sistema control de versiones  </a:t>
            </a:r>
            <a:endParaRPr lang="es-ES" sz="4000" dirty="0">
              <a:solidFill>
                <a:schemeClr val="bg2"/>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893751A6-E3CB-46F4-938B-88F8221E66EA}"/>
              </a:ext>
            </a:extLst>
          </p:cNvPr>
          <p:cNvSpPr txBox="1"/>
          <p:nvPr/>
        </p:nvSpPr>
        <p:spPr>
          <a:xfrm>
            <a:off x="1672482" y="8848853"/>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9. Mapa de procesos </a:t>
            </a:r>
            <a:endParaRPr lang="es-ES" sz="4000" dirty="0">
              <a:solidFill>
                <a:schemeClr val="bg2"/>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EBC3558D-9ABA-409B-8205-17E3636D9542}"/>
              </a:ext>
            </a:extLst>
          </p:cNvPr>
          <p:cNvSpPr txBox="1"/>
          <p:nvPr/>
        </p:nvSpPr>
        <p:spPr>
          <a:xfrm>
            <a:off x="1672482" y="9606251"/>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rPr>
              <a:t>10. </a:t>
            </a:r>
            <a:r>
              <a:rPr lang="es-CO" sz="4000" dirty="0">
                <a:solidFill>
                  <a:schemeClr val="bg2"/>
                </a:solidFill>
                <a:latin typeface="Calibri" panose="020F0502020204030204" pitchFamily="34" charset="0"/>
                <a:cs typeface="Calibri" panose="020F0502020204030204" pitchFamily="34" charset="0"/>
              </a:rPr>
              <a:t>Identificación Hardware y software </a:t>
            </a:r>
            <a:endParaRPr lang="es-ES" sz="4000" dirty="0">
              <a:solidFill>
                <a:schemeClr val="bg2"/>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8EEFFF25-29F3-4BF7-B051-3535E3E6F77A}"/>
              </a:ext>
            </a:extLst>
          </p:cNvPr>
          <p:cNvSpPr txBox="1"/>
          <p:nvPr/>
        </p:nvSpPr>
        <p:spPr>
          <a:xfrm>
            <a:off x="12192000" y="6176006"/>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20. Informe de costos</a:t>
            </a:r>
            <a:endParaRPr lang="es-ES" sz="4000" dirty="0">
              <a:solidFill>
                <a:schemeClr val="bg2"/>
              </a:solidFill>
              <a:latin typeface="Calibri" panose="020F0502020204030204" pitchFamily="34" charset="0"/>
              <a:cs typeface="Calibri" panose="020F0502020204030204" pitchFamily="34" charset="0"/>
            </a:endParaRPr>
          </a:p>
        </p:txBody>
      </p:sp>
      <p:sp>
        <p:nvSpPr>
          <p:cNvPr id="2" name="CuadroTexto 1">
            <a:extLst>
              <a:ext uri="{FF2B5EF4-FFF2-40B4-BE49-F238E27FC236}">
                <a16:creationId xmlns:a16="http://schemas.microsoft.com/office/drawing/2014/main" id="{3F253ACA-3485-424E-A88D-410670EC5C2A}"/>
              </a:ext>
            </a:extLst>
          </p:cNvPr>
          <p:cNvSpPr txBox="1"/>
          <p:nvPr/>
        </p:nvSpPr>
        <p:spPr>
          <a:xfrm>
            <a:off x="1672482" y="12238287"/>
            <a:ext cx="8908432" cy="807951"/>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13. Diagrama de clases</a:t>
            </a:r>
            <a:endParaRPr lang="es-ES" sz="4000" dirty="0">
              <a:solidFill>
                <a:schemeClr val="bg2"/>
              </a:solidFill>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B508DAD0-2003-4118-9F9D-4A3AC96AE485}"/>
              </a:ext>
            </a:extLst>
          </p:cNvPr>
          <p:cNvSpPr txBox="1"/>
          <p:nvPr/>
        </p:nvSpPr>
        <p:spPr>
          <a:xfrm>
            <a:off x="12192000" y="6923515"/>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21. Documentación</a:t>
            </a:r>
            <a:endParaRPr lang="es-ES" sz="4000" dirty="0">
              <a:solidFill>
                <a:schemeClr val="bg2"/>
              </a:solidFill>
              <a:latin typeface="Calibri" panose="020F0502020204030204" pitchFamily="34" charset="0"/>
              <a:cs typeface="Calibri" panose="020F0502020204030204" pitchFamily="34" charset="0"/>
            </a:endParaRPr>
          </a:p>
        </p:txBody>
      </p:sp>
      <p:sp>
        <p:nvSpPr>
          <p:cNvPr id="27" name="CuadroTexto 26">
            <a:extLst>
              <a:ext uri="{FF2B5EF4-FFF2-40B4-BE49-F238E27FC236}">
                <a16:creationId xmlns:a16="http://schemas.microsoft.com/office/drawing/2014/main" id="{4DBEAC19-D1F7-47D8-AF35-E514155304A6}"/>
              </a:ext>
            </a:extLst>
          </p:cNvPr>
          <p:cNvSpPr txBox="1"/>
          <p:nvPr/>
        </p:nvSpPr>
        <p:spPr>
          <a:xfrm>
            <a:off x="12192000" y="7671024"/>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22. Diccionario de datos</a:t>
            </a:r>
            <a:endParaRPr lang="es-ES" sz="4000" dirty="0">
              <a:solidFill>
                <a:schemeClr val="bg2"/>
              </a:solidFill>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41182A55-E787-4D9B-A6AA-382E673590E9}"/>
              </a:ext>
            </a:extLst>
          </p:cNvPr>
          <p:cNvSpPr txBox="1"/>
          <p:nvPr/>
        </p:nvSpPr>
        <p:spPr>
          <a:xfrm>
            <a:off x="12192000" y="8422817"/>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23. Pruebas </a:t>
            </a:r>
            <a:endParaRPr lang="es-ES" sz="4000" dirty="0">
              <a:solidFill>
                <a:schemeClr val="bg2"/>
              </a:solidFill>
              <a:latin typeface="Calibri" panose="020F0502020204030204" pitchFamily="34" charset="0"/>
              <a:cs typeface="Calibri" panose="020F0502020204030204" pitchFamily="34" charset="0"/>
            </a:endParaRPr>
          </a:p>
        </p:txBody>
      </p:sp>
      <p:sp>
        <p:nvSpPr>
          <p:cNvPr id="29" name="CuadroTexto 28">
            <a:extLst>
              <a:ext uri="{FF2B5EF4-FFF2-40B4-BE49-F238E27FC236}">
                <a16:creationId xmlns:a16="http://schemas.microsoft.com/office/drawing/2014/main" id="{6BEFCD62-6985-46BC-BA14-BD44D3FC23FF}"/>
              </a:ext>
            </a:extLst>
          </p:cNvPr>
          <p:cNvSpPr txBox="1"/>
          <p:nvPr/>
        </p:nvSpPr>
        <p:spPr>
          <a:xfrm>
            <a:off x="12192000" y="9184029"/>
            <a:ext cx="8908432" cy="740542"/>
          </a:xfrm>
          <a:prstGeom prst="rect">
            <a:avLst/>
          </a:prstGeom>
          <a:ln w="6350">
            <a:solidFill>
              <a:schemeClr val="accent1"/>
            </a:solidFill>
          </a:ln>
        </p:spPr>
        <p:txBody>
          <a:bodyPr vert="horz" wrap="none" lIns="91440" tIns="45720" rIns="91440" bIns="45720" rtlCol="0" anchor="ctr">
            <a:noAutofit/>
          </a:bodyPr>
          <a:lstStyle/>
          <a:p>
            <a:pPr algn="l"/>
            <a:r>
              <a:rPr lang="es-CO" sz="4000" dirty="0">
                <a:solidFill>
                  <a:schemeClr val="bg2"/>
                </a:solidFill>
                <a:latin typeface="Calibri" panose="020F0502020204030204" pitchFamily="34" charset="0"/>
                <a:cs typeface="Calibri" panose="020F0502020204030204" pitchFamily="34" charset="0"/>
              </a:rPr>
              <a:t>24. Delimitacion del proyecto</a:t>
            </a:r>
            <a:endParaRPr lang="es-ES" sz="40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790159"/>
            <a:ext cx="12197442"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Diccionario de datos</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3929480"/>
            <a:ext cx="12344400" cy="1015534"/>
          </a:xfrm>
          <a:prstGeom prst="rect">
            <a:avLst/>
          </a:prstGeom>
          <a:noFill/>
        </p:spPr>
        <p:txBody>
          <a:bodyPr wrap="square">
            <a:spAutoFit/>
          </a:bodyPr>
          <a:lstStyle/>
          <a:p>
            <a:r>
              <a:rPr lang="es-CO" sz="5999" dirty="0">
                <a:solidFill>
                  <a:schemeClr val="tx2">
                    <a:lumMod val="50000"/>
                  </a:schemeClr>
                </a:solidFill>
              </a:rPr>
              <a:t>Diccionario de datos</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3904788"/>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14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69" y="790159"/>
            <a:ext cx="21974417"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Pruebas </a:t>
            </a:r>
          </a:p>
        </p:txBody>
      </p:sp>
      <p:sp>
        <p:nvSpPr>
          <p:cNvPr id="6" name="CuadroTexto 5">
            <a:extLst>
              <a:ext uri="{FF2B5EF4-FFF2-40B4-BE49-F238E27FC236}">
                <a16:creationId xmlns:a16="http://schemas.microsoft.com/office/drawing/2014/main" id="{02A84D86-BC87-46AE-8456-AA5122934497}"/>
              </a:ext>
            </a:extLst>
          </p:cNvPr>
          <p:cNvSpPr txBox="1"/>
          <p:nvPr/>
        </p:nvSpPr>
        <p:spPr>
          <a:xfrm>
            <a:off x="879769" y="4256052"/>
            <a:ext cx="12344400" cy="1015534"/>
          </a:xfrm>
          <a:prstGeom prst="rect">
            <a:avLst/>
          </a:prstGeom>
          <a:noFill/>
        </p:spPr>
        <p:txBody>
          <a:bodyPr wrap="square">
            <a:spAutoFit/>
          </a:bodyPr>
          <a:lstStyle/>
          <a:p>
            <a:r>
              <a:rPr lang="es-CO" sz="5999" dirty="0">
                <a:solidFill>
                  <a:schemeClr val="tx2">
                    <a:lumMod val="50000"/>
                  </a:schemeClr>
                </a:solidFill>
              </a:rPr>
              <a:t>Pruebas caja negra</a:t>
            </a:r>
          </a:p>
        </p:txBody>
      </p:sp>
      <p:sp>
        <p:nvSpPr>
          <p:cNvPr id="2" name="Rectángulo 1">
            <a:hlinkClick r:id="rId4" action="ppaction://hlinkfile"/>
            <a:extLst>
              <a:ext uri="{FF2B5EF4-FFF2-40B4-BE49-F238E27FC236}">
                <a16:creationId xmlns:a16="http://schemas.microsoft.com/office/drawing/2014/main" id="{BC848A8E-7AB6-4E12-BF18-27B85F0F7349}"/>
              </a:ext>
            </a:extLst>
          </p:cNvPr>
          <p:cNvSpPr/>
          <p:nvPr/>
        </p:nvSpPr>
        <p:spPr>
          <a:xfrm>
            <a:off x="879769" y="4273414"/>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CuadroTexto 7">
            <a:extLst>
              <a:ext uri="{FF2B5EF4-FFF2-40B4-BE49-F238E27FC236}">
                <a16:creationId xmlns:a16="http://schemas.microsoft.com/office/drawing/2014/main" id="{3B2903F3-6F00-4546-A0EA-1B1C3489D7DA}"/>
              </a:ext>
            </a:extLst>
          </p:cNvPr>
          <p:cNvSpPr txBox="1"/>
          <p:nvPr/>
        </p:nvSpPr>
        <p:spPr>
          <a:xfrm>
            <a:off x="879769" y="7614134"/>
            <a:ext cx="7643745" cy="1015534"/>
          </a:xfrm>
          <a:prstGeom prst="rect">
            <a:avLst/>
          </a:prstGeom>
          <a:noFill/>
        </p:spPr>
        <p:txBody>
          <a:bodyPr wrap="square">
            <a:spAutoFit/>
          </a:bodyPr>
          <a:lstStyle/>
          <a:p>
            <a:r>
              <a:rPr lang="es-CO" sz="5999" dirty="0">
                <a:solidFill>
                  <a:schemeClr val="tx2">
                    <a:lumMod val="50000"/>
                  </a:schemeClr>
                </a:solidFill>
              </a:rPr>
              <a:t>Pruebas funcionales</a:t>
            </a:r>
          </a:p>
        </p:txBody>
      </p:sp>
      <p:sp>
        <p:nvSpPr>
          <p:cNvPr id="9" name="Rectángulo 8">
            <a:hlinkClick r:id="rId5" action="ppaction://hlinkfile"/>
            <a:extLst>
              <a:ext uri="{FF2B5EF4-FFF2-40B4-BE49-F238E27FC236}">
                <a16:creationId xmlns:a16="http://schemas.microsoft.com/office/drawing/2014/main" id="{C705C863-6FD9-4E05-A18C-576979853735}"/>
              </a:ext>
            </a:extLst>
          </p:cNvPr>
          <p:cNvSpPr/>
          <p:nvPr/>
        </p:nvSpPr>
        <p:spPr>
          <a:xfrm>
            <a:off x="879769" y="7614134"/>
            <a:ext cx="7088574" cy="1015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5B8C729D-D27B-435C-A243-47297AB95118}"/>
              </a:ext>
            </a:extLst>
          </p:cNvPr>
          <p:cNvSpPr txBox="1"/>
          <p:nvPr/>
        </p:nvSpPr>
        <p:spPr>
          <a:xfrm>
            <a:off x="879769" y="5948162"/>
            <a:ext cx="7643745" cy="1015534"/>
          </a:xfrm>
          <a:prstGeom prst="rect">
            <a:avLst/>
          </a:prstGeom>
          <a:noFill/>
        </p:spPr>
        <p:txBody>
          <a:bodyPr wrap="square">
            <a:spAutoFit/>
          </a:bodyPr>
          <a:lstStyle/>
          <a:p>
            <a:r>
              <a:rPr lang="es-CO" sz="5999" dirty="0">
                <a:solidFill>
                  <a:schemeClr val="tx2">
                    <a:lumMod val="50000"/>
                  </a:schemeClr>
                </a:solidFill>
              </a:rPr>
              <a:t>Pruebas unitarias</a:t>
            </a:r>
          </a:p>
        </p:txBody>
      </p:sp>
      <p:sp>
        <p:nvSpPr>
          <p:cNvPr id="11" name="Rectángulo 10">
            <a:hlinkClick r:id="rId6" action="ppaction://hlinkfile"/>
            <a:extLst>
              <a:ext uri="{FF2B5EF4-FFF2-40B4-BE49-F238E27FC236}">
                <a16:creationId xmlns:a16="http://schemas.microsoft.com/office/drawing/2014/main" id="{3747B7A0-9065-4900-A4F5-924DA026C7AC}"/>
              </a:ext>
            </a:extLst>
          </p:cNvPr>
          <p:cNvSpPr/>
          <p:nvPr/>
        </p:nvSpPr>
        <p:spPr>
          <a:xfrm>
            <a:off x="879769" y="5881289"/>
            <a:ext cx="7088574" cy="1065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2543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3" name="Google Shape;93;p19"/>
          <p:cNvSpPr/>
          <p:nvPr/>
        </p:nvSpPr>
        <p:spPr>
          <a:xfrm>
            <a:off x="363070" y="2310438"/>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1705C064-8F3E-4009-8848-8165F9D7125C}"/>
              </a:ext>
            </a:extLst>
          </p:cNvPr>
          <p:cNvSpPr txBox="1"/>
          <p:nvPr/>
        </p:nvSpPr>
        <p:spPr>
          <a:xfrm>
            <a:off x="363070" y="829205"/>
            <a:ext cx="15867530" cy="1569660"/>
          </a:xfrm>
          <a:prstGeom prst="rect">
            <a:avLst/>
          </a:prstGeom>
          <a:noFill/>
        </p:spPr>
        <p:txBody>
          <a:bodyPr wrap="square">
            <a:spAutoFit/>
          </a:bodyPr>
          <a:lstStyle/>
          <a:p>
            <a:r>
              <a:rPr lang="es-CO" sz="9600" b="1" dirty="0">
                <a:solidFill>
                  <a:schemeClr val="bg1"/>
                </a:solidFill>
                <a:latin typeface="Calibri" panose="020F0502020204030204" pitchFamily="34" charset="0"/>
                <a:cs typeface="Calibri" panose="020F0502020204030204" pitchFamily="34" charset="0"/>
              </a:rPr>
              <a:t>Delimitacion del proyecto</a:t>
            </a:r>
          </a:p>
        </p:txBody>
      </p:sp>
      <p:sp>
        <p:nvSpPr>
          <p:cNvPr id="8" name="CuadroTexto 7">
            <a:extLst>
              <a:ext uri="{FF2B5EF4-FFF2-40B4-BE49-F238E27FC236}">
                <a16:creationId xmlns:a16="http://schemas.microsoft.com/office/drawing/2014/main" id="{8AA3D972-F008-4FC8-BA1A-167C0A779969}"/>
              </a:ext>
            </a:extLst>
          </p:cNvPr>
          <p:cNvSpPr txBox="1"/>
          <p:nvPr/>
        </p:nvSpPr>
        <p:spPr>
          <a:xfrm>
            <a:off x="1396468" y="3880098"/>
            <a:ext cx="18557046" cy="8401146"/>
          </a:xfrm>
          <a:prstGeom prst="rect">
            <a:avLst/>
          </a:prstGeom>
          <a:noFill/>
        </p:spPr>
        <p:txBody>
          <a:bodyPr wrap="square">
            <a:spAutoFit/>
          </a:bodyPr>
          <a:lstStyle/>
          <a:p>
            <a:r>
              <a:rPr lang="es-CO" sz="5999" dirty="0">
                <a:solidFill>
                  <a:schemeClr val="tx2">
                    <a:lumMod val="50000"/>
                  </a:schemeClr>
                </a:solidFill>
                <a:latin typeface="Calibri" panose="020F0502020204030204" pitchFamily="34" charset="0"/>
                <a:cs typeface="Calibri" panose="020F0502020204030204" pitchFamily="34" charset="0"/>
              </a:rPr>
              <a:t>El inventario web, va dirigido al barrio Florida Blanca, Localidad Engativá y el barrio Nueva Zelandia, Localidad de Suba en donde se realizaron las encuestas y se emitieron cierto tipo de preguntas y se obtuvo un porcentaje.</a:t>
            </a:r>
          </a:p>
          <a:p>
            <a:endParaRPr lang="es-CO" sz="5999" dirty="0">
              <a:solidFill>
                <a:schemeClr val="tx2">
                  <a:lumMod val="50000"/>
                </a:schemeClr>
              </a:solidFill>
              <a:latin typeface="Calibri" panose="020F0502020204030204" pitchFamily="34" charset="0"/>
              <a:cs typeface="Calibri" panose="020F0502020204030204" pitchFamily="34" charset="0"/>
            </a:endParaRPr>
          </a:p>
          <a:p>
            <a:r>
              <a:rPr lang="es-CO" sz="5999" dirty="0">
                <a:solidFill>
                  <a:schemeClr val="tx2">
                    <a:lumMod val="50000"/>
                  </a:schemeClr>
                </a:solidFill>
                <a:latin typeface="Calibri" panose="020F0502020204030204" pitchFamily="34" charset="0"/>
                <a:cs typeface="Calibri" panose="020F0502020204030204" pitchFamily="34" charset="0"/>
              </a:rPr>
              <a:t>La encuesta se realizo en 1 mes y va dirigido a las personas que administran sus negocios tales como : tiendas y/o micronegocios</a:t>
            </a:r>
          </a:p>
          <a:p>
            <a:endParaRPr lang="es-CO" sz="5999" dirty="0"/>
          </a:p>
        </p:txBody>
      </p:sp>
    </p:spTree>
    <p:extLst>
      <p:ext uri="{BB962C8B-B14F-4D97-AF65-F5344CB8AC3E}">
        <p14:creationId xmlns:p14="http://schemas.microsoft.com/office/powerpoint/2010/main" val="14303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0" y="1259658"/>
            <a:ext cx="9240882" cy="1435980"/>
          </a:xfrm>
          <a:prstGeom prst="rect">
            <a:avLst/>
          </a:prstGeom>
          <a:noFill/>
          <a:ln>
            <a:noFill/>
          </a:ln>
        </p:spPr>
        <p:txBody>
          <a:bodyPr spcFirstLastPara="1" wrap="square" lIns="71425" tIns="71425" rIns="71425" bIns="71425" anchor="b" anchorCtr="0">
            <a:noAutofit/>
          </a:bodyPr>
          <a:lstStyle/>
          <a:p>
            <a:pPr marL="28954" marR="28954" indent="9651" algn="ctr">
              <a:lnSpc>
                <a:spcPct val="80000"/>
              </a:lnSpc>
              <a:buClr>
                <a:srgbClr val="434343"/>
              </a:buClr>
              <a:buSzPts val="16796"/>
            </a:pPr>
            <a:r>
              <a:rPr lang="en-US" sz="10000" b="1" dirty="0">
                <a:solidFill>
                  <a:srgbClr val="434343"/>
                </a:solidFill>
                <a:latin typeface="Calibri"/>
                <a:ea typeface="Calibri"/>
                <a:cs typeface="Calibri"/>
                <a:sym typeface="Calibri"/>
              </a:rPr>
              <a:t>Introduccion</a:t>
            </a:r>
            <a:endParaRPr sz="10000" dirty="0"/>
          </a:p>
        </p:txBody>
      </p:sp>
      <p:sp>
        <p:nvSpPr>
          <p:cNvPr id="70" name="Google Shape;70;p16"/>
          <p:cNvSpPr/>
          <p:nvPr/>
        </p:nvSpPr>
        <p:spPr>
          <a:xfrm>
            <a:off x="1297926" y="2644296"/>
            <a:ext cx="1020731" cy="102684"/>
          </a:xfrm>
          <a:prstGeom prst="rect">
            <a:avLst/>
          </a:prstGeom>
          <a:solidFill>
            <a:srgbClr val="FC672D"/>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7" name="CuadroTexto 6">
            <a:extLst>
              <a:ext uri="{FF2B5EF4-FFF2-40B4-BE49-F238E27FC236}">
                <a16:creationId xmlns:a16="http://schemas.microsoft.com/office/drawing/2014/main" id="{E5F82D57-1BEB-4821-8AF6-A6FA5155CF6D}"/>
              </a:ext>
            </a:extLst>
          </p:cNvPr>
          <p:cNvSpPr txBox="1"/>
          <p:nvPr/>
        </p:nvSpPr>
        <p:spPr>
          <a:xfrm>
            <a:off x="1297926" y="4080276"/>
            <a:ext cx="20627166" cy="7478842"/>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Se va a realizar un sistema de informacion para las microempresas (tiendas) del barrio la florida en la localidad de Engativá y el barrio Nueva Zelandia de la localidad de Suba, que les permita gestionar sus inventarios, permitiéndole la rápida organización de sus productos y ayudar a su crecimiento económico. Dando así un servicio que cumpla con las necesidades básicas para el inventario de las microempresas</a:t>
            </a:r>
            <a:endParaRPr kumimoji="0" lang="es-ES" sz="6000" i="0" u="none" strike="noStrike" cap="none" spc="0" normalizeH="0" baseline="0" dirty="0">
              <a:ln>
                <a:noFill/>
              </a:ln>
              <a:solidFill>
                <a:srgbClr val="404040"/>
              </a:solidFill>
              <a:effectLst/>
              <a:uFillTx/>
              <a:latin typeface="Calibri" panose="020F0502020204030204" pitchFamily="34" charset="0"/>
              <a:ea typeface="Helvetica Neue"/>
              <a:cs typeface="Calibri" panose="020F0502020204030204" pitchFamily="34" charset="0"/>
              <a:sym typeface="Helvetica Neue"/>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25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42999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Descripcion del problema </a:t>
            </a:r>
            <a:endParaRPr dirty="0"/>
          </a:p>
        </p:txBody>
      </p:sp>
      <p:sp>
        <p:nvSpPr>
          <p:cNvPr id="93" name="Google Shape;93;p19"/>
          <p:cNvSpPr/>
          <p:nvPr/>
        </p:nvSpPr>
        <p:spPr>
          <a:xfrm>
            <a:off x="614382" y="21750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14D61B64-2F32-42AD-A961-1A09FD620E6D}"/>
              </a:ext>
            </a:extLst>
          </p:cNvPr>
          <p:cNvSpPr txBox="1"/>
          <p:nvPr/>
        </p:nvSpPr>
        <p:spPr>
          <a:xfrm>
            <a:off x="1647780" y="4088347"/>
            <a:ext cx="20852991" cy="5632183"/>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La manera con que el comercio ha llevado su información de una manera clásica y poco segura, con el paso del tiempo se vuelve muy obsoleta en la forma de gestionar su inventario. Además, esto podría tener consecuencias como la perdida de informacion, mala gestión del inventario e informacion incompleta.</a:t>
            </a: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19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9858616"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 general </a:t>
            </a:r>
            <a:endParaRPr dirty="0"/>
          </a:p>
        </p:txBody>
      </p:sp>
      <p:sp>
        <p:nvSpPr>
          <p:cNvPr id="93" name="Google Shape;93;p19"/>
          <p:cNvSpPr/>
          <p:nvPr/>
        </p:nvSpPr>
        <p:spPr>
          <a:xfrm>
            <a:off x="679696" y="2175556"/>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00D4D194-551F-4758-908B-0B25648F5535}"/>
              </a:ext>
            </a:extLst>
          </p:cNvPr>
          <p:cNvSpPr txBox="1"/>
          <p:nvPr/>
        </p:nvSpPr>
        <p:spPr>
          <a:xfrm>
            <a:off x="1713094" y="4465625"/>
            <a:ext cx="21375506" cy="5632055"/>
          </a:xfrm>
          <a:prstGeom prst="rect">
            <a:avLst/>
          </a:prstGeom>
          <a:noFill/>
        </p:spPr>
        <p:txBody>
          <a:bodyPr wrap="square">
            <a:spAutoFit/>
          </a:bodyPr>
          <a:lstStyle/>
          <a:p>
            <a:r>
              <a:rPr lang="es-ES" sz="6000" dirty="0">
                <a:solidFill>
                  <a:schemeClr val="tx1">
                    <a:lumMod val="75000"/>
                    <a:lumOff val="25000"/>
                  </a:schemeClr>
                </a:solidFill>
                <a:latin typeface="Calibri" panose="020F0502020204030204" pitchFamily="34" charset="0"/>
                <a:cs typeface="Calibri" panose="020F0502020204030204" pitchFamily="34" charset="0"/>
              </a:rPr>
              <a:t>Diseñar un sistema de información (Inventario) fácil de manejar, cómodo y sencillo para  micronegocios (tiendas) con el uso de técnicas de programación para la gestión de sus negocios y organización de sus productos.</a:t>
            </a:r>
          </a:p>
          <a:p>
            <a:endParaRPr lang="es-ES" sz="5999" dirty="0">
              <a:solidFill>
                <a:schemeClr val="bg2"/>
              </a:solidFill>
              <a:latin typeface="Calibri" panose="020F0502020204030204" pitchFamily="34" charset="0"/>
              <a:cs typeface="Calibri" panose="020F0502020204030204" pitchFamily="34" charset="0"/>
            </a:endParaRPr>
          </a:p>
          <a:p>
            <a:endParaRPr lang="es-ES" sz="5999"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960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124711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Objetivos especificos </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9444B97-4EA6-43BC-A8F5-176DD0D5E875}"/>
              </a:ext>
            </a:extLst>
          </p:cNvPr>
          <p:cNvSpPr txBox="1"/>
          <p:nvPr/>
        </p:nvSpPr>
        <p:spPr>
          <a:xfrm>
            <a:off x="1909036" y="4246220"/>
            <a:ext cx="19579365" cy="10360529"/>
          </a:xfrm>
          <a:prstGeom prst="rect">
            <a:avLst/>
          </a:prstGeom>
          <a:noFill/>
        </p:spPr>
        <p:txBody>
          <a:bodyPr wrap="square">
            <a:spAutoFit/>
          </a:bodyPr>
          <a:lstStyle/>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Elaborar una encuesta y recopilar informacion necesaria en los barrios que cuentan con negocios (tiendas) para identificar las necesidades del cliente</a:t>
            </a:r>
          </a:p>
          <a:p>
            <a:pPr marL="457200" lvl="1"/>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elaborar mapa de procesos, documentación, manuales, diagramas, casos de uso, para elaborar con técnicas de programación el inventario web</a:t>
            </a:r>
          </a:p>
          <a:p>
            <a:pPr marL="800100" lvl="1" indent="-342900">
              <a:buFont typeface="Arial" panose="020B0604020202020204" pitchFamily="34" charset="0"/>
              <a:buChar char="•"/>
            </a:pPr>
            <a:endParaRPr lang="es-ES" sz="6000" dirty="0">
              <a:solidFill>
                <a:schemeClr val="tx1">
                  <a:lumMod val="75000"/>
                  <a:lumOff val="2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s-ES" sz="6000" dirty="0">
                <a:solidFill>
                  <a:schemeClr val="tx1">
                    <a:lumMod val="75000"/>
                    <a:lumOff val="25000"/>
                  </a:schemeClr>
                </a:solidFill>
                <a:latin typeface="Calibri" panose="020F0502020204030204" pitchFamily="34" charset="0"/>
                <a:cs typeface="Calibri" panose="020F0502020204030204" pitchFamily="34" charset="0"/>
              </a:rPr>
              <a:t>Diseñar y estructurar el inventario web con técnicas de programación con php y css para estilos y diseño </a:t>
            </a:r>
          </a:p>
          <a:p>
            <a:pPr>
              <a:lnSpc>
                <a:spcPct val="150000"/>
              </a:lnSpc>
            </a:pPr>
            <a:endParaRPr lang="es-ES" sz="5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6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5221302"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9600" b="1" dirty="0">
                <a:solidFill>
                  <a:srgbClr val="FFFFFF"/>
                </a:solidFill>
                <a:latin typeface="Calibri"/>
                <a:ea typeface="Calibri"/>
                <a:cs typeface="Calibri"/>
                <a:sym typeface="Calibri"/>
              </a:rPr>
              <a:t>Alcance</a:t>
            </a:r>
            <a:endParaRPr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D0F46CF1-320F-41BC-8642-050F91C18FA8}"/>
              </a:ext>
            </a:extLst>
          </p:cNvPr>
          <p:cNvSpPr txBox="1"/>
          <p:nvPr/>
        </p:nvSpPr>
        <p:spPr>
          <a:xfrm>
            <a:off x="1431471" y="4219253"/>
            <a:ext cx="21428529" cy="11603176"/>
          </a:xfrm>
          <a:prstGeom prst="rect">
            <a:avLst/>
          </a:prstGeom>
          <a:noFill/>
        </p:spPr>
        <p:txBody>
          <a:bodyPr wrap="square">
            <a:spAutoFit/>
          </a:bodyPr>
          <a:lstStyle/>
          <a:p>
            <a:r>
              <a:rPr lang="es-ES" sz="5000" dirty="0">
                <a:solidFill>
                  <a:schemeClr val="tx1">
                    <a:lumMod val="75000"/>
                    <a:lumOff val="25000"/>
                  </a:schemeClr>
                </a:solidFill>
                <a:latin typeface="Calibri" panose="020F0502020204030204" pitchFamily="34" charset="0"/>
                <a:cs typeface="Calibri" panose="020F0502020204030204" pitchFamily="34" charset="0"/>
              </a:rPr>
              <a:t>Nuestro sistema de informacion brindara un cómodo y sencillo análisis de datos para el buen  funcionamiento del inventario, por ende, nuestro sistema cuenta con los siguiente puntos:</a:t>
            </a:r>
          </a:p>
          <a:p>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Esta plataforma será de tipo web. El sistema tendrá modulo de productos, usuarios, ventas y reportes para agregar, eliminar, editar y consultar productos, generar reportes, consultar y editar usuarios y consultar ventas</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La plataforma tendrá informacion necesaria en el cual los clientes estarán informados acerca de nuestra empresa y quienes somos y las ventajas de adquirir nuestro sistema de informacion</a:t>
            </a:r>
          </a:p>
          <a:p>
            <a:pPr marL="285737" indent="-285737">
              <a:buFont typeface="Wingdings" panose="05000000000000000000" pitchFamily="2" charset="2"/>
              <a:buChar char="§"/>
            </a:pPr>
            <a:endParaRPr lang="es-ES" sz="5000" dirty="0">
              <a:solidFill>
                <a:schemeClr val="tx1">
                  <a:lumMod val="75000"/>
                  <a:lumOff val="25000"/>
                </a:schemeClr>
              </a:solidFill>
              <a:latin typeface="Calibri" panose="020F0502020204030204" pitchFamily="34" charset="0"/>
              <a:cs typeface="Calibri" panose="020F0502020204030204" pitchFamily="34" charset="0"/>
            </a:endParaRPr>
          </a:p>
          <a:p>
            <a:pPr marL="285737" indent="-285737">
              <a:buFont typeface="Wingdings" panose="05000000000000000000" pitchFamily="2" charset="2"/>
              <a:buChar char="§"/>
            </a:pPr>
            <a:r>
              <a:rPr lang="es-ES" sz="5000" dirty="0">
                <a:solidFill>
                  <a:schemeClr val="tx1">
                    <a:lumMod val="75000"/>
                    <a:lumOff val="25000"/>
                  </a:schemeClr>
                </a:solidFill>
                <a:latin typeface="Calibri" panose="020F0502020204030204" pitchFamily="34" charset="0"/>
                <a:cs typeface="Calibri" panose="020F0502020204030204" pitchFamily="34" charset="0"/>
              </a:rPr>
              <a:t> El lenguaje de programación a utilizar es PHP con conectividad a base de datos SQL.</a:t>
            </a:r>
          </a:p>
          <a:p>
            <a:endParaRPr lang="es-ES" sz="48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35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p:nvPr/>
        </p:nvSpPr>
        <p:spPr>
          <a:xfrm>
            <a:off x="232441" y="-114513"/>
            <a:ext cx="7670588" cy="2290069"/>
          </a:xfrm>
          <a:prstGeom prst="rect">
            <a:avLst/>
          </a:prstGeom>
          <a:noFill/>
          <a:ln>
            <a:noFill/>
          </a:ln>
        </p:spPr>
        <p:txBody>
          <a:bodyPr spcFirstLastPara="1" wrap="square" lIns="71425" tIns="71425" rIns="71425" bIns="71425" anchor="b" anchorCtr="0">
            <a:noAutofit/>
          </a:bodyPr>
          <a:lstStyle/>
          <a:p>
            <a:pPr marL="38098" marR="38098" indent="12700" algn="ctr">
              <a:lnSpc>
                <a:spcPct val="80000"/>
              </a:lnSpc>
              <a:buClr>
                <a:srgbClr val="FFFFFF"/>
              </a:buClr>
              <a:buSzPts val="10000"/>
            </a:pPr>
            <a:r>
              <a:rPr lang="en-US" sz="10000" b="1" dirty="0">
                <a:solidFill>
                  <a:srgbClr val="FFFFFF"/>
                </a:solidFill>
                <a:latin typeface="Calibri"/>
                <a:ea typeface="Calibri"/>
                <a:cs typeface="Calibri"/>
                <a:sym typeface="Calibri"/>
              </a:rPr>
              <a:t>Justificacion </a:t>
            </a:r>
            <a:endParaRPr lang="en-US" dirty="0"/>
          </a:p>
        </p:txBody>
      </p:sp>
      <p:sp>
        <p:nvSpPr>
          <p:cNvPr id="93" name="Google Shape;93;p19"/>
          <p:cNvSpPr/>
          <p:nvPr/>
        </p:nvSpPr>
        <p:spPr>
          <a:xfrm>
            <a:off x="875638" y="2126174"/>
            <a:ext cx="1033398" cy="98763"/>
          </a:xfrm>
          <a:prstGeom prst="rect">
            <a:avLst/>
          </a:prstGeom>
          <a:solidFill>
            <a:srgbClr val="FFFFFF"/>
          </a:solidFill>
          <a:ln>
            <a:noFill/>
          </a:ln>
        </p:spPr>
        <p:txBody>
          <a:bodyPr spcFirstLastPara="1" wrap="square" lIns="71425" tIns="71425" rIns="71425" bIns="71425" anchor="ctr" anchorCtr="0">
            <a:noAutofit/>
          </a:bodyPr>
          <a:lstStyle/>
          <a:p>
            <a:pPr algn="ctr">
              <a:buClr>
                <a:srgbClr val="FFFFFF"/>
              </a:buClr>
              <a:buSzPts val="3600"/>
            </a:pPr>
            <a:endParaRPr sz="3600" b="1">
              <a:solidFill>
                <a:srgbClr val="FFFFFF"/>
              </a:solidFill>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8A098616-F696-4AB9-8592-3A7CD99231D1}"/>
              </a:ext>
            </a:extLst>
          </p:cNvPr>
          <p:cNvSpPr txBox="1"/>
          <p:nvPr/>
        </p:nvSpPr>
        <p:spPr>
          <a:xfrm>
            <a:off x="1909036" y="4160260"/>
            <a:ext cx="20559078" cy="6863417"/>
          </a:xfrm>
          <a:prstGeom prst="rect">
            <a:avLst/>
          </a:prstGeom>
          <a:noFill/>
        </p:spPr>
        <p:txBody>
          <a:bodyPr wrap="square">
            <a:spAutoFit/>
          </a:bodyPr>
          <a:lstStyle/>
          <a:p>
            <a:r>
              <a:rPr lang="es-ES" sz="5500" dirty="0">
                <a:solidFill>
                  <a:schemeClr val="bg2"/>
                </a:solidFill>
                <a:latin typeface="Calibri" panose="020F0502020204030204" pitchFamily="34" charset="0"/>
                <a:cs typeface="Calibri" panose="020F0502020204030204" pitchFamily="34" charset="0"/>
              </a:rPr>
              <a:t>Hacer uso de un programa web es importante por que los usuarios tendrán la ventaja de almacenar mejor su información a la hora de hacer un inventario, el  software ayudara a las tiendas a tener un mejor manejo de la información permitiéndoles una buena organización.</a:t>
            </a:r>
          </a:p>
          <a:p>
            <a:r>
              <a:rPr lang="es-ES" sz="5500" dirty="0">
                <a:solidFill>
                  <a:schemeClr val="bg2"/>
                </a:solidFill>
                <a:latin typeface="Calibri" panose="020F0502020204030204" pitchFamily="34" charset="0"/>
                <a:cs typeface="Calibri" panose="020F0502020204030204" pitchFamily="34" charset="0"/>
              </a:rPr>
              <a:t>Además, el desarrollo de un programa que le ayude a organizar su inventario es útil ya que le brinda una manera fácil de manejar la información de su comercio y al momento de ingresar será sencillo y sin complicación alguna de gestionar su inventario.</a:t>
            </a:r>
          </a:p>
        </p:txBody>
      </p:sp>
    </p:spTree>
    <p:extLst>
      <p:ext uri="{BB962C8B-B14F-4D97-AF65-F5344CB8AC3E}">
        <p14:creationId xmlns:p14="http://schemas.microsoft.com/office/powerpoint/2010/main" val="2315186438"/>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TotalTime>
  <Words>1378</Words>
  <Application>Microsoft Office PowerPoint</Application>
  <PresentationFormat>Personalizado</PresentationFormat>
  <Paragraphs>288</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Symbol</vt:lpstr>
      <vt:lpstr>Wingdings</vt:lpstr>
      <vt:lpstr>Calibri</vt:lpstr>
      <vt:lpstr>Helvetica Neue Light</vt:lpstr>
      <vt:lpstr>Helvetica Neue</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Damian</dc:creator>
  <cp:lastModifiedBy>JD Cousc</cp:lastModifiedBy>
  <cp:revision>175</cp:revision>
  <dcterms:modified xsi:type="dcterms:W3CDTF">2021-08-07T02:45:45Z</dcterms:modified>
</cp:coreProperties>
</file>