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notesSlides/notesSlide5.xml" ContentType="application/vnd.openxmlformats-officedocument.presentationml.notesSlid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323" r:id="rId2"/>
    <p:sldId id="257" r:id="rId3"/>
    <p:sldId id="325" r:id="rId4"/>
    <p:sldId id="331" r:id="rId5"/>
    <p:sldId id="300" r:id="rId6"/>
    <p:sldId id="326" r:id="rId7"/>
    <p:sldId id="327" r:id="rId8"/>
    <p:sldId id="328" r:id="rId9"/>
    <p:sldId id="329" r:id="rId10"/>
    <p:sldId id="330" r:id="rId11"/>
    <p:sldId id="332" r:id="rId12"/>
    <p:sldId id="260" r:id="rId13"/>
    <p:sldId id="261" r:id="rId14"/>
    <p:sldId id="262" r:id="rId15"/>
    <p:sldId id="263" r:id="rId16"/>
    <p:sldId id="264" r:id="rId17"/>
    <p:sldId id="265" r:id="rId18"/>
    <p:sldId id="333" r:id="rId19"/>
    <p:sldId id="334" r:id="rId20"/>
    <p:sldId id="335" r:id="rId21"/>
    <p:sldId id="271" r:id="rId22"/>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A5"/>
    <a:srgbClr val="FFFFFF"/>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9" d="100"/>
          <a:sy n="69" d="100"/>
        </p:scale>
        <p:origin x="1416" y="564"/>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I:\SENA\SENA%20TECNOLOGO\TECNICA\Levantamiento%20de%20informacion\Encuesta%20Tabulaci&#243;n.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I:\SENA\SENA%20TECNOLOGO\TECNICA\Levantamiento%20de%20informacion\Encuesta%20Tabulaci&#243;n.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I:\SENA\SENA%20TECNOLOGO\TECNICA\Levantamiento%20de%20informacion\Encuesta%20Tabulaci&#243;n.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1" Type="http://schemas.openxmlformats.org/officeDocument/2006/relationships/oleObject" Target="file:///I:\SENA\SENA%20TECNOLOGO\TECNICA\Levantamiento%20de%20informacion\Encuesta%20Tabulaci&#243;n.xlsx"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file:///I:\SENA\SENA%20TECNOLOGO\TECNICA\Levantamiento%20de%20informacion\Encuesta%20Tabulaci&#243;n.xlsx" TargetMode="External"/><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oleObject" Target="file:///I:\SENA\SENA%20TECNOLOGO\TECNICA\Levantamiento%20de%20informacion\Encuesta%20Tabulaci&#243;n.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50800" dist="38100" dir="5400000" rotWithShape="0">
                <a:srgbClr val="000000">
                  <a:alpha val="60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Hoja2!$B$8:$E$8</c:f>
              <c:strCache>
                <c:ptCount val="4"/>
                <c:pt idx="0">
                  <c:v>software (1)</c:v>
                </c:pt>
                <c:pt idx="1">
                  <c:v>Excel (2)</c:v>
                </c:pt>
                <c:pt idx="2">
                  <c:v>cuaderno (3)</c:v>
                </c:pt>
                <c:pt idx="3">
                  <c:v>otras (4)</c:v>
                </c:pt>
              </c:strCache>
            </c:strRef>
          </c:cat>
          <c:val>
            <c:numRef>
              <c:f>Hoja2!$B$10:$E$10</c:f>
              <c:numCache>
                <c:formatCode>0%</c:formatCode>
                <c:ptCount val="4"/>
                <c:pt idx="0">
                  <c:v>0.11764705882352941</c:v>
                </c:pt>
                <c:pt idx="1">
                  <c:v>0.26470588235294118</c:v>
                </c:pt>
                <c:pt idx="2">
                  <c:v>0.58823529411764708</c:v>
                </c:pt>
                <c:pt idx="3">
                  <c:v>2.9411764705882353E-2</c:v>
                </c:pt>
              </c:numCache>
            </c:numRef>
          </c:val>
          <c:extLst>
            <c:ext xmlns:c16="http://schemas.microsoft.com/office/drawing/2014/chart" uri="{C3380CC4-5D6E-409C-BE32-E72D297353CC}">
              <c16:uniqueId val="{00000000-9359-4B56-B7A6-D44CE1C0AAA2}"/>
            </c:ext>
          </c:extLst>
        </c:ser>
        <c:dLbls>
          <c:showLegendKey val="0"/>
          <c:showVal val="1"/>
          <c:showCatName val="0"/>
          <c:showSerName val="0"/>
          <c:showPercent val="0"/>
          <c:showBubbleSize val="0"/>
        </c:dLbls>
        <c:gapWidth val="150"/>
        <c:shape val="box"/>
        <c:axId val="212096704"/>
        <c:axId val="212097880"/>
        <c:axId val="0"/>
      </c:bar3DChart>
      <c:catAx>
        <c:axId val="21209670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212097880"/>
        <c:crosses val="autoZero"/>
        <c:auto val="1"/>
        <c:lblAlgn val="ctr"/>
        <c:lblOffset val="100"/>
        <c:noMultiLvlLbl val="0"/>
      </c:catAx>
      <c:valAx>
        <c:axId val="2120978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2120967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760553920658908"/>
          <c:y val="6.7652817357092651E-2"/>
          <c:w val="0.84301174474402818"/>
          <c:h val="0.7986856474331282"/>
        </c:manualLayout>
      </c:layout>
      <c:barChart>
        <c:barDir val="col"/>
        <c:grouping val="clustered"/>
        <c:varyColors val="0"/>
        <c:ser>
          <c:idx val="0"/>
          <c:order val="0"/>
          <c:spPr>
            <a:solidFill>
              <a:schemeClr val="accent1"/>
            </a:solidFill>
            <a:ln>
              <a:noFill/>
            </a:ln>
            <a:effectLst/>
          </c:spPr>
          <c:invertIfNegative val="0"/>
          <c:cat>
            <c:strRef>
              <c:f>Hoja2!$B$26:$E$26</c:f>
              <c:strCache>
                <c:ptCount val="4"/>
                <c:pt idx="0">
                  <c:v>Excelente(1)</c:v>
                </c:pt>
                <c:pt idx="1">
                  <c:v>Bueno(2)</c:v>
                </c:pt>
                <c:pt idx="2">
                  <c:v>Regular(3)</c:v>
                </c:pt>
                <c:pt idx="3">
                  <c:v>Mala(4)</c:v>
                </c:pt>
              </c:strCache>
            </c:strRef>
          </c:cat>
          <c:val>
            <c:numRef>
              <c:f>Hoja2!$B$27:$E$27</c:f>
              <c:numCache>
                <c:formatCode>General</c:formatCode>
                <c:ptCount val="4"/>
                <c:pt idx="0">
                  <c:v>8</c:v>
                </c:pt>
                <c:pt idx="1">
                  <c:v>14</c:v>
                </c:pt>
                <c:pt idx="2">
                  <c:v>9</c:v>
                </c:pt>
                <c:pt idx="3">
                  <c:v>3</c:v>
                </c:pt>
              </c:numCache>
            </c:numRef>
          </c:val>
          <c:extLst>
            <c:ext xmlns:c16="http://schemas.microsoft.com/office/drawing/2014/chart" uri="{C3380CC4-5D6E-409C-BE32-E72D297353CC}">
              <c16:uniqueId val="{00000000-723E-4833-BE78-4F563FE42F55}"/>
            </c:ext>
          </c:extLst>
        </c:ser>
        <c:dLbls>
          <c:showLegendKey val="0"/>
          <c:showVal val="0"/>
          <c:showCatName val="0"/>
          <c:showSerName val="0"/>
          <c:showPercent val="0"/>
          <c:showBubbleSize val="0"/>
        </c:dLbls>
        <c:gapWidth val="219"/>
        <c:overlap val="-27"/>
        <c:axId val="190491104"/>
        <c:axId val="190491496"/>
      </c:barChart>
      <c:catAx>
        <c:axId val="190491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90491496"/>
        <c:crosses val="autoZero"/>
        <c:auto val="1"/>
        <c:lblAlgn val="ctr"/>
        <c:lblOffset val="100"/>
        <c:noMultiLvlLbl val="0"/>
      </c:catAx>
      <c:valAx>
        <c:axId val="190491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904911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6552253180913402E-2"/>
          <c:y val="6.946265821492377E-2"/>
          <c:w val="0.97076093858045875"/>
          <c:h val="0.88357580595148055"/>
        </c:manualLayout>
      </c:layout>
      <c:barChart>
        <c:barDir val="col"/>
        <c:grouping val="clustered"/>
        <c:varyColors val="0"/>
        <c:ser>
          <c:idx val="0"/>
          <c:order val="0"/>
          <c:spPr>
            <a:solidFill>
              <a:schemeClr val="accent1"/>
            </a:solidFill>
            <a:ln>
              <a:noFill/>
            </a:ln>
            <a:effectLst/>
          </c:spPr>
          <c:invertIfNegative val="0"/>
          <c:dLbls>
            <c:dLbl>
              <c:idx val="1"/>
              <c:layout>
                <c:manualLayout>
                  <c:x val="-6.3933167614792646E-2"/>
                  <c:y val="0.35852950992922755"/>
                </c:manualLayout>
              </c:layout>
              <c:dLblPos val="outEnd"/>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88A-4E0C-83F8-7B42799F197C}"/>
                </c:ext>
              </c:extLst>
            </c:dLbl>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s-CO"/>
              </a:p>
            </c:txPr>
            <c:dLblPos val="outEnd"/>
            <c:showLegendKey val="0"/>
            <c:showVal val="1"/>
            <c:showCatName val="1"/>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Hoja2!$A$44:$J$44</c:f>
              <c:strCache>
                <c:ptCount val="10"/>
                <c:pt idx="1">
                  <c:v>manejo y seguridad de sus datos (1)</c:v>
                </c:pt>
                <c:pt idx="2">
                  <c:v>organización (2)</c:v>
                </c:pt>
                <c:pt idx="3">
                  <c:v>automatización (3)</c:v>
                </c:pt>
                <c:pt idx="4">
                  <c:v>vanguardia de tecnología (4)</c:v>
                </c:pt>
                <c:pt idx="5">
                  <c:v>seguridad empresarial (5)</c:v>
                </c:pt>
                <c:pt idx="6">
                  <c:v>Opciones1,2 y 3(6)</c:v>
                </c:pt>
                <c:pt idx="7">
                  <c:v>Opciones 1 y 5(7)</c:v>
                </c:pt>
                <c:pt idx="8">
                  <c:v>Opciones 1 y 3(8)</c:v>
                </c:pt>
                <c:pt idx="9">
                  <c:v>Opciones 1 y 2(9)</c:v>
                </c:pt>
              </c:strCache>
            </c:strRef>
          </c:cat>
          <c:val>
            <c:numRef>
              <c:f>Hoja2!$A$46:$J$46</c:f>
              <c:numCache>
                <c:formatCode>0%</c:formatCode>
                <c:ptCount val="10"/>
                <c:pt idx="1">
                  <c:v>0.35294117647058826</c:v>
                </c:pt>
                <c:pt idx="2">
                  <c:v>0.17647058823529413</c:v>
                </c:pt>
                <c:pt idx="3">
                  <c:v>5.8823529411764705E-2</c:v>
                </c:pt>
                <c:pt idx="4">
                  <c:v>2.9411764705882353E-2</c:v>
                </c:pt>
                <c:pt idx="5">
                  <c:v>8.8235294117647065E-2</c:v>
                </c:pt>
                <c:pt idx="6">
                  <c:v>0.11764705882352941</c:v>
                </c:pt>
                <c:pt idx="7">
                  <c:v>8.8235294117647065E-2</c:v>
                </c:pt>
                <c:pt idx="8">
                  <c:v>5.8823529411764705E-2</c:v>
                </c:pt>
                <c:pt idx="9">
                  <c:v>2.9411764705882353E-2</c:v>
                </c:pt>
              </c:numCache>
            </c:numRef>
          </c:val>
          <c:extLst>
            <c:ext xmlns:c16="http://schemas.microsoft.com/office/drawing/2014/chart" uri="{C3380CC4-5D6E-409C-BE32-E72D297353CC}">
              <c16:uniqueId val="{00000001-088A-4E0C-83F8-7B42799F197C}"/>
            </c:ext>
          </c:extLst>
        </c:ser>
        <c:dLbls>
          <c:dLblPos val="outEnd"/>
          <c:showLegendKey val="0"/>
          <c:showVal val="1"/>
          <c:showCatName val="0"/>
          <c:showSerName val="0"/>
          <c:showPercent val="0"/>
          <c:showBubbleSize val="0"/>
        </c:dLbls>
        <c:gapWidth val="444"/>
        <c:overlap val="-90"/>
        <c:axId val="328254400"/>
        <c:axId val="328251264"/>
      </c:barChart>
      <c:catAx>
        <c:axId val="328254400"/>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328251264"/>
        <c:crosses val="autoZero"/>
        <c:auto val="1"/>
        <c:lblAlgn val="ctr"/>
        <c:lblOffset val="100"/>
        <c:noMultiLvlLbl val="0"/>
      </c:catAx>
      <c:valAx>
        <c:axId val="328251264"/>
        <c:scaling>
          <c:orientation val="minMax"/>
        </c:scaling>
        <c:delete val="1"/>
        <c:axPos val="l"/>
        <c:numFmt formatCode="0%" sourceLinked="1"/>
        <c:majorTickMark val="none"/>
        <c:minorTickMark val="none"/>
        <c:tickLblPos val="nextTo"/>
        <c:crossAx val="3282544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spPr>
            <a:gradFill rotWithShape="1">
              <a:gsLst>
                <a:gs pos="0">
                  <a:schemeClr val="dk1">
                    <a:tint val="88500"/>
                    <a:tint val="96000"/>
                    <a:lumMod val="104000"/>
                  </a:schemeClr>
                </a:gs>
                <a:gs pos="100000">
                  <a:schemeClr val="dk1">
                    <a:tint val="88500"/>
                    <a:shade val="98000"/>
                    <a:lumMod val="94000"/>
                  </a:schemeClr>
                </a:gs>
              </a:gsLst>
              <a:lin ang="5400000" scaled="0"/>
            </a:gradFill>
            <a:ln>
              <a:noFill/>
            </a:ln>
            <a:effectLst>
              <a:outerShdw blurRad="50800" dist="38100" dir="5400000" rotWithShape="0">
                <a:srgbClr val="000000">
                  <a:alpha val="60000"/>
                </a:srgbClr>
              </a:outerShdw>
            </a:effectLst>
          </c:spPr>
          <c:invertIfNegative val="0"/>
          <c:cat>
            <c:strRef>
              <c:f>Hoja2!$B$91:$K$91</c:f>
              <c:strCache>
                <c:ptCount val="10"/>
                <c:pt idx="0">
                  <c:v> contables   (1)</c:v>
                </c:pt>
                <c:pt idx="1">
                  <c:v>inventarios y stock  (2)</c:v>
                </c:pt>
                <c:pt idx="2">
                  <c:v>proveedores . (3)</c:v>
                </c:pt>
                <c:pt idx="3">
                  <c:v>personal (administrativo y operario) (4)</c:v>
                </c:pt>
                <c:pt idx="4">
                  <c:v> calendario citas y pagos pendientes.(5)</c:v>
                </c:pt>
                <c:pt idx="5">
                  <c:v>Contables y proveedores(6)</c:v>
                </c:pt>
                <c:pt idx="6">
                  <c:v>opciones 1,2,3  (2)</c:v>
                </c:pt>
                <c:pt idx="7">
                  <c:v>Todas . (3)</c:v>
                </c:pt>
                <c:pt idx="8">
                  <c:v>no responde (4)</c:v>
                </c:pt>
                <c:pt idx="9">
                  <c:v>opciones 1 y 2(5)</c:v>
                </c:pt>
              </c:strCache>
            </c:strRef>
          </c:cat>
          <c:val>
            <c:numRef>
              <c:f>Hoja2!$B$93:$K$93</c:f>
              <c:numCache>
                <c:formatCode>0%</c:formatCode>
                <c:ptCount val="10"/>
                <c:pt idx="0">
                  <c:v>0.41176470588235292</c:v>
                </c:pt>
                <c:pt idx="1">
                  <c:v>0.17647058823529413</c:v>
                </c:pt>
                <c:pt idx="2">
                  <c:v>2.9411764705882353E-2</c:v>
                </c:pt>
                <c:pt idx="3">
                  <c:v>2.9411764705882353E-2</c:v>
                </c:pt>
                <c:pt idx="4">
                  <c:v>2.9411764705882353E-2</c:v>
                </c:pt>
                <c:pt idx="5">
                  <c:v>2.9411764705882353E-2</c:v>
                </c:pt>
                <c:pt idx="6">
                  <c:v>2.9411764705882353E-2</c:v>
                </c:pt>
                <c:pt idx="7">
                  <c:v>0.11764705882352941</c:v>
                </c:pt>
                <c:pt idx="8">
                  <c:v>5.8823529411764705E-2</c:v>
                </c:pt>
                <c:pt idx="9">
                  <c:v>8.8235294117647065E-2</c:v>
                </c:pt>
              </c:numCache>
            </c:numRef>
          </c:val>
          <c:extLst>
            <c:ext xmlns:c16="http://schemas.microsoft.com/office/drawing/2014/chart" uri="{C3380CC4-5D6E-409C-BE32-E72D297353CC}">
              <c16:uniqueId val="{00000000-6B8C-4E76-8818-E7D6DEF7FFFF}"/>
            </c:ext>
          </c:extLst>
        </c:ser>
        <c:dLbls>
          <c:showLegendKey val="0"/>
          <c:showVal val="0"/>
          <c:showCatName val="0"/>
          <c:showSerName val="0"/>
          <c:showPercent val="0"/>
          <c:showBubbleSize val="0"/>
        </c:dLbls>
        <c:gapWidth val="100"/>
        <c:overlap val="-24"/>
        <c:axId val="220481136"/>
        <c:axId val="190380104"/>
      </c:barChart>
      <c:catAx>
        <c:axId val="22048113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190380104"/>
        <c:crosses val="autoZero"/>
        <c:auto val="1"/>
        <c:lblAlgn val="ctr"/>
        <c:lblOffset val="100"/>
        <c:noMultiLvlLbl val="0"/>
      </c:catAx>
      <c:valAx>
        <c:axId val="1903801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2204811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cat>
            <c:strRef>
              <c:f>Hoja2!$B$111:$I$111</c:f>
              <c:strCache>
                <c:ptCount val="8"/>
                <c:pt idx="0">
                  <c:v>comodidad (amigable) (1)</c:v>
                </c:pt>
                <c:pt idx="1">
                  <c:v> economía   (2)</c:v>
                </c:pt>
                <c:pt idx="2">
                  <c:v>calidad  (3)</c:v>
                </c:pt>
                <c:pt idx="3">
                  <c:v> contenido  (4)</c:v>
                </c:pt>
                <c:pt idx="4">
                  <c:v> interfaz gráfica(5)</c:v>
                </c:pt>
                <c:pt idx="5">
                  <c:v>Comodidad y calidad(6)</c:v>
                </c:pt>
                <c:pt idx="6">
                  <c:v> Todas (7)</c:v>
                </c:pt>
                <c:pt idx="7">
                  <c:v>No Responde (8)</c:v>
                </c:pt>
              </c:strCache>
            </c:strRef>
          </c:cat>
          <c:val>
            <c:numRef>
              <c:f>Hoja2!$B$113:$I$113</c:f>
              <c:numCache>
                <c:formatCode>0%</c:formatCode>
                <c:ptCount val="8"/>
                <c:pt idx="0">
                  <c:v>0.11764705882352941</c:v>
                </c:pt>
                <c:pt idx="1">
                  <c:v>0.17647058823529413</c:v>
                </c:pt>
                <c:pt idx="2">
                  <c:v>0.38235294117647056</c:v>
                </c:pt>
                <c:pt idx="3">
                  <c:v>2.9411764705882353E-2</c:v>
                </c:pt>
                <c:pt idx="4">
                  <c:v>0</c:v>
                </c:pt>
                <c:pt idx="5">
                  <c:v>0.17647058823529413</c:v>
                </c:pt>
                <c:pt idx="6">
                  <c:v>5.8823529411764705E-2</c:v>
                </c:pt>
                <c:pt idx="7">
                  <c:v>5.8823529411764705E-2</c:v>
                </c:pt>
              </c:numCache>
            </c:numRef>
          </c:val>
          <c:extLst>
            <c:ext xmlns:c16="http://schemas.microsoft.com/office/drawing/2014/chart" uri="{C3380CC4-5D6E-409C-BE32-E72D297353CC}">
              <c16:uniqueId val="{00000000-C459-44D4-BF4F-E3C6F9CC9C51}"/>
            </c:ext>
          </c:extLst>
        </c:ser>
        <c:dLbls>
          <c:showLegendKey val="0"/>
          <c:showVal val="0"/>
          <c:showCatName val="0"/>
          <c:showSerName val="0"/>
          <c:showPercent val="0"/>
          <c:showBubbleSize val="0"/>
        </c:dLbls>
        <c:gapWidth val="269"/>
        <c:axId val="328199760"/>
        <c:axId val="328199368"/>
      </c:barChart>
      <c:catAx>
        <c:axId val="328199760"/>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s-CO"/>
          </a:p>
        </c:txPr>
        <c:crossAx val="328199368"/>
        <c:crosses val="autoZero"/>
        <c:auto val="1"/>
        <c:lblAlgn val="ctr"/>
        <c:lblOffset val="100"/>
        <c:noMultiLvlLbl val="0"/>
      </c:catAx>
      <c:valAx>
        <c:axId val="328199368"/>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3281997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spPr>
            <a:solidFill>
              <a:schemeClr val="accent1"/>
            </a:solidFill>
            <a:ln>
              <a:noFill/>
            </a:ln>
            <a:effectLst/>
          </c:spPr>
          <c:invertIfNegative val="0"/>
          <c:cat>
            <c:strRef>
              <c:f>Hoja2!$B$69:$G$69</c:f>
              <c:strCache>
                <c:ptCount val="6"/>
                <c:pt idx="0">
                  <c:v>ejecución del programa  (1)</c:v>
                </c:pt>
                <c:pt idx="1">
                  <c:v>fallas en el sistema de arranque  (2)</c:v>
                </c:pt>
                <c:pt idx="2">
                  <c:v>tiempo de respuesta (3)</c:v>
                </c:pt>
                <c:pt idx="3">
                  <c:v>capacitación y dificultad a la hora de manipular el programa (4)</c:v>
                </c:pt>
                <c:pt idx="4">
                  <c:v>No Aplica(5)</c:v>
                </c:pt>
                <c:pt idx="5">
                  <c:v>No Responde(6)</c:v>
                </c:pt>
              </c:strCache>
            </c:strRef>
          </c:cat>
          <c:val>
            <c:numRef>
              <c:f>Hoja2!$B$71:$G$71</c:f>
              <c:numCache>
                <c:formatCode>0%</c:formatCode>
                <c:ptCount val="6"/>
                <c:pt idx="0">
                  <c:v>8.8235294117647065E-2</c:v>
                </c:pt>
                <c:pt idx="1">
                  <c:v>2.9411764705882353E-2</c:v>
                </c:pt>
                <c:pt idx="2">
                  <c:v>0</c:v>
                </c:pt>
                <c:pt idx="3">
                  <c:v>0.44117647058823528</c:v>
                </c:pt>
                <c:pt idx="4">
                  <c:v>0.26470588235294118</c:v>
                </c:pt>
                <c:pt idx="5">
                  <c:v>0.17647058823529413</c:v>
                </c:pt>
              </c:numCache>
            </c:numRef>
          </c:val>
          <c:extLst>
            <c:ext xmlns:c16="http://schemas.microsoft.com/office/drawing/2014/chart" uri="{C3380CC4-5D6E-409C-BE32-E72D297353CC}">
              <c16:uniqueId val="{00000000-6574-4121-9884-44BF6A3BF0E9}"/>
            </c:ext>
          </c:extLst>
        </c:ser>
        <c:dLbls>
          <c:showLegendKey val="0"/>
          <c:showVal val="0"/>
          <c:showCatName val="0"/>
          <c:showSerName val="0"/>
          <c:showPercent val="0"/>
          <c:showBubbleSize val="0"/>
        </c:dLbls>
        <c:gapWidth val="150"/>
        <c:overlap val="100"/>
        <c:axId val="223636776"/>
        <c:axId val="223635992"/>
      </c:barChart>
      <c:catAx>
        <c:axId val="223636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223635992"/>
        <c:crosses val="autoZero"/>
        <c:auto val="1"/>
        <c:lblAlgn val="ctr"/>
        <c:lblOffset val="100"/>
        <c:noMultiLvlLbl val="0"/>
      </c:catAx>
      <c:valAx>
        <c:axId val="22363599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2236367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2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16/05/2020</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‹Nº›</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3107A6-FAC7-42EC-8B63-A314CB187FC6}" type="datetimeFigureOut">
              <a:rPr lang="es-CO" smtClean="0"/>
              <a:t>16/05/2020</a:t>
            </a:fld>
            <a:endParaRPr lang="es-CO"/>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AD72C3-7948-4802-B78F-5A88493617B3}" type="slidenum">
              <a:rPr lang="es-CO" smtClean="0"/>
              <a:t>‹Nº›</a:t>
            </a:fld>
            <a:endParaRPr lang="es-CO"/>
          </a:p>
        </p:txBody>
      </p:sp>
    </p:spTree>
    <p:extLst>
      <p:ext uri="{BB962C8B-B14F-4D97-AF65-F5344CB8AC3E}">
        <p14:creationId xmlns:p14="http://schemas.microsoft.com/office/powerpoint/2010/main" val="2735165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0AD72C3-7948-4802-B78F-5A88493617B3}" type="slidenum">
              <a:rPr lang="es-CO" smtClean="0"/>
              <a:t>19</a:t>
            </a:fld>
            <a:endParaRPr lang="es-CO"/>
          </a:p>
        </p:txBody>
      </p:sp>
    </p:spTree>
    <p:extLst>
      <p:ext uri="{BB962C8B-B14F-4D97-AF65-F5344CB8AC3E}">
        <p14:creationId xmlns:p14="http://schemas.microsoft.com/office/powerpoint/2010/main" val="580440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3.jpeg"/><Relationship Id="rId1" Type="http://schemas.openxmlformats.org/officeDocument/2006/relationships/slideMaster" Target="../slideMasters/slideMaster1.xml"/><Relationship Id="rId5" Type="http://schemas.openxmlformats.org/officeDocument/2006/relationships/image" Target="../media/image24.emf"/><Relationship Id="rId4" Type="http://schemas.openxmlformats.org/officeDocument/2006/relationships/image" Target="../media/image7.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5.jpeg"/><Relationship Id="rId1" Type="http://schemas.openxmlformats.org/officeDocument/2006/relationships/slideMaster" Target="../slideMasters/slideMaster1.xml"/><Relationship Id="rId5" Type="http://schemas.openxmlformats.org/officeDocument/2006/relationships/image" Target="../media/image26.emf"/><Relationship Id="rId4" Type="http://schemas.openxmlformats.org/officeDocument/2006/relationships/image" Target="../media/image11.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7.jpeg"/><Relationship Id="rId1" Type="http://schemas.openxmlformats.org/officeDocument/2006/relationships/slideMaster" Target="../slideMasters/slideMaster1.xml"/><Relationship Id="rId5" Type="http://schemas.openxmlformats.org/officeDocument/2006/relationships/image" Target="../media/image28.emf"/><Relationship Id="rId4" Type="http://schemas.openxmlformats.org/officeDocument/2006/relationships/image" Target="../media/image15.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emf"/><Relationship Id="rId4" Type="http://schemas.openxmlformats.org/officeDocument/2006/relationships/image" Target="../media/image7.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2.emf"/><Relationship Id="rId4" Type="http://schemas.openxmlformats.org/officeDocument/2006/relationships/image" Target="../media/image11.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16.emf"/><Relationship Id="rId4" Type="http://schemas.openxmlformats.org/officeDocument/2006/relationships/image" Target="../media/image1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18.emf"/><Relationship Id="rId4" Type="http://schemas.openxmlformats.org/officeDocument/2006/relationships/image" Target="../media/image7.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9.jpeg"/><Relationship Id="rId1" Type="http://schemas.openxmlformats.org/officeDocument/2006/relationships/slideMaster" Target="../slideMasters/slideMaster1.xml"/><Relationship Id="rId5" Type="http://schemas.openxmlformats.org/officeDocument/2006/relationships/image" Target="../media/image20.emf"/><Relationship Id="rId4" Type="http://schemas.openxmlformats.org/officeDocument/2006/relationships/image" Target="../media/image11.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1.jpeg"/><Relationship Id="rId1" Type="http://schemas.openxmlformats.org/officeDocument/2006/relationships/slideMaster" Target="../slideMasters/slideMaster1.xml"/><Relationship Id="rId5" Type="http://schemas.openxmlformats.org/officeDocument/2006/relationships/image" Target="../media/image22.emf"/><Relationship Id="rId4" Type="http://schemas.openxmlformats.org/officeDocument/2006/relationships/image" Target="../media/image1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1" name="Picture 9"/>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4403049" y="3192122"/>
            <a:ext cx="4740951" cy="3665878"/>
          </a:xfrm>
          <a:prstGeom prst="rect">
            <a:avLst/>
          </a:prstGeom>
          <a:noFill/>
          <a:extLst>
            <a:ext uri="{909E8E84-426E-40dd-AFC4-6F175D3DCCD1}">
              <a14:hiddenFill xmlns="" xmlns:a14="http://schemas.microsoft.com/office/drawing/2010/main">
                <a:solidFill>
                  <a:srgbClr val="FFFFFF"/>
                </a:solidFill>
              </a14:hiddenFill>
            </a:ext>
          </a:extLst>
        </p:spPr>
      </p:pic>
      <p:sp>
        <p:nvSpPr>
          <p:cNvPr id="4" name="Marcador de fecha 3"/>
          <p:cNvSpPr>
            <a:spLocks noGrp="1"/>
          </p:cNvSpPr>
          <p:nvPr>
            <p:ph type="dt" sz="half" idx="10"/>
          </p:nvPr>
        </p:nvSpPr>
        <p:spPr/>
        <p:txBody>
          <a:bodyPr/>
          <a:lstStyle/>
          <a:p>
            <a:fld id="{483D03DC-5ED8-7A42-A55E-C10C004AFC42}" type="datetimeFigureOut">
              <a:rPr lang="es-ES" smtClean="0"/>
              <a:t>16/05/2020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8" name="Picture 4"/>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0" y="-1"/>
            <a:ext cx="9270122" cy="68580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80112" y="4525925"/>
            <a:ext cx="2319162" cy="14076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 name="Picture 8"/>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4180327" y="3357565"/>
            <a:ext cx="2486025" cy="1057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ustrial 2">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0"/>
            <a:ext cx="9144001" cy="685800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16/05/2020</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4098"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017183" y="2853376"/>
            <a:ext cx="696913" cy="561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90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fraestructura">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16/05/2020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7295" y="-40944"/>
            <a:ext cx="9144001"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7 Rectángulo"/>
          <p:cNvSpPr/>
          <p:nvPr/>
        </p:nvSpPr>
        <p:spPr>
          <a:xfrm>
            <a:off x="95534" y="137072"/>
            <a:ext cx="9075762"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19398" y="2620370"/>
            <a:ext cx="821994" cy="709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649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r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16/05/2020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207278" y="0"/>
            <a:ext cx="8936719" cy="6898944"/>
          </a:xfrm>
          <a:prstGeom prst="rect">
            <a:avLst/>
          </a:prstGeom>
          <a:noFill/>
          <a:extLst>
            <a:ext uri="{909E8E84-426E-40dd-AFC4-6F175D3DCCD1}">
              <a14:hiddenFill xmlns=""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783740" y="1746912"/>
            <a:ext cx="859810" cy="8598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571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os objetos" type="twoObj">
  <p:cSld name="Dos objetos">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1944694" y="624110"/>
            <a:ext cx="6683765"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6"/>
          <p:cNvSpPr txBox="1">
            <a:spLocks noGrp="1"/>
          </p:cNvSpPr>
          <p:nvPr>
            <p:ph type="body" idx="1"/>
          </p:nvPr>
        </p:nvSpPr>
        <p:spPr>
          <a:xfrm>
            <a:off x="1941909" y="2133600"/>
            <a:ext cx="3235398" cy="3777622"/>
          </a:xfrm>
          <a:prstGeom prst="rect">
            <a:avLst/>
          </a:prstGeom>
          <a:noFill/>
          <a:ln>
            <a:noFill/>
          </a:ln>
        </p:spPr>
        <p:txBody>
          <a:bodyPr spcFirstLastPara="1" wrap="square" lIns="91425" tIns="45700" rIns="91425" bIns="45700" anchor="t" anchorCtr="0">
            <a:normAutofit/>
          </a:bodyPr>
          <a:lstStyle>
            <a:lvl1pPr marL="342900" lvl="0" indent="-257175" algn="l">
              <a:spcBef>
                <a:spcPts val="750"/>
              </a:spcBef>
              <a:spcAft>
                <a:spcPts val="0"/>
              </a:spcAft>
              <a:buSzPts val="1800"/>
              <a:buChar char="🠶"/>
              <a:defRPr/>
            </a:lvl1pPr>
            <a:lvl2pPr marL="685800" lvl="1" indent="-257175" algn="l">
              <a:spcBef>
                <a:spcPts val="750"/>
              </a:spcBef>
              <a:spcAft>
                <a:spcPts val="0"/>
              </a:spcAft>
              <a:buSzPts val="1800"/>
              <a:buChar char="🠶"/>
              <a:defRPr/>
            </a:lvl2pPr>
            <a:lvl3pPr marL="1028700" lvl="2" indent="-257175" algn="l">
              <a:spcBef>
                <a:spcPts val="750"/>
              </a:spcBef>
              <a:spcAft>
                <a:spcPts val="0"/>
              </a:spcAft>
              <a:buSzPts val="1800"/>
              <a:buChar char="🠶"/>
              <a:defRPr/>
            </a:lvl3pPr>
            <a:lvl4pPr marL="1371600" lvl="3" indent="-257175" algn="l">
              <a:spcBef>
                <a:spcPts val="750"/>
              </a:spcBef>
              <a:spcAft>
                <a:spcPts val="0"/>
              </a:spcAft>
              <a:buSzPts val="1800"/>
              <a:buChar char="🠶"/>
              <a:defRPr/>
            </a:lvl4pPr>
            <a:lvl5pPr marL="1714500" lvl="4" indent="-257175" algn="l">
              <a:spcBef>
                <a:spcPts val="750"/>
              </a:spcBef>
              <a:spcAft>
                <a:spcPts val="0"/>
              </a:spcAft>
              <a:buSzPts val="1800"/>
              <a:buChar char="🠶"/>
              <a:defRPr/>
            </a:lvl5pPr>
            <a:lvl6pPr marL="2057400" lvl="5" indent="-257175" algn="l">
              <a:spcBef>
                <a:spcPts val="750"/>
              </a:spcBef>
              <a:spcAft>
                <a:spcPts val="0"/>
              </a:spcAft>
              <a:buSzPts val="1800"/>
              <a:buChar char="🠶"/>
              <a:defRPr/>
            </a:lvl6pPr>
            <a:lvl7pPr marL="2400300" lvl="6" indent="-257175" algn="l">
              <a:spcBef>
                <a:spcPts val="750"/>
              </a:spcBef>
              <a:spcAft>
                <a:spcPts val="0"/>
              </a:spcAft>
              <a:buSzPts val="1800"/>
              <a:buChar char="🠶"/>
              <a:defRPr/>
            </a:lvl7pPr>
            <a:lvl8pPr marL="2743200" lvl="7" indent="-257175" algn="l">
              <a:spcBef>
                <a:spcPts val="750"/>
              </a:spcBef>
              <a:spcAft>
                <a:spcPts val="0"/>
              </a:spcAft>
              <a:buSzPts val="1800"/>
              <a:buChar char="🠶"/>
              <a:defRPr/>
            </a:lvl8pPr>
            <a:lvl9pPr marL="3086100" lvl="8" indent="-257175" algn="l">
              <a:spcBef>
                <a:spcPts val="750"/>
              </a:spcBef>
              <a:spcAft>
                <a:spcPts val="0"/>
              </a:spcAft>
              <a:buSzPts val="1800"/>
              <a:buChar char="🠶"/>
              <a:defRPr/>
            </a:lvl9pPr>
          </a:lstStyle>
          <a:p>
            <a:endParaRPr/>
          </a:p>
        </p:txBody>
      </p:sp>
      <p:sp>
        <p:nvSpPr>
          <p:cNvPr id="55" name="Google Shape;55;p16"/>
          <p:cNvSpPr txBox="1">
            <a:spLocks noGrp="1"/>
          </p:cNvSpPr>
          <p:nvPr>
            <p:ph type="body" idx="2"/>
          </p:nvPr>
        </p:nvSpPr>
        <p:spPr>
          <a:xfrm>
            <a:off x="5393060" y="2126222"/>
            <a:ext cx="3235398" cy="3777622"/>
          </a:xfrm>
          <a:prstGeom prst="rect">
            <a:avLst/>
          </a:prstGeom>
          <a:noFill/>
          <a:ln>
            <a:noFill/>
          </a:ln>
        </p:spPr>
        <p:txBody>
          <a:bodyPr spcFirstLastPara="1" wrap="square" lIns="91425" tIns="45700" rIns="91425" bIns="45700" anchor="t" anchorCtr="0">
            <a:normAutofit/>
          </a:bodyPr>
          <a:lstStyle>
            <a:lvl1pPr marL="342900" lvl="0" indent="-257175" algn="l">
              <a:spcBef>
                <a:spcPts val="750"/>
              </a:spcBef>
              <a:spcAft>
                <a:spcPts val="0"/>
              </a:spcAft>
              <a:buSzPts val="1800"/>
              <a:buChar char="🠶"/>
              <a:defRPr/>
            </a:lvl1pPr>
            <a:lvl2pPr marL="685800" lvl="1" indent="-257175" algn="l">
              <a:spcBef>
                <a:spcPts val="750"/>
              </a:spcBef>
              <a:spcAft>
                <a:spcPts val="0"/>
              </a:spcAft>
              <a:buSzPts val="1800"/>
              <a:buChar char="🠶"/>
              <a:defRPr/>
            </a:lvl2pPr>
            <a:lvl3pPr marL="1028700" lvl="2" indent="-257175" algn="l">
              <a:spcBef>
                <a:spcPts val="750"/>
              </a:spcBef>
              <a:spcAft>
                <a:spcPts val="0"/>
              </a:spcAft>
              <a:buSzPts val="1800"/>
              <a:buChar char="🠶"/>
              <a:defRPr/>
            </a:lvl3pPr>
            <a:lvl4pPr marL="1371600" lvl="3" indent="-257175" algn="l">
              <a:spcBef>
                <a:spcPts val="750"/>
              </a:spcBef>
              <a:spcAft>
                <a:spcPts val="0"/>
              </a:spcAft>
              <a:buSzPts val="1800"/>
              <a:buChar char="🠶"/>
              <a:defRPr/>
            </a:lvl4pPr>
            <a:lvl5pPr marL="1714500" lvl="4" indent="-257175" algn="l">
              <a:spcBef>
                <a:spcPts val="750"/>
              </a:spcBef>
              <a:spcAft>
                <a:spcPts val="0"/>
              </a:spcAft>
              <a:buSzPts val="1800"/>
              <a:buChar char="🠶"/>
              <a:defRPr/>
            </a:lvl5pPr>
            <a:lvl6pPr marL="2057400" lvl="5" indent="-257175" algn="l">
              <a:spcBef>
                <a:spcPts val="750"/>
              </a:spcBef>
              <a:spcAft>
                <a:spcPts val="0"/>
              </a:spcAft>
              <a:buSzPts val="1800"/>
              <a:buChar char="🠶"/>
              <a:defRPr/>
            </a:lvl6pPr>
            <a:lvl7pPr marL="2400300" lvl="6" indent="-257175" algn="l">
              <a:spcBef>
                <a:spcPts val="750"/>
              </a:spcBef>
              <a:spcAft>
                <a:spcPts val="0"/>
              </a:spcAft>
              <a:buSzPts val="1800"/>
              <a:buChar char="🠶"/>
              <a:defRPr/>
            </a:lvl7pPr>
            <a:lvl8pPr marL="2743200" lvl="7" indent="-257175" algn="l">
              <a:spcBef>
                <a:spcPts val="750"/>
              </a:spcBef>
              <a:spcAft>
                <a:spcPts val="0"/>
              </a:spcAft>
              <a:buSzPts val="1800"/>
              <a:buChar char="🠶"/>
              <a:defRPr/>
            </a:lvl8pPr>
            <a:lvl9pPr marL="3086100" lvl="8" indent="-257175" algn="l">
              <a:spcBef>
                <a:spcPts val="750"/>
              </a:spcBef>
              <a:spcAft>
                <a:spcPts val="0"/>
              </a:spcAft>
              <a:buSzPts val="1800"/>
              <a:buChar char="🠶"/>
              <a:defRPr/>
            </a:lvl9pPr>
          </a:lstStyle>
          <a:p>
            <a:endParaRPr/>
          </a:p>
        </p:txBody>
      </p:sp>
      <p:sp>
        <p:nvSpPr>
          <p:cNvPr id="56" name="Google Shape;56;p16"/>
          <p:cNvSpPr txBox="1">
            <a:spLocks noGrp="1"/>
          </p:cNvSpPr>
          <p:nvPr>
            <p:ph type="dt" idx="10"/>
          </p:nvPr>
        </p:nvSpPr>
        <p:spPr>
          <a:xfrm>
            <a:off x="7771210" y="6130437"/>
            <a:ext cx="859712"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txBox="1">
            <a:spLocks noGrp="1"/>
          </p:cNvSpPr>
          <p:nvPr>
            <p:ph type="ftr" idx="11"/>
          </p:nvPr>
        </p:nvSpPr>
        <p:spPr>
          <a:xfrm>
            <a:off x="1941910" y="6135809"/>
            <a:ext cx="5714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6"/>
          <p:cNvSpPr/>
          <p:nvPr/>
        </p:nvSpPr>
        <p:spPr>
          <a:xfrm rot="10800000" flipH="1">
            <a:off x="-3141" y="714376"/>
            <a:ext cx="1191395"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59" name="Google Shape;59;p16"/>
          <p:cNvSpPr txBox="1">
            <a:spLocks noGrp="1"/>
          </p:cNvSpPr>
          <p:nvPr>
            <p:ph type="sldNum" idx="12"/>
          </p:nvPr>
        </p:nvSpPr>
        <p:spPr>
          <a:xfrm>
            <a:off x="398860" y="787783"/>
            <a:ext cx="5848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CO" smtClean="0"/>
              <a:pPr/>
              <a:t>‹Nº›</a:t>
            </a:fld>
            <a:endParaRPr lang="es-CO"/>
          </a:p>
        </p:txBody>
      </p:sp>
    </p:spTree>
    <p:extLst>
      <p:ext uri="{BB962C8B-B14F-4D97-AF65-F5344CB8AC3E}">
        <p14:creationId xmlns:p14="http://schemas.microsoft.com/office/powerpoint/2010/main" val="2288103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En blanco" type="blank">
  <p:cSld name="En blanco">
    <p:spTree>
      <p:nvGrpSpPr>
        <p:cNvPr id="1" name="Shape 60"/>
        <p:cNvGrpSpPr/>
        <p:nvPr/>
      </p:nvGrpSpPr>
      <p:grpSpPr>
        <a:xfrm>
          <a:off x="0" y="0"/>
          <a:ext cx="0" cy="0"/>
          <a:chOff x="0" y="0"/>
          <a:chExt cx="0" cy="0"/>
        </a:xfrm>
      </p:grpSpPr>
      <p:sp>
        <p:nvSpPr>
          <p:cNvPr id="61" name="Google Shape;61;p17"/>
          <p:cNvSpPr txBox="1">
            <a:spLocks noGrp="1"/>
          </p:cNvSpPr>
          <p:nvPr>
            <p:ph type="dt" idx="10"/>
          </p:nvPr>
        </p:nvSpPr>
        <p:spPr>
          <a:xfrm>
            <a:off x="7771210" y="6130437"/>
            <a:ext cx="859712"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7"/>
          <p:cNvSpPr txBox="1">
            <a:spLocks noGrp="1"/>
          </p:cNvSpPr>
          <p:nvPr>
            <p:ph type="ftr" idx="11"/>
          </p:nvPr>
        </p:nvSpPr>
        <p:spPr>
          <a:xfrm>
            <a:off x="1941910" y="6135809"/>
            <a:ext cx="5714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7"/>
          <p:cNvSpPr/>
          <p:nvPr/>
        </p:nvSpPr>
        <p:spPr>
          <a:xfrm rot="10800000" flipH="1">
            <a:off x="-3141" y="714376"/>
            <a:ext cx="1191395"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350"/>
          </a:p>
        </p:txBody>
      </p:sp>
      <p:sp>
        <p:nvSpPr>
          <p:cNvPr id="64" name="Google Shape;64;p17"/>
          <p:cNvSpPr txBox="1">
            <a:spLocks noGrp="1"/>
          </p:cNvSpPr>
          <p:nvPr>
            <p:ph type="sldNum" idx="12"/>
          </p:nvPr>
        </p:nvSpPr>
        <p:spPr>
          <a:xfrm>
            <a:off x="398860" y="787783"/>
            <a:ext cx="5848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CO" smtClean="0"/>
              <a:pPr/>
              <a:t>‹Nº›</a:t>
            </a:fld>
            <a:endParaRPr lang="es-CO"/>
          </a:p>
        </p:txBody>
      </p:sp>
    </p:spTree>
    <p:extLst>
      <p:ext uri="{BB962C8B-B14F-4D97-AF65-F5344CB8AC3E}">
        <p14:creationId xmlns:p14="http://schemas.microsoft.com/office/powerpoint/2010/main" val="1462650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16/05/2020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7" name="16 Rectángulo"/>
          <p:cNvSpPr/>
          <p:nvPr userDrawn="1"/>
        </p:nvSpPr>
        <p:spPr>
          <a:xfrm rot="20796637">
            <a:off x="-2292201" y="-163131"/>
            <a:ext cx="11941668"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8" name="17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18 Rectángulo"/>
          <p:cNvSpPr/>
          <p:nvPr userDrawn="1"/>
        </p:nvSpPr>
        <p:spPr>
          <a:xfrm>
            <a:off x="-968311" y="198126"/>
            <a:ext cx="10631006"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16/05/2020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rmación">
    <p:spTree>
      <p:nvGrpSpPr>
        <p:cNvPr id="1" name=""/>
        <p:cNvGrpSpPr/>
        <p:nvPr/>
      </p:nvGrpSpPr>
      <p:grpSpPr>
        <a:xfrm>
          <a:off x="0" y="0"/>
          <a:ext cx="0" cy="0"/>
          <a:chOff x="0" y="0"/>
          <a:chExt cx="0" cy="0"/>
        </a:xfrm>
      </p:grpSpPr>
      <p:pic>
        <p:nvPicPr>
          <p:cNvPr id="7" name="Picture 2" descr="D:\2015\_MG_1747.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7999"/>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 name="Picture 1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061325" y="2782887"/>
              <a:ext cx="573087" cy="5508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16/05/2020</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10358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mple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16/05/2020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grpSp>
        <p:nvGrpSpPr>
          <p:cNvPr id="6" name="5 Grupo"/>
          <p:cNvGrpSpPr/>
          <p:nvPr userDrawn="1"/>
        </p:nvGrpSpPr>
        <p:grpSpPr>
          <a:xfrm>
            <a:off x="-495300" y="-1270341"/>
            <a:ext cx="10278090" cy="9017494"/>
            <a:chOff x="-495300" y="-1270341"/>
            <a:chExt cx="10278090" cy="9017494"/>
          </a:xfrm>
        </p:grpSpPr>
        <p:pic>
          <p:nvPicPr>
            <p:cNvPr id="7" name="Picture 5" descr="D:\Fotos\Empleo\10 Final_2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10827"/>
            <a:stretch/>
          </p:blipFill>
          <p:spPr bwMode="auto">
            <a:xfrm>
              <a:off x="0" y="-611035"/>
              <a:ext cx="9144000" cy="8358188"/>
            </a:xfrm>
            <a:prstGeom prst="rect">
              <a:avLst/>
            </a:prstGeom>
            <a:noFill/>
            <a:extLst>
              <a:ext uri="{909E8E84-426E-40dd-AFC4-6F175D3DCCD1}">
                <a14:hiddenFill xmlns="" xmlns:a14="http://schemas.microsoft.com/office/drawing/2010/main">
                  <a:solidFill>
                    <a:srgbClr val="FFFFFF"/>
                  </a:solidFill>
                </a14:hiddenFill>
              </a:ext>
            </a:extLst>
          </p:spPr>
        </p:pic>
        <p:sp>
          <p:nvSpPr>
            <p:cNvPr id="8" name="7 Rectángulo"/>
            <p:cNvSpPr/>
            <p:nvPr/>
          </p:nvSpPr>
          <p:spPr>
            <a:xfrm>
              <a:off x="-495300" y="137072"/>
              <a:ext cx="9639300"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57812" y="2627565"/>
              <a:ext cx="817200" cy="81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586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rendimient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16/05/2020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descr="D:\Fotos\Fondo Emprender\emprendedores\_MG_4258.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3999" cy="6858001"/>
          </a:xfrm>
          <a:prstGeom prst="rect">
            <a:avLst/>
          </a:prstGeom>
          <a:noFill/>
          <a:extLst>
            <a:ext uri="{909E8E84-426E-40dd-AFC4-6F175D3DCCD1}">
              <a14:hiddenFill xmlns=""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59987" y="1859884"/>
            <a:ext cx="706907" cy="696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31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ld Skills">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4001"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16/05/2020</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102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97186" y="2762866"/>
            <a:ext cx="689614" cy="6456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28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dustrial">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16/05/2020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935"/>
          <a:stretch/>
        </p:blipFill>
        <p:spPr bwMode="auto">
          <a:xfrm>
            <a:off x="-1" y="0"/>
            <a:ext cx="9144001" cy="6984124"/>
          </a:xfrm>
          <a:prstGeom prst="rect">
            <a:avLst/>
          </a:prstGeom>
          <a:noFill/>
          <a:extLst>
            <a:ext uri="{909E8E84-426E-40dd-AFC4-6F175D3DCCD1}">
              <a14:hiddenFill xmlns="" xmlns:a14="http://schemas.microsoft.com/office/drawing/2010/main">
                <a:solidFill>
                  <a:srgbClr val="FFFFFF"/>
                </a:solidFill>
              </a14:hiddenFill>
            </a:ext>
          </a:extLst>
        </p:spPr>
      </p:pic>
      <p:sp>
        <p:nvSpPr>
          <p:cNvPr id="8" name="7 Rectángulo"/>
          <p:cNvSpPr/>
          <p:nvPr/>
        </p:nvSpPr>
        <p:spPr>
          <a:xfrm>
            <a:off x="95534" y="137072"/>
            <a:ext cx="9048466"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7916521" y="2641599"/>
            <a:ext cx="811224" cy="7096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12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rmación 2">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16/05/2020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25335" y="1847763"/>
            <a:ext cx="765563" cy="7206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63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D03DC-5ED8-7A42-A55E-C10C004AFC42}" type="datetimeFigureOut">
              <a:rPr lang="es-ES" smtClean="0"/>
              <a:t>16/05/2020</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6518D-8445-044A-A141-7D0E69A71FDC}" type="slidenum">
              <a:rPr lang="es-ES" smtClean="0"/>
              <a:t>‹Nº›</a:t>
            </a:fld>
            <a:endParaRPr lang="es-ES"/>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20623" y="362599"/>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6600" b="1" dirty="0">
                <a:solidFill>
                  <a:schemeClr val="accent5">
                    <a:lumMod val="75000"/>
                  </a:schemeClr>
                </a:solidFill>
              </a:rPr>
              <a:t>Sustentación </a:t>
            </a:r>
          </a:p>
        </p:txBody>
      </p:sp>
      <p:sp>
        <p:nvSpPr>
          <p:cNvPr id="12" name="Título 1"/>
          <p:cNvSpPr txBox="1">
            <a:spLocks/>
          </p:cNvSpPr>
          <p:nvPr/>
        </p:nvSpPr>
        <p:spPr>
          <a:xfrm>
            <a:off x="420623" y="5278581"/>
            <a:ext cx="7391400" cy="126076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4800" b="1" dirty="0"/>
              <a:t>Proyectos ADSI - I </a:t>
            </a:r>
          </a:p>
          <a:p>
            <a:pPr algn="l" defTabSz="288000"/>
            <a:r>
              <a:rPr lang="es-CO" sz="4800" b="1" dirty="0"/>
              <a:t>Trimestre</a:t>
            </a:r>
          </a:p>
        </p:txBody>
      </p:sp>
      <p:sp>
        <p:nvSpPr>
          <p:cNvPr id="3" name="CuadroTexto 2"/>
          <p:cNvSpPr txBox="1"/>
          <p:nvPr/>
        </p:nvSpPr>
        <p:spPr>
          <a:xfrm>
            <a:off x="1039092" y="1898074"/>
            <a:ext cx="4946072" cy="1704108"/>
          </a:xfrm>
          <a:prstGeom prst="rect">
            <a:avLst/>
          </a:prstGeom>
        </p:spPr>
        <p:txBody>
          <a:bodyPr vert="horz" wrap="none" lIns="91440" tIns="45720" rIns="91440" bIns="45720" rtlCol="0" anchor="ctr">
            <a:noAutofit/>
          </a:bodyPr>
          <a:lstStyle/>
          <a:p>
            <a:pPr algn="l"/>
            <a:endParaRPr lang="es-CO" sz="8000" b="1" dirty="0">
              <a:solidFill>
                <a:srgbClr val="92D050"/>
              </a:solidFill>
            </a:endParaRPr>
          </a:p>
        </p:txBody>
      </p:sp>
      <p:sp>
        <p:nvSpPr>
          <p:cNvPr id="4" name="CuadroTexto 3"/>
          <p:cNvSpPr txBox="1"/>
          <p:nvPr/>
        </p:nvSpPr>
        <p:spPr>
          <a:xfrm>
            <a:off x="1579418" y="1565564"/>
            <a:ext cx="4765964" cy="1108363"/>
          </a:xfrm>
          <a:prstGeom prst="rect">
            <a:avLst/>
          </a:prstGeom>
        </p:spPr>
        <p:txBody>
          <a:bodyPr vert="horz" wrap="none" lIns="91440" tIns="45720" rIns="91440" bIns="45720" rtlCol="0" anchor="ctr">
            <a:noAutofit/>
          </a:bodyPr>
          <a:lstStyle/>
          <a:p>
            <a:pPr algn="l"/>
            <a:r>
              <a:rPr lang="es-ES" sz="8000" b="1" dirty="0"/>
              <a:t>Inventario</a:t>
            </a:r>
            <a:endParaRPr lang="es-CO" sz="8000" b="1" dirty="0"/>
          </a:p>
        </p:txBody>
      </p:sp>
    </p:spTree>
    <p:extLst>
      <p:ext uri="{BB962C8B-B14F-4D97-AF65-F5344CB8AC3E}">
        <p14:creationId xmlns:p14="http://schemas.microsoft.com/office/powerpoint/2010/main" val="37560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60460" y="445022"/>
            <a:ext cx="789614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5400" dirty="0">
                <a:solidFill>
                  <a:schemeClr val="bg1"/>
                </a:solidFill>
              </a:rPr>
              <a:t>Justificación</a:t>
            </a:r>
            <a:endParaRPr lang="es-ES" sz="5400" dirty="0">
              <a:solidFill>
                <a:schemeClr val="bg1"/>
              </a:solidFill>
            </a:endParaRPr>
          </a:p>
        </p:txBody>
      </p:sp>
      <p:sp>
        <p:nvSpPr>
          <p:cNvPr id="5" name="CuadroTexto 4"/>
          <p:cNvSpPr txBox="1"/>
          <p:nvPr/>
        </p:nvSpPr>
        <p:spPr>
          <a:xfrm>
            <a:off x="460460" y="2971799"/>
            <a:ext cx="914400" cy="914400"/>
          </a:xfrm>
          <a:prstGeom prst="rect">
            <a:avLst/>
          </a:prstGeom>
        </p:spPr>
        <p:txBody>
          <a:bodyPr vert="horz" wrap="none" lIns="91440" tIns="45720" rIns="91440" bIns="45720" rtlCol="0" anchor="ctr">
            <a:noAutofit/>
          </a:bodyPr>
          <a:lstStyle/>
          <a:p>
            <a:pPr algn="l"/>
            <a:endParaRPr lang="es-ES" sz="2000" b="1" dirty="0"/>
          </a:p>
        </p:txBody>
      </p:sp>
      <p:sp>
        <p:nvSpPr>
          <p:cNvPr id="6" name="CuadroTexto 5"/>
          <p:cNvSpPr txBox="1"/>
          <p:nvPr/>
        </p:nvSpPr>
        <p:spPr>
          <a:xfrm>
            <a:off x="460460" y="2057399"/>
            <a:ext cx="914400" cy="914400"/>
          </a:xfrm>
          <a:prstGeom prst="rect">
            <a:avLst/>
          </a:prstGeom>
        </p:spPr>
        <p:txBody>
          <a:bodyPr vert="horz" wrap="none" lIns="91440" tIns="45720" rIns="91440" bIns="45720" rtlCol="0" anchor="ctr">
            <a:noAutofit/>
          </a:bodyPr>
          <a:lstStyle/>
          <a:p>
            <a:pPr algn="l"/>
            <a:endParaRPr lang="es-ES" sz="2000" b="1" dirty="0"/>
          </a:p>
        </p:txBody>
      </p:sp>
      <p:sp>
        <p:nvSpPr>
          <p:cNvPr id="3" name="Rectángulo 2"/>
          <p:cNvSpPr/>
          <p:nvPr/>
        </p:nvSpPr>
        <p:spPr>
          <a:xfrm>
            <a:off x="460460" y="2455038"/>
            <a:ext cx="7896140" cy="3477875"/>
          </a:xfrm>
          <a:prstGeom prst="rect">
            <a:avLst/>
          </a:prstGeom>
        </p:spPr>
        <p:txBody>
          <a:bodyPr wrap="square">
            <a:spAutoFit/>
          </a:bodyPr>
          <a:lstStyle/>
          <a:p>
            <a:r>
              <a:rPr lang="es-ES" sz="2000" dirty="0"/>
              <a:t>Este proyecto es importante en lo económico por que los usuarios tendrán la ventaja de almacenar mejor su información a la hora de hacer un inventario, el impacto ecológico se centraría en no utilizar recursos no renovables (documentos en papel), ya que estos son uno de los mas utilizados a la hora de hacer inventario y stock, el impacto religioso no será mayor ya que no será relativa a las religiones de las personas, el  software ayudara a las empresas a tener un mejor manejo de la información permitiéndoles una buena organización, el tiempo es una de las cosas mas importantes ya que se brinda un mejor manejo de este por que al momento de hacer un inventario se estima que el tiempo a dedicar es mucho.</a:t>
            </a:r>
          </a:p>
        </p:txBody>
      </p:sp>
    </p:spTree>
    <p:extLst>
      <p:ext uri="{BB962C8B-B14F-4D97-AF65-F5344CB8AC3E}">
        <p14:creationId xmlns:p14="http://schemas.microsoft.com/office/powerpoint/2010/main" val="3227107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FCE0CCA-FEE5-4571-88E1-723060EA7D09}"/>
              </a:ext>
            </a:extLst>
          </p:cNvPr>
          <p:cNvSpPr/>
          <p:nvPr/>
        </p:nvSpPr>
        <p:spPr>
          <a:xfrm>
            <a:off x="273534" y="152510"/>
            <a:ext cx="4572000" cy="1446550"/>
          </a:xfrm>
          <a:prstGeom prst="rect">
            <a:avLst/>
          </a:prstGeom>
        </p:spPr>
        <p:txBody>
          <a:bodyPr>
            <a:spAutoFit/>
          </a:bodyPr>
          <a:lstStyle/>
          <a:p>
            <a:r>
              <a:rPr lang="es-ES" sz="4400" dirty="0">
                <a:solidFill>
                  <a:schemeClr val="bg1"/>
                </a:solidFill>
              </a:rPr>
              <a:t>Levantamiento de información</a:t>
            </a:r>
            <a:endParaRPr lang="es-CO" sz="4400" dirty="0">
              <a:solidFill>
                <a:schemeClr val="bg1"/>
              </a:solidFill>
            </a:endParaRPr>
          </a:p>
        </p:txBody>
      </p:sp>
      <p:pic>
        <p:nvPicPr>
          <p:cNvPr id="3" name="Google Shape;185;p4">
            <a:extLst>
              <a:ext uri="{FF2B5EF4-FFF2-40B4-BE49-F238E27FC236}">
                <a16:creationId xmlns:a16="http://schemas.microsoft.com/office/drawing/2014/main" id="{BB9CC3D2-62B8-45AC-A5D7-C9BE312B03D3}"/>
              </a:ext>
            </a:extLst>
          </p:cNvPr>
          <p:cNvPicPr preferRelativeResize="0">
            <a:picLocks/>
          </p:cNvPicPr>
          <p:nvPr/>
        </p:nvPicPr>
        <p:blipFill rotWithShape="1">
          <a:blip r:embed="rId2">
            <a:alphaModFix/>
          </a:blip>
          <a:srcRect/>
          <a:stretch/>
        </p:blipFill>
        <p:spPr>
          <a:xfrm>
            <a:off x="0" y="2578309"/>
            <a:ext cx="3320249" cy="4279690"/>
          </a:xfrm>
          <a:prstGeom prst="rect">
            <a:avLst/>
          </a:prstGeom>
          <a:noFill/>
          <a:ln>
            <a:noFill/>
          </a:ln>
        </p:spPr>
      </p:pic>
      <p:pic>
        <p:nvPicPr>
          <p:cNvPr id="4" name="Google Shape;186;p4">
            <a:extLst>
              <a:ext uri="{FF2B5EF4-FFF2-40B4-BE49-F238E27FC236}">
                <a16:creationId xmlns:a16="http://schemas.microsoft.com/office/drawing/2014/main" id="{30CA34F4-A99A-4C43-9E04-E8B83BF0801A}"/>
              </a:ext>
            </a:extLst>
          </p:cNvPr>
          <p:cNvPicPr preferRelativeResize="0">
            <a:picLocks/>
          </p:cNvPicPr>
          <p:nvPr/>
        </p:nvPicPr>
        <p:blipFill rotWithShape="1">
          <a:blip r:embed="rId3">
            <a:alphaModFix/>
          </a:blip>
          <a:srcRect/>
          <a:stretch/>
        </p:blipFill>
        <p:spPr>
          <a:xfrm>
            <a:off x="3320249" y="2578310"/>
            <a:ext cx="3050571" cy="4279690"/>
          </a:xfrm>
          <a:prstGeom prst="rect">
            <a:avLst/>
          </a:prstGeom>
          <a:noFill/>
          <a:ln>
            <a:noFill/>
          </a:ln>
        </p:spPr>
      </p:pic>
      <p:pic>
        <p:nvPicPr>
          <p:cNvPr id="5" name="Google Shape;187;p4">
            <a:extLst>
              <a:ext uri="{FF2B5EF4-FFF2-40B4-BE49-F238E27FC236}">
                <a16:creationId xmlns:a16="http://schemas.microsoft.com/office/drawing/2014/main" id="{9C30660A-CF4D-4482-97F2-98881C94C496}"/>
              </a:ext>
            </a:extLst>
          </p:cNvPr>
          <p:cNvPicPr preferRelativeResize="0"/>
          <p:nvPr/>
        </p:nvPicPr>
        <p:blipFill rotWithShape="1">
          <a:blip r:embed="rId4">
            <a:alphaModFix/>
          </a:blip>
          <a:srcRect/>
          <a:stretch/>
        </p:blipFill>
        <p:spPr>
          <a:xfrm>
            <a:off x="6239510" y="2578309"/>
            <a:ext cx="2904490" cy="4279691"/>
          </a:xfrm>
          <a:prstGeom prst="rect">
            <a:avLst/>
          </a:prstGeom>
          <a:noFill/>
          <a:ln>
            <a:noFill/>
          </a:ln>
        </p:spPr>
      </p:pic>
      <p:sp>
        <p:nvSpPr>
          <p:cNvPr id="6" name="Rectángulo 5">
            <a:extLst>
              <a:ext uri="{FF2B5EF4-FFF2-40B4-BE49-F238E27FC236}">
                <a16:creationId xmlns:a16="http://schemas.microsoft.com/office/drawing/2014/main" id="{7B94D8E4-5C63-4854-BCB9-611CC984AC8E}"/>
              </a:ext>
            </a:extLst>
          </p:cNvPr>
          <p:cNvSpPr/>
          <p:nvPr/>
        </p:nvSpPr>
        <p:spPr>
          <a:xfrm>
            <a:off x="923141" y="1676003"/>
            <a:ext cx="4110805" cy="646331"/>
          </a:xfrm>
          <a:prstGeom prst="rect">
            <a:avLst/>
          </a:prstGeom>
        </p:spPr>
        <p:txBody>
          <a:bodyPr wrap="none">
            <a:spAutoFit/>
          </a:bodyPr>
          <a:lstStyle/>
          <a:p>
            <a:r>
              <a:rPr lang="es-ES" sz="3600" dirty="0"/>
              <a:t>Modelo de encuesta </a:t>
            </a:r>
            <a:endParaRPr lang="es-CO" sz="3600" dirty="0"/>
          </a:p>
        </p:txBody>
      </p:sp>
    </p:spTree>
    <p:extLst>
      <p:ext uri="{BB962C8B-B14F-4D97-AF65-F5344CB8AC3E}">
        <p14:creationId xmlns:p14="http://schemas.microsoft.com/office/powerpoint/2010/main" val="2191373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5"/>
          <p:cNvSpPr txBox="1">
            <a:spLocks noGrp="1"/>
          </p:cNvSpPr>
          <p:nvPr>
            <p:ph type="title" idx="4294967295"/>
          </p:nvPr>
        </p:nvSpPr>
        <p:spPr>
          <a:xfrm>
            <a:off x="-258762" y="437241"/>
            <a:ext cx="6684962" cy="960437"/>
          </a:xfrm>
          <a:prstGeom prst="rect">
            <a:avLst/>
          </a:prstGeom>
          <a:noFill/>
          <a:ln>
            <a:noFill/>
          </a:ln>
        </p:spPr>
        <p:txBody>
          <a:bodyPr spcFirstLastPara="1" wrap="square" lIns="68569" tIns="34275" rIns="68569" bIns="34275" anchor="t" anchorCtr="0">
            <a:normAutofit/>
          </a:bodyPr>
          <a:lstStyle/>
          <a:p>
            <a:pPr>
              <a:buSzPts val="3600"/>
            </a:pPr>
            <a:r>
              <a:rPr lang="es-CO" sz="3200" dirty="0">
                <a:solidFill>
                  <a:schemeClr val="bg1"/>
                </a:solidFill>
              </a:rPr>
              <a:t>Resultados encuesta</a:t>
            </a:r>
            <a:endParaRPr sz="3200" dirty="0">
              <a:solidFill>
                <a:schemeClr val="bg1"/>
              </a:solidFill>
            </a:endParaRPr>
          </a:p>
        </p:txBody>
      </p:sp>
      <p:graphicFrame>
        <p:nvGraphicFramePr>
          <p:cNvPr id="193" name="Google Shape;193;p5"/>
          <p:cNvGraphicFramePr/>
          <p:nvPr>
            <p:extLst>
              <p:ext uri="{D42A27DB-BD31-4B8C-83A1-F6EECF244321}">
                <p14:modId xmlns:p14="http://schemas.microsoft.com/office/powerpoint/2010/main" val="3810330171"/>
              </p:ext>
            </p:extLst>
          </p:nvPr>
        </p:nvGraphicFramePr>
        <p:xfrm>
          <a:off x="599619" y="2173967"/>
          <a:ext cx="3718838" cy="1727719"/>
        </p:xfrm>
        <a:graphic>
          <a:graphicData uri="http://schemas.openxmlformats.org/drawingml/2006/table">
            <a:tbl>
              <a:tblPr>
                <a:noFill/>
              </a:tblPr>
              <a:tblGrid>
                <a:gridCol w="1416769">
                  <a:extLst>
                    <a:ext uri="{9D8B030D-6E8A-4147-A177-3AD203B41FA5}">
                      <a16:colId xmlns:a16="http://schemas.microsoft.com/office/drawing/2014/main" val="20000"/>
                    </a:ext>
                  </a:extLst>
                </a:gridCol>
                <a:gridCol w="601931">
                  <a:extLst>
                    <a:ext uri="{9D8B030D-6E8A-4147-A177-3AD203B41FA5}">
                      <a16:colId xmlns:a16="http://schemas.microsoft.com/office/drawing/2014/main" val="20001"/>
                    </a:ext>
                  </a:extLst>
                </a:gridCol>
                <a:gridCol w="552300">
                  <a:extLst>
                    <a:ext uri="{9D8B030D-6E8A-4147-A177-3AD203B41FA5}">
                      <a16:colId xmlns:a16="http://schemas.microsoft.com/office/drawing/2014/main" val="20002"/>
                    </a:ext>
                  </a:extLst>
                </a:gridCol>
                <a:gridCol w="614738">
                  <a:extLst>
                    <a:ext uri="{9D8B030D-6E8A-4147-A177-3AD203B41FA5}">
                      <a16:colId xmlns:a16="http://schemas.microsoft.com/office/drawing/2014/main" val="20003"/>
                    </a:ext>
                  </a:extLst>
                </a:gridCol>
                <a:gridCol w="533100">
                  <a:extLst>
                    <a:ext uri="{9D8B030D-6E8A-4147-A177-3AD203B41FA5}">
                      <a16:colId xmlns:a16="http://schemas.microsoft.com/office/drawing/2014/main" val="20004"/>
                    </a:ext>
                  </a:extLst>
                </a:gridCol>
              </a:tblGrid>
              <a:tr h="492000">
                <a:tc>
                  <a:txBody>
                    <a:bodyPr/>
                    <a:lstStyle/>
                    <a:p>
                      <a:pPr marL="0" marR="0" lvl="0" indent="0" algn="l" rtl="0">
                        <a:spcBef>
                          <a:spcPts val="0"/>
                        </a:spcBef>
                        <a:spcAft>
                          <a:spcPts val="0"/>
                        </a:spcAft>
                        <a:buNone/>
                      </a:pPr>
                      <a:r>
                        <a:rPr lang="es-CO" sz="800" u="none" strike="noStrike" cap="none" dirty="0"/>
                        <a:t> </a:t>
                      </a:r>
                      <a:endParaRPr sz="800" b="0" i="0" u="none" strike="noStrike" cap="none" dirty="0">
                        <a:solidFill>
                          <a:srgbClr val="000000"/>
                        </a:solidFill>
                        <a:latin typeface="Arial"/>
                        <a:ea typeface="Arial"/>
                        <a:cs typeface="Arial"/>
                        <a:sym typeface="Arial"/>
                      </a:endParaRPr>
                    </a:p>
                  </a:txBody>
                  <a:tcPr marL="4725" marR="4725" marT="4725" marB="0" anchor="b"/>
                </a:tc>
                <a:tc>
                  <a:txBody>
                    <a:bodyPr/>
                    <a:lstStyle/>
                    <a:p>
                      <a:pPr marL="0" marR="0" lvl="0" indent="0" algn="l" rtl="0">
                        <a:spcBef>
                          <a:spcPts val="0"/>
                        </a:spcBef>
                        <a:spcAft>
                          <a:spcPts val="0"/>
                        </a:spcAft>
                        <a:buNone/>
                      </a:pPr>
                      <a:r>
                        <a:rPr lang="es-CO" sz="800" u="none" strike="noStrike" cap="none"/>
                        <a:t>software (1)</a:t>
                      </a:r>
                      <a:endParaRPr sz="800" b="0" i="0" u="none" strike="noStrike" cap="none">
                        <a:solidFill>
                          <a:srgbClr val="000000"/>
                        </a:solidFill>
                        <a:latin typeface="Arial"/>
                        <a:ea typeface="Arial"/>
                        <a:cs typeface="Arial"/>
                        <a:sym typeface="Arial"/>
                      </a:endParaRPr>
                    </a:p>
                  </a:txBody>
                  <a:tcPr marL="4725" marR="4725" marT="4725" marB="0" anchor="b"/>
                </a:tc>
                <a:tc>
                  <a:txBody>
                    <a:bodyPr/>
                    <a:lstStyle/>
                    <a:p>
                      <a:pPr marL="0" marR="0" lvl="0" indent="0" algn="l" rtl="0">
                        <a:spcBef>
                          <a:spcPts val="0"/>
                        </a:spcBef>
                        <a:spcAft>
                          <a:spcPts val="0"/>
                        </a:spcAft>
                        <a:buNone/>
                      </a:pPr>
                      <a:r>
                        <a:rPr lang="es-CO" sz="800" u="none" strike="noStrike" cap="none"/>
                        <a:t>Excel (2)</a:t>
                      </a:r>
                      <a:endParaRPr sz="800" b="0" i="0" u="none" strike="noStrike" cap="none">
                        <a:solidFill>
                          <a:srgbClr val="000000"/>
                        </a:solidFill>
                        <a:latin typeface="Arial"/>
                        <a:ea typeface="Arial"/>
                        <a:cs typeface="Arial"/>
                        <a:sym typeface="Arial"/>
                      </a:endParaRPr>
                    </a:p>
                  </a:txBody>
                  <a:tcPr marL="4725" marR="4725" marT="4725" marB="0" anchor="b"/>
                </a:tc>
                <a:tc>
                  <a:txBody>
                    <a:bodyPr/>
                    <a:lstStyle/>
                    <a:p>
                      <a:pPr marL="0" marR="0" lvl="0" indent="0" algn="l" rtl="0">
                        <a:spcBef>
                          <a:spcPts val="0"/>
                        </a:spcBef>
                        <a:spcAft>
                          <a:spcPts val="0"/>
                        </a:spcAft>
                        <a:buNone/>
                      </a:pPr>
                      <a:r>
                        <a:rPr lang="es-CO" sz="800" u="none" strike="noStrike" cap="none"/>
                        <a:t>cuaderno (3)</a:t>
                      </a:r>
                      <a:endParaRPr sz="800" b="0" i="0" u="none" strike="noStrike" cap="none">
                        <a:solidFill>
                          <a:srgbClr val="000000"/>
                        </a:solidFill>
                        <a:latin typeface="Arial"/>
                        <a:ea typeface="Arial"/>
                        <a:cs typeface="Arial"/>
                        <a:sym typeface="Arial"/>
                      </a:endParaRPr>
                    </a:p>
                  </a:txBody>
                  <a:tcPr marL="4725" marR="4725" marT="4725" marB="0" anchor="b"/>
                </a:tc>
                <a:tc>
                  <a:txBody>
                    <a:bodyPr/>
                    <a:lstStyle/>
                    <a:p>
                      <a:pPr marL="0" marR="0" lvl="0" indent="0" algn="l" rtl="0">
                        <a:spcBef>
                          <a:spcPts val="0"/>
                        </a:spcBef>
                        <a:spcAft>
                          <a:spcPts val="0"/>
                        </a:spcAft>
                        <a:buNone/>
                      </a:pPr>
                      <a:r>
                        <a:rPr lang="es-CO" sz="800" u="none" strike="noStrike" cap="none"/>
                        <a:t>otras (4)</a:t>
                      </a:r>
                      <a:endParaRPr sz="800" b="0" i="0" u="none" strike="noStrike" cap="none">
                        <a:solidFill>
                          <a:srgbClr val="000000"/>
                        </a:solidFill>
                        <a:latin typeface="Arial"/>
                        <a:ea typeface="Arial"/>
                        <a:cs typeface="Arial"/>
                        <a:sym typeface="Arial"/>
                      </a:endParaRPr>
                    </a:p>
                  </a:txBody>
                  <a:tcPr marL="4725" marR="4725" marT="4725" marB="0" anchor="b"/>
                </a:tc>
                <a:extLst>
                  <a:ext uri="{0D108BD9-81ED-4DB2-BD59-A6C34878D82A}">
                    <a16:rowId xmlns:a16="http://schemas.microsoft.com/office/drawing/2014/main" val="10000"/>
                  </a:ext>
                </a:extLst>
              </a:tr>
              <a:tr h="981300">
                <a:tc>
                  <a:txBody>
                    <a:bodyPr/>
                    <a:lstStyle/>
                    <a:p>
                      <a:pPr marL="0" marR="0" lvl="0" indent="0" algn="l" rtl="0">
                        <a:spcBef>
                          <a:spcPts val="0"/>
                        </a:spcBef>
                        <a:spcAft>
                          <a:spcPts val="0"/>
                        </a:spcAft>
                        <a:buNone/>
                      </a:pPr>
                      <a:r>
                        <a:rPr lang="es-CO" sz="800" u="none" strike="noStrike" cap="none" dirty="0"/>
                        <a:t>Como llevan a cabo el manejo de la información de proveedores, empleados, inventarios</a:t>
                      </a:r>
                      <a:endParaRPr sz="800" b="0" i="0" u="none" strike="noStrike" cap="none" dirty="0">
                        <a:solidFill>
                          <a:srgbClr val="000000"/>
                        </a:solidFill>
                        <a:latin typeface="Arial"/>
                        <a:ea typeface="Arial"/>
                        <a:cs typeface="Arial"/>
                        <a:sym typeface="Arial"/>
                      </a:endParaRPr>
                    </a:p>
                  </a:txBody>
                  <a:tcPr marL="4725" marR="4725" marT="4725" marB="0"/>
                </a:tc>
                <a:tc>
                  <a:txBody>
                    <a:bodyPr/>
                    <a:lstStyle/>
                    <a:p>
                      <a:pPr marL="0" marR="0" lvl="0" indent="0" algn="r" rtl="0">
                        <a:spcBef>
                          <a:spcPts val="0"/>
                        </a:spcBef>
                        <a:spcAft>
                          <a:spcPts val="0"/>
                        </a:spcAft>
                        <a:buNone/>
                      </a:pPr>
                      <a:r>
                        <a:rPr lang="es-CO" sz="800" u="none" strike="noStrike" cap="none" dirty="0"/>
                        <a:t>4</a:t>
                      </a:r>
                      <a:endParaRPr sz="800" b="0" i="0" u="none" strike="noStrike" cap="none" dirty="0">
                        <a:solidFill>
                          <a:srgbClr val="000000"/>
                        </a:solidFill>
                        <a:latin typeface="Arial"/>
                        <a:ea typeface="Arial"/>
                        <a:cs typeface="Arial"/>
                        <a:sym typeface="Arial"/>
                      </a:endParaRPr>
                    </a:p>
                  </a:txBody>
                  <a:tcPr marL="4725" marR="4725" marT="4725" marB="0" anchor="b"/>
                </a:tc>
                <a:tc>
                  <a:txBody>
                    <a:bodyPr/>
                    <a:lstStyle/>
                    <a:p>
                      <a:pPr marL="0" marR="0" lvl="0" indent="0" algn="r" rtl="0">
                        <a:spcBef>
                          <a:spcPts val="0"/>
                        </a:spcBef>
                        <a:spcAft>
                          <a:spcPts val="0"/>
                        </a:spcAft>
                        <a:buNone/>
                      </a:pPr>
                      <a:r>
                        <a:rPr lang="es-CO" sz="800" u="none" strike="noStrike" cap="none" dirty="0"/>
                        <a:t>9</a:t>
                      </a:r>
                      <a:endParaRPr sz="800" b="0" i="0" u="none" strike="noStrike" cap="none" dirty="0">
                        <a:solidFill>
                          <a:srgbClr val="000000"/>
                        </a:solidFill>
                        <a:latin typeface="Arial"/>
                        <a:ea typeface="Arial"/>
                        <a:cs typeface="Arial"/>
                        <a:sym typeface="Arial"/>
                      </a:endParaRPr>
                    </a:p>
                  </a:txBody>
                  <a:tcPr marL="4725" marR="4725" marT="4725" marB="0" anchor="b"/>
                </a:tc>
                <a:tc>
                  <a:txBody>
                    <a:bodyPr/>
                    <a:lstStyle/>
                    <a:p>
                      <a:pPr marL="0" marR="0" lvl="0" indent="0" algn="r" rtl="0">
                        <a:spcBef>
                          <a:spcPts val="0"/>
                        </a:spcBef>
                        <a:spcAft>
                          <a:spcPts val="0"/>
                        </a:spcAft>
                        <a:buNone/>
                      </a:pPr>
                      <a:r>
                        <a:rPr lang="es-CO" sz="800" u="none" strike="noStrike" cap="none"/>
                        <a:t>20</a:t>
                      </a:r>
                      <a:endParaRPr sz="800" b="0" i="0" u="none" strike="noStrike" cap="none">
                        <a:solidFill>
                          <a:srgbClr val="000000"/>
                        </a:solidFill>
                        <a:latin typeface="Arial"/>
                        <a:ea typeface="Arial"/>
                        <a:cs typeface="Arial"/>
                        <a:sym typeface="Arial"/>
                      </a:endParaRPr>
                    </a:p>
                  </a:txBody>
                  <a:tcPr marL="4725" marR="4725" marT="4725" marB="0" anchor="b"/>
                </a:tc>
                <a:tc>
                  <a:txBody>
                    <a:bodyPr/>
                    <a:lstStyle/>
                    <a:p>
                      <a:pPr marL="0" marR="0" lvl="0" indent="0" algn="r" rtl="0">
                        <a:spcBef>
                          <a:spcPts val="0"/>
                        </a:spcBef>
                        <a:spcAft>
                          <a:spcPts val="0"/>
                        </a:spcAft>
                        <a:buNone/>
                      </a:pPr>
                      <a:r>
                        <a:rPr lang="es-CO" sz="800" u="none" strike="noStrike" cap="none"/>
                        <a:t>1</a:t>
                      </a:r>
                      <a:endParaRPr sz="800" b="0" i="0" u="none" strike="noStrike" cap="none">
                        <a:solidFill>
                          <a:srgbClr val="000000"/>
                        </a:solidFill>
                        <a:latin typeface="Arial"/>
                        <a:ea typeface="Arial"/>
                        <a:cs typeface="Arial"/>
                        <a:sym typeface="Arial"/>
                      </a:endParaRPr>
                    </a:p>
                  </a:txBody>
                  <a:tcPr marL="4725" marR="4725" marT="4725" marB="0" anchor="b"/>
                </a:tc>
                <a:extLst>
                  <a:ext uri="{0D108BD9-81ED-4DB2-BD59-A6C34878D82A}">
                    <a16:rowId xmlns:a16="http://schemas.microsoft.com/office/drawing/2014/main" val="10001"/>
                  </a:ext>
                </a:extLst>
              </a:tr>
              <a:tr h="254419">
                <a:tc>
                  <a:txBody>
                    <a:bodyPr/>
                    <a:lstStyle/>
                    <a:p>
                      <a:pPr marL="0" marR="0" lvl="0" indent="0" algn="l" rtl="0">
                        <a:spcBef>
                          <a:spcPts val="0"/>
                        </a:spcBef>
                        <a:spcAft>
                          <a:spcPts val="0"/>
                        </a:spcAft>
                        <a:buNone/>
                      </a:pPr>
                      <a:r>
                        <a:rPr lang="es-CO" sz="800" u="none" strike="noStrike" cap="none"/>
                        <a:t> </a:t>
                      </a:r>
                      <a:endParaRPr sz="800" b="0" i="0" u="none" strike="noStrike" cap="none">
                        <a:solidFill>
                          <a:srgbClr val="000000"/>
                        </a:solidFill>
                        <a:latin typeface="Arial"/>
                        <a:ea typeface="Arial"/>
                        <a:cs typeface="Arial"/>
                        <a:sym typeface="Arial"/>
                      </a:endParaRPr>
                    </a:p>
                  </a:txBody>
                  <a:tcPr marL="4725" marR="4725" marT="4725" marB="0" anchor="b"/>
                </a:tc>
                <a:tc>
                  <a:txBody>
                    <a:bodyPr/>
                    <a:lstStyle/>
                    <a:p>
                      <a:pPr marL="0" marR="0" lvl="0" indent="0" algn="r" rtl="0">
                        <a:spcBef>
                          <a:spcPts val="0"/>
                        </a:spcBef>
                        <a:spcAft>
                          <a:spcPts val="0"/>
                        </a:spcAft>
                        <a:buNone/>
                      </a:pPr>
                      <a:r>
                        <a:rPr lang="es-CO" sz="800" u="none" strike="noStrike" cap="none"/>
                        <a:t>12%</a:t>
                      </a:r>
                      <a:endParaRPr sz="800" b="0" i="0" u="none" strike="noStrike" cap="none">
                        <a:solidFill>
                          <a:srgbClr val="000000"/>
                        </a:solidFill>
                        <a:latin typeface="Arial"/>
                        <a:ea typeface="Arial"/>
                        <a:cs typeface="Arial"/>
                        <a:sym typeface="Arial"/>
                      </a:endParaRPr>
                    </a:p>
                  </a:txBody>
                  <a:tcPr marL="4725" marR="4725" marT="4725" marB="0" anchor="b"/>
                </a:tc>
                <a:tc>
                  <a:txBody>
                    <a:bodyPr/>
                    <a:lstStyle/>
                    <a:p>
                      <a:pPr marL="0" marR="0" lvl="0" indent="0" algn="r" rtl="0">
                        <a:spcBef>
                          <a:spcPts val="0"/>
                        </a:spcBef>
                        <a:spcAft>
                          <a:spcPts val="0"/>
                        </a:spcAft>
                        <a:buNone/>
                      </a:pPr>
                      <a:r>
                        <a:rPr lang="es-CO" sz="800" u="none" strike="noStrike" cap="none"/>
                        <a:t>26%</a:t>
                      </a:r>
                      <a:endParaRPr sz="800" b="0" i="0" u="none" strike="noStrike" cap="none">
                        <a:solidFill>
                          <a:srgbClr val="000000"/>
                        </a:solidFill>
                        <a:latin typeface="Arial"/>
                        <a:ea typeface="Arial"/>
                        <a:cs typeface="Arial"/>
                        <a:sym typeface="Arial"/>
                      </a:endParaRPr>
                    </a:p>
                  </a:txBody>
                  <a:tcPr marL="4725" marR="4725" marT="4725" marB="0" anchor="b"/>
                </a:tc>
                <a:tc>
                  <a:txBody>
                    <a:bodyPr/>
                    <a:lstStyle/>
                    <a:p>
                      <a:pPr marL="0" marR="0" lvl="0" indent="0" algn="r" rtl="0">
                        <a:spcBef>
                          <a:spcPts val="0"/>
                        </a:spcBef>
                        <a:spcAft>
                          <a:spcPts val="0"/>
                        </a:spcAft>
                        <a:buNone/>
                      </a:pPr>
                      <a:r>
                        <a:rPr lang="es-CO" sz="800" u="none" strike="noStrike" cap="none"/>
                        <a:t>59%</a:t>
                      </a:r>
                      <a:endParaRPr sz="800" b="0" i="0" u="none" strike="noStrike" cap="none">
                        <a:solidFill>
                          <a:srgbClr val="000000"/>
                        </a:solidFill>
                        <a:latin typeface="Arial"/>
                        <a:ea typeface="Arial"/>
                        <a:cs typeface="Arial"/>
                        <a:sym typeface="Arial"/>
                      </a:endParaRPr>
                    </a:p>
                  </a:txBody>
                  <a:tcPr marL="4725" marR="4725" marT="4725" marB="0" anchor="b"/>
                </a:tc>
                <a:tc>
                  <a:txBody>
                    <a:bodyPr/>
                    <a:lstStyle/>
                    <a:p>
                      <a:pPr marL="0" marR="0" lvl="0" indent="0" algn="r" rtl="0">
                        <a:spcBef>
                          <a:spcPts val="0"/>
                        </a:spcBef>
                        <a:spcAft>
                          <a:spcPts val="0"/>
                        </a:spcAft>
                        <a:buNone/>
                      </a:pPr>
                      <a:r>
                        <a:rPr lang="es-CO" sz="800" u="none" strike="noStrike" cap="none" dirty="0"/>
                        <a:t>3%</a:t>
                      </a:r>
                      <a:endParaRPr sz="800" b="0" i="0" u="none" strike="noStrike" cap="none" dirty="0">
                        <a:solidFill>
                          <a:srgbClr val="000000"/>
                        </a:solidFill>
                        <a:latin typeface="Arial"/>
                        <a:ea typeface="Arial"/>
                        <a:cs typeface="Arial"/>
                        <a:sym typeface="Arial"/>
                      </a:endParaRPr>
                    </a:p>
                  </a:txBody>
                  <a:tcPr marL="4725" marR="4725" marT="4725" marB="0" anchor="b"/>
                </a:tc>
                <a:extLst>
                  <a:ext uri="{0D108BD9-81ED-4DB2-BD59-A6C34878D82A}">
                    <a16:rowId xmlns:a16="http://schemas.microsoft.com/office/drawing/2014/main" val="10002"/>
                  </a:ext>
                </a:extLst>
              </a:tr>
            </a:tbl>
          </a:graphicData>
        </a:graphic>
      </p:graphicFrame>
      <p:graphicFrame>
        <p:nvGraphicFramePr>
          <p:cNvPr id="194" name="Google Shape;194;p5"/>
          <p:cNvGraphicFramePr/>
          <p:nvPr/>
        </p:nvGraphicFramePr>
        <p:xfrm>
          <a:off x="4604656" y="2766334"/>
          <a:ext cx="4023803" cy="283368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fade">
                                      <p:cBhvr>
                                        <p:cTn id="7" dur="500"/>
                                        <p:tgtEl>
                                          <p:spTgt spid="194"/>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193"/>
                                        </p:tgtEl>
                                        <p:attrNameLst>
                                          <p:attrName>style.visibility</p:attrName>
                                        </p:attrNameLst>
                                      </p:cBhvr>
                                      <p:to>
                                        <p:strVal val="visible"/>
                                      </p:to>
                                    </p:set>
                                    <p:anim calcmode="lin" valueType="num">
                                      <p:cBhvr additive="base">
                                        <p:cTn id="12" dur="500"/>
                                        <p:tgtEl>
                                          <p:spTgt spid="193"/>
                                        </p:tgtEl>
                                        <p:attrNameLst>
                                          <p:attrName>ppt_w</p:attrName>
                                        </p:attrNameLst>
                                      </p:cBhvr>
                                      <p:tavLst>
                                        <p:tav tm="0">
                                          <p:val>
                                            <p:strVal val="0"/>
                                          </p:val>
                                        </p:tav>
                                        <p:tav tm="100000">
                                          <p:val>
                                            <p:strVal val="#ppt_w"/>
                                          </p:val>
                                        </p:tav>
                                      </p:tavLst>
                                    </p:anim>
                                    <p:anim calcmode="lin" valueType="num">
                                      <p:cBhvr additive="base">
                                        <p:cTn id="13" dur="500"/>
                                        <p:tgtEl>
                                          <p:spTgt spid="19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graphicFrame>
        <p:nvGraphicFramePr>
          <p:cNvPr id="199" name="Google Shape;199;p6"/>
          <p:cNvGraphicFramePr/>
          <p:nvPr>
            <p:extLst>
              <p:ext uri="{D42A27DB-BD31-4B8C-83A1-F6EECF244321}">
                <p14:modId xmlns:p14="http://schemas.microsoft.com/office/powerpoint/2010/main" val="1478192879"/>
              </p:ext>
            </p:extLst>
          </p:nvPr>
        </p:nvGraphicFramePr>
        <p:xfrm>
          <a:off x="1809758" y="2006544"/>
          <a:ext cx="5524483" cy="735807"/>
        </p:xfrm>
        <a:graphic>
          <a:graphicData uri="http://schemas.openxmlformats.org/drawingml/2006/table">
            <a:tbl>
              <a:tblPr>
                <a:noFill/>
              </a:tblPr>
              <a:tblGrid>
                <a:gridCol w="2104688">
                  <a:extLst>
                    <a:ext uri="{9D8B030D-6E8A-4147-A177-3AD203B41FA5}">
                      <a16:colId xmlns:a16="http://schemas.microsoft.com/office/drawing/2014/main" val="20000"/>
                    </a:ext>
                  </a:extLst>
                </a:gridCol>
                <a:gridCol w="894188">
                  <a:extLst>
                    <a:ext uri="{9D8B030D-6E8A-4147-A177-3AD203B41FA5}">
                      <a16:colId xmlns:a16="http://schemas.microsoft.com/office/drawing/2014/main" val="20001"/>
                    </a:ext>
                  </a:extLst>
                </a:gridCol>
                <a:gridCol w="820463">
                  <a:extLst>
                    <a:ext uri="{9D8B030D-6E8A-4147-A177-3AD203B41FA5}">
                      <a16:colId xmlns:a16="http://schemas.microsoft.com/office/drawing/2014/main" val="20002"/>
                    </a:ext>
                  </a:extLst>
                </a:gridCol>
                <a:gridCol w="913219">
                  <a:extLst>
                    <a:ext uri="{9D8B030D-6E8A-4147-A177-3AD203B41FA5}">
                      <a16:colId xmlns:a16="http://schemas.microsoft.com/office/drawing/2014/main" val="20003"/>
                    </a:ext>
                  </a:extLst>
                </a:gridCol>
                <a:gridCol w="791925">
                  <a:extLst>
                    <a:ext uri="{9D8B030D-6E8A-4147-A177-3AD203B41FA5}">
                      <a16:colId xmlns:a16="http://schemas.microsoft.com/office/drawing/2014/main" val="20004"/>
                    </a:ext>
                  </a:extLst>
                </a:gridCol>
              </a:tblGrid>
              <a:tr h="150019">
                <a:tc>
                  <a:txBody>
                    <a:bodyPr/>
                    <a:lstStyle/>
                    <a:p>
                      <a:pPr marL="0" marR="0" lvl="0" indent="0" algn="l" rtl="0">
                        <a:spcBef>
                          <a:spcPts val="0"/>
                        </a:spcBef>
                        <a:spcAft>
                          <a:spcPts val="0"/>
                        </a:spcAft>
                        <a:buNone/>
                      </a:pPr>
                      <a:r>
                        <a:rPr lang="es-CO" sz="900" u="none" strike="noStrike" cap="none"/>
                        <a:t> </a:t>
                      </a:r>
                      <a:endParaRPr sz="900" b="0" i="0" u="none" strike="noStrike" cap="none">
                        <a:solidFill>
                          <a:srgbClr val="000000"/>
                        </a:solidFill>
                        <a:latin typeface="Arial"/>
                        <a:ea typeface="Arial"/>
                        <a:cs typeface="Arial"/>
                        <a:sym typeface="Arial"/>
                      </a:endParaRPr>
                    </a:p>
                  </a:txBody>
                  <a:tcPr marL="7144" marR="7144" marT="7144" marB="0" anchor="b"/>
                </a:tc>
                <a:tc>
                  <a:txBody>
                    <a:bodyPr/>
                    <a:lstStyle/>
                    <a:p>
                      <a:pPr marL="0" marR="0" lvl="0" indent="0" algn="l" rtl="0">
                        <a:spcBef>
                          <a:spcPts val="0"/>
                        </a:spcBef>
                        <a:spcAft>
                          <a:spcPts val="0"/>
                        </a:spcAft>
                        <a:buNone/>
                      </a:pPr>
                      <a:r>
                        <a:rPr lang="es-CO" sz="900" u="none" strike="noStrike" cap="none"/>
                        <a:t>Excelente(1)</a:t>
                      </a:r>
                      <a:endParaRPr sz="900" b="0" i="0" u="none" strike="noStrike" cap="none">
                        <a:solidFill>
                          <a:srgbClr val="000000"/>
                        </a:solidFill>
                        <a:latin typeface="Arial"/>
                        <a:ea typeface="Arial"/>
                        <a:cs typeface="Arial"/>
                        <a:sym typeface="Arial"/>
                      </a:endParaRPr>
                    </a:p>
                  </a:txBody>
                  <a:tcPr marL="7144" marR="7144" marT="7144" marB="0" anchor="b"/>
                </a:tc>
                <a:tc>
                  <a:txBody>
                    <a:bodyPr/>
                    <a:lstStyle/>
                    <a:p>
                      <a:pPr marL="0" marR="0" lvl="0" indent="0" algn="l" rtl="0">
                        <a:spcBef>
                          <a:spcPts val="0"/>
                        </a:spcBef>
                        <a:spcAft>
                          <a:spcPts val="0"/>
                        </a:spcAft>
                        <a:buNone/>
                      </a:pPr>
                      <a:r>
                        <a:rPr lang="es-CO" sz="900" u="none" strike="noStrike" cap="none"/>
                        <a:t>Bueno(2)</a:t>
                      </a:r>
                      <a:endParaRPr sz="900" b="0" i="0" u="none" strike="noStrike" cap="none">
                        <a:solidFill>
                          <a:srgbClr val="000000"/>
                        </a:solidFill>
                        <a:latin typeface="Arial"/>
                        <a:ea typeface="Arial"/>
                        <a:cs typeface="Arial"/>
                        <a:sym typeface="Arial"/>
                      </a:endParaRPr>
                    </a:p>
                  </a:txBody>
                  <a:tcPr marL="7144" marR="7144" marT="7144" marB="0" anchor="b"/>
                </a:tc>
                <a:tc>
                  <a:txBody>
                    <a:bodyPr/>
                    <a:lstStyle/>
                    <a:p>
                      <a:pPr marL="0" marR="0" lvl="0" indent="0" algn="l" rtl="0">
                        <a:spcBef>
                          <a:spcPts val="0"/>
                        </a:spcBef>
                        <a:spcAft>
                          <a:spcPts val="0"/>
                        </a:spcAft>
                        <a:buNone/>
                      </a:pPr>
                      <a:r>
                        <a:rPr lang="es-CO" sz="900" u="none" strike="noStrike" cap="none"/>
                        <a:t>Regular(3)</a:t>
                      </a:r>
                      <a:endParaRPr sz="900" b="0" i="0" u="none" strike="noStrike" cap="none">
                        <a:solidFill>
                          <a:srgbClr val="000000"/>
                        </a:solidFill>
                        <a:latin typeface="Arial"/>
                        <a:ea typeface="Arial"/>
                        <a:cs typeface="Arial"/>
                        <a:sym typeface="Arial"/>
                      </a:endParaRPr>
                    </a:p>
                  </a:txBody>
                  <a:tcPr marL="7144" marR="7144" marT="7144" marB="0" anchor="b"/>
                </a:tc>
                <a:tc>
                  <a:txBody>
                    <a:bodyPr/>
                    <a:lstStyle/>
                    <a:p>
                      <a:pPr marL="0" marR="0" lvl="0" indent="0" algn="l" rtl="0">
                        <a:spcBef>
                          <a:spcPts val="0"/>
                        </a:spcBef>
                        <a:spcAft>
                          <a:spcPts val="0"/>
                        </a:spcAft>
                        <a:buNone/>
                      </a:pPr>
                      <a:r>
                        <a:rPr lang="es-CO" sz="900" u="none" strike="noStrike" cap="none"/>
                        <a:t>Mala(4)</a:t>
                      </a:r>
                      <a:endParaRPr sz="900" b="0" i="0" u="none" strike="noStrike" cap="none">
                        <a:solidFill>
                          <a:srgbClr val="000000"/>
                        </a:solidFill>
                        <a:latin typeface="Arial"/>
                        <a:ea typeface="Arial"/>
                        <a:cs typeface="Arial"/>
                        <a:sym typeface="Arial"/>
                      </a:endParaRPr>
                    </a:p>
                  </a:txBody>
                  <a:tcPr marL="7144" marR="7144" marT="7144" marB="0" anchor="b"/>
                </a:tc>
                <a:extLst>
                  <a:ext uri="{0D108BD9-81ED-4DB2-BD59-A6C34878D82A}">
                    <a16:rowId xmlns:a16="http://schemas.microsoft.com/office/drawing/2014/main" val="10000"/>
                  </a:ext>
                </a:extLst>
              </a:tr>
              <a:tr h="428625">
                <a:tc>
                  <a:txBody>
                    <a:bodyPr/>
                    <a:lstStyle/>
                    <a:p>
                      <a:pPr marL="0" marR="0" lvl="0" indent="0" algn="l" rtl="0">
                        <a:spcBef>
                          <a:spcPts val="0"/>
                        </a:spcBef>
                        <a:spcAft>
                          <a:spcPts val="0"/>
                        </a:spcAft>
                        <a:buNone/>
                      </a:pPr>
                      <a:r>
                        <a:rPr lang="es-CO" sz="900" u="none" strike="noStrike" cap="none"/>
                        <a:t>que tan adecuada y diligente considera que es la seguridad y preservación de los datos respecto a la primer pregunta</a:t>
                      </a:r>
                      <a:endParaRPr sz="900" b="0" i="0" u="none" strike="noStrike" cap="none">
                        <a:solidFill>
                          <a:srgbClr val="000000"/>
                        </a:solidFill>
                        <a:latin typeface="Arial"/>
                        <a:ea typeface="Arial"/>
                        <a:cs typeface="Arial"/>
                        <a:sym typeface="Arial"/>
                      </a:endParaRPr>
                    </a:p>
                  </a:txBody>
                  <a:tcPr marL="7144" marR="7144" marT="7144" marB="0"/>
                </a:tc>
                <a:tc>
                  <a:txBody>
                    <a:bodyPr/>
                    <a:lstStyle/>
                    <a:p>
                      <a:pPr marL="0" marR="0" lvl="0" indent="0" algn="r" rtl="0">
                        <a:spcBef>
                          <a:spcPts val="0"/>
                        </a:spcBef>
                        <a:spcAft>
                          <a:spcPts val="0"/>
                        </a:spcAft>
                        <a:buNone/>
                      </a:pPr>
                      <a:r>
                        <a:rPr lang="es-CO" sz="900" u="none" strike="noStrike" cap="none"/>
                        <a:t>8</a:t>
                      </a:r>
                      <a:endParaRPr sz="900" b="0" i="0" u="none" strike="noStrike" cap="none">
                        <a:solidFill>
                          <a:srgbClr val="000000"/>
                        </a:solidFill>
                        <a:latin typeface="Arial"/>
                        <a:ea typeface="Arial"/>
                        <a:cs typeface="Arial"/>
                        <a:sym typeface="Arial"/>
                      </a:endParaRPr>
                    </a:p>
                  </a:txBody>
                  <a:tcPr marL="7144" marR="7144" marT="7144" marB="0" anchor="b"/>
                </a:tc>
                <a:tc>
                  <a:txBody>
                    <a:bodyPr/>
                    <a:lstStyle/>
                    <a:p>
                      <a:pPr marL="0" marR="0" lvl="0" indent="0" algn="r" rtl="0">
                        <a:spcBef>
                          <a:spcPts val="0"/>
                        </a:spcBef>
                        <a:spcAft>
                          <a:spcPts val="0"/>
                        </a:spcAft>
                        <a:buNone/>
                      </a:pPr>
                      <a:r>
                        <a:rPr lang="es-CO" sz="900" u="none" strike="noStrike" cap="none"/>
                        <a:t>14</a:t>
                      </a:r>
                      <a:endParaRPr sz="900" b="0" i="0" u="none" strike="noStrike" cap="none">
                        <a:solidFill>
                          <a:srgbClr val="000000"/>
                        </a:solidFill>
                        <a:latin typeface="Arial"/>
                        <a:ea typeface="Arial"/>
                        <a:cs typeface="Arial"/>
                        <a:sym typeface="Arial"/>
                      </a:endParaRPr>
                    </a:p>
                  </a:txBody>
                  <a:tcPr marL="7144" marR="7144" marT="7144" marB="0" anchor="b"/>
                </a:tc>
                <a:tc>
                  <a:txBody>
                    <a:bodyPr/>
                    <a:lstStyle/>
                    <a:p>
                      <a:pPr marL="0" marR="0" lvl="0" indent="0" algn="r" rtl="0">
                        <a:spcBef>
                          <a:spcPts val="0"/>
                        </a:spcBef>
                        <a:spcAft>
                          <a:spcPts val="0"/>
                        </a:spcAft>
                        <a:buNone/>
                      </a:pPr>
                      <a:r>
                        <a:rPr lang="es-CO" sz="900" u="none" strike="noStrike" cap="none"/>
                        <a:t>9</a:t>
                      </a:r>
                      <a:endParaRPr sz="900" b="0" i="0" u="none" strike="noStrike" cap="none">
                        <a:solidFill>
                          <a:srgbClr val="000000"/>
                        </a:solidFill>
                        <a:latin typeface="Arial"/>
                        <a:ea typeface="Arial"/>
                        <a:cs typeface="Arial"/>
                        <a:sym typeface="Arial"/>
                      </a:endParaRPr>
                    </a:p>
                  </a:txBody>
                  <a:tcPr marL="7144" marR="7144" marT="7144" marB="0" anchor="b"/>
                </a:tc>
                <a:tc>
                  <a:txBody>
                    <a:bodyPr/>
                    <a:lstStyle/>
                    <a:p>
                      <a:pPr marL="0" marR="0" lvl="0" indent="0" algn="r" rtl="0">
                        <a:spcBef>
                          <a:spcPts val="0"/>
                        </a:spcBef>
                        <a:spcAft>
                          <a:spcPts val="0"/>
                        </a:spcAft>
                        <a:buNone/>
                      </a:pPr>
                      <a:r>
                        <a:rPr lang="es-CO" sz="900" u="none" strike="noStrike" cap="none"/>
                        <a:t>3</a:t>
                      </a:r>
                      <a:endParaRPr sz="900" b="0" i="0" u="none" strike="noStrike" cap="none">
                        <a:solidFill>
                          <a:srgbClr val="000000"/>
                        </a:solidFill>
                        <a:latin typeface="Arial"/>
                        <a:ea typeface="Arial"/>
                        <a:cs typeface="Arial"/>
                        <a:sym typeface="Arial"/>
                      </a:endParaRPr>
                    </a:p>
                  </a:txBody>
                  <a:tcPr marL="7144" marR="7144" marT="7144" marB="0" anchor="b"/>
                </a:tc>
                <a:extLst>
                  <a:ext uri="{0D108BD9-81ED-4DB2-BD59-A6C34878D82A}">
                    <a16:rowId xmlns:a16="http://schemas.microsoft.com/office/drawing/2014/main" val="10001"/>
                  </a:ext>
                </a:extLst>
              </a:tr>
              <a:tr h="157163">
                <a:tc>
                  <a:txBody>
                    <a:bodyPr/>
                    <a:lstStyle/>
                    <a:p>
                      <a:pPr marL="0" marR="0" lvl="0" indent="0" algn="l" rtl="0">
                        <a:spcBef>
                          <a:spcPts val="0"/>
                        </a:spcBef>
                        <a:spcAft>
                          <a:spcPts val="0"/>
                        </a:spcAft>
                        <a:buNone/>
                      </a:pPr>
                      <a:r>
                        <a:rPr lang="es-CO" sz="900" u="none" strike="noStrike" cap="none"/>
                        <a:t> </a:t>
                      </a:r>
                      <a:endParaRPr sz="900" b="0" i="0" u="none" strike="noStrike" cap="none">
                        <a:solidFill>
                          <a:srgbClr val="000000"/>
                        </a:solidFill>
                        <a:latin typeface="Arial"/>
                        <a:ea typeface="Arial"/>
                        <a:cs typeface="Arial"/>
                        <a:sym typeface="Arial"/>
                      </a:endParaRPr>
                    </a:p>
                  </a:txBody>
                  <a:tcPr marL="7144" marR="7144" marT="7144" marB="0" anchor="b"/>
                </a:tc>
                <a:tc>
                  <a:txBody>
                    <a:bodyPr/>
                    <a:lstStyle/>
                    <a:p>
                      <a:pPr marL="0" marR="0" lvl="0" indent="0" algn="r" rtl="0">
                        <a:spcBef>
                          <a:spcPts val="0"/>
                        </a:spcBef>
                        <a:spcAft>
                          <a:spcPts val="0"/>
                        </a:spcAft>
                        <a:buNone/>
                      </a:pPr>
                      <a:r>
                        <a:rPr lang="es-CO" sz="900" u="none" strike="noStrike" cap="none"/>
                        <a:t>24%</a:t>
                      </a:r>
                      <a:endParaRPr sz="900" b="0" i="0" u="none" strike="noStrike" cap="none">
                        <a:solidFill>
                          <a:srgbClr val="000000"/>
                        </a:solidFill>
                        <a:latin typeface="Arial"/>
                        <a:ea typeface="Arial"/>
                        <a:cs typeface="Arial"/>
                        <a:sym typeface="Arial"/>
                      </a:endParaRPr>
                    </a:p>
                  </a:txBody>
                  <a:tcPr marL="7144" marR="7144" marT="7144" marB="0" anchor="b"/>
                </a:tc>
                <a:tc>
                  <a:txBody>
                    <a:bodyPr/>
                    <a:lstStyle/>
                    <a:p>
                      <a:pPr marL="0" marR="0" lvl="0" indent="0" algn="r" rtl="0">
                        <a:spcBef>
                          <a:spcPts val="0"/>
                        </a:spcBef>
                        <a:spcAft>
                          <a:spcPts val="0"/>
                        </a:spcAft>
                        <a:buNone/>
                      </a:pPr>
                      <a:r>
                        <a:rPr lang="es-CO" sz="900" u="none" strike="noStrike" cap="none"/>
                        <a:t>41%</a:t>
                      </a:r>
                      <a:endParaRPr sz="900" b="0" i="0" u="none" strike="noStrike" cap="none">
                        <a:solidFill>
                          <a:srgbClr val="000000"/>
                        </a:solidFill>
                        <a:latin typeface="Arial"/>
                        <a:ea typeface="Arial"/>
                        <a:cs typeface="Arial"/>
                        <a:sym typeface="Arial"/>
                      </a:endParaRPr>
                    </a:p>
                  </a:txBody>
                  <a:tcPr marL="7144" marR="7144" marT="7144" marB="0" anchor="b"/>
                </a:tc>
                <a:tc>
                  <a:txBody>
                    <a:bodyPr/>
                    <a:lstStyle/>
                    <a:p>
                      <a:pPr marL="0" marR="0" lvl="0" indent="0" algn="r" rtl="0">
                        <a:spcBef>
                          <a:spcPts val="0"/>
                        </a:spcBef>
                        <a:spcAft>
                          <a:spcPts val="0"/>
                        </a:spcAft>
                        <a:buNone/>
                      </a:pPr>
                      <a:r>
                        <a:rPr lang="es-CO" sz="900" u="none" strike="noStrike" cap="none"/>
                        <a:t>26%</a:t>
                      </a:r>
                      <a:endParaRPr sz="900" b="0" i="0" u="none" strike="noStrike" cap="none">
                        <a:solidFill>
                          <a:srgbClr val="000000"/>
                        </a:solidFill>
                        <a:latin typeface="Arial"/>
                        <a:ea typeface="Arial"/>
                        <a:cs typeface="Arial"/>
                        <a:sym typeface="Arial"/>
                      </a:endParaRPr>
                    </a:p>
                  </a:txBody>
                  <a:tcPr marL="7144" marR="7144" marT="7144" marB="0" anchor="b"/>
                </a:tc>
                <a:tc>
                  <a:txBody>
                    <a:bodyPr/>
                    <a:lstStyle/>
                    <a:p>
                      <a:pPr marL="0" marR="0" lvl="0" indent="0" algn="r" rtl="0">
                        <a:spcBef>
                          <a:spcPts val="0"/>
                        </a:spcBef>
                        <a:spcAft>
                          <a:spcPts val="0"/>
                        </a:spcAft>
                        <a:buNone/>
                      </a:pPr>
                      <a:r>
                        <a:rPr lang="es-CO" sz="900" u="none" strike="noStrike" cap="none" dirty="0"/>
                        <a:t>9%</a:t>
                      </a:r>
                      <a:endParaRPr sz="900" b="0" i="0" u="none" strike="noStrike" cap="none" dirty="0">
                        <a:solidFill>
                          <a:srgbClr val="000000"/>
                        </a:solidFill>
                        <a:latin typeface="Arial"/>
                        <a:ea typeface="Arial"/>
                        <a:cs typeface="Arial"/>
                        <a:sym typeface="Arial"/>
                      </a:endParaRPr>
                    </a:p>
                  </a:txBody>
                  <a:tcPr marL="7144" marR="7144" marT="7144" marB="0" anchor="b"/>
                </a:tc>
                <a:extLst>
                  <a:ext uri="{0D108BD9-81ED-4DB2-BD59-A6C34878D82A}">
                    <a16:rowId xmlns:a16="http://schemas.microsoft.com/office/drawing/2014/main" val="10002"/>
                  </a:ext>
                </a:extLst>
              </a:tr>
            </a:tbl>
          </a:graphicData>
        </a:graphic>
      </p:graphicFrame>
      <p:graphicFrame>
        <p:nvGraphicFramePr>
          <p:cNvPr id="200" name="Google Shape;200;p6"/>
          <p:cNvGraphicFramePr/>
          <p:nvPr>
            <p:extLst>
              <p:ext uri="{D42A27DB-BD31-4B8C-83A1-F6EECF244321}">
                <p14:modId xmlns:p14="http://schemas.microsoft.com/office/powerpoint/2010/main" val="1636258505"/>
              </p:ext>
            </p:extLst>
          </p:nvPr>
        </p:nvGraphicFramePr>
        <p:xfrm>
          <a:off x="2367643" y="3110549"/>
          <a:ext cx="4408714" cy="2746007"/>
        </p:xfrm>
        <a:graphic>
          <a:graphicData uri="http://schemas.openxmlformats.org/drawingml/2006/chart">
            <c:chart xmlns:c="http://schemas.openxmlformats.org/drawingml/2006/chart" xmlns:r="http://schemas.openxmlformats.org/officeDocument/2006/relationships" r:id="rId3"/>
          </a:graphicData>
        </a:graphic>
      </p:graphicFrame>
      <p:sp>
        <p:nvSpPr>
          <p:cNvPr id="2" name="Rectángulo 1">
            <a:extLst>
              <a:ext uri="{FF2B5EF4-FFF2-40B4-BE49-F238E27FC236}">
                <a16:creationId xmlns:a16="http://schemas.microsoft.com/office/drawing/2014/main" id="{157BCA63-686D-4050-A852-B41BF49F571B}"/>
              </a:ext>
            </a:extLst>
          </p:cNvPr>
          <p:cNvSpPr/>
          <p:nvPr/>
        </p:nvSpPr>
        <p:spPr>
          <a:xfrm>
            <a:off x="1946783" y="515499"/>
            <a:ext cx="3590022" cy="584775"/>
          </a:xfrm>
          <a:prstGeom prst="rect">
            <a:avLst/>
          </a:prstGeom>
        </p:spPr>
        <p:txBody>
          <a:bodyPr wrap="none">
            <a:spAutoFit/>
          </a:bodyPr>
          <a:lstStyle/>
          <a:p>
            <a:r>
              <a:rPr lang="es-CO" sz="3200" dirty="0">
                <a:solidFill>
                  <a:schemeClr val="bg1"/>
                </a:solidFill>
              </a:rPr>
              <a:t>Resultados encuesta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0"/>
                                        </p:tgtEl>
                                        <p:attrNameLst>
                                          <p:attrName>style.visibility</p:attrName>
                                        </p:attrNameLst>
                                      </p:cBhvr>
                                      <p:to>
                                        <p:strVal val="visible"/>
                                      </p:to>
                                    </p:set>
                                    <p:animEffect transition="in" filter="fade">
                                      <p:cBhvr>
                                        <p:cTn id="7" dur="5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graphicFrame>
        <p:nvGraphicFramePr>
          <p:cNvPr id="205" name="Google Shape;205;p7"/>
          <p:cNvGraphicFramePr/>
          <p:nvPr>
            <p:extLst>
              <p:ext uri="{D42A27DB-BD31-4B8C-83A1-F6EECF244321}">
                <p14:modId xmlns:p14="http://schemas.microsoft.com/office/powerpoint/2010/main" val="116036556"/>
              </p:ext>
            </p:extLst>
          </p:nvPr>
        </p:nvGraphicFramePr>
        <p:xfrm>
          <a:off x="857240" y="1707753"/>
          <a:ext cx="7429519" cy="1190589"/>
        </p:xfrm>
        <a:graphic>
          <a:graphicData uri="http://schemas.openxmlformats.org/drawingml/2006/table">
            <a:tbl>
              <a:tblPr>
                <a:noFill/>
              </a:tblPr>
              <a:tblGrid>
                <a:gridCol w="1870594">
                  <a:extLst>
                    <a:ext uri="{9D8B030D-6E8A-4147-A177-3AD203B41FA5}">
                      <a16:colId xmlns:a16="http://schemas.microsoft.com/office/drawing/2014/main" val="20000"/>
                    </a:ext>
                  </a:extLst>
                </a:gridCol>
                <a:gridCol w="794738">
                  <a:extLst>
                    <a:ext uri="{9D8B030D-6E8A-4147-A177-3AD203B41FA5}">
                      <a16:colId xmlns:a16="http://schemas.microsoft.com/office/drawing/2014/main" val="20001"/>
                    </a:ext>
                  </a:extLst>
                </a:gridCol>
                <a:gridCol w="729206">
                  <a:extLst>
                    <a:ext uri="{9D8B030D-6E8A-4147-A177-3AD203B41FA5}">
                      <a16:colId xmlns:a16="http://schemas.microsoft.com/office/drawing/2014/main" val="20002"/>
                    </a:ext>
                  </a:extLst>
                </a:gridCol>
                <a:gridCol w="811650">
                  <a:extLst>
                    <a:ext uri="{9D8B030D-6E8A-4147-A177-3AD203B41FA5}">
                      <a16:colId xmlns:a16="http://schemas.microsoft.com/office/drawing/2014/main" val="20003"/>
                    </a:ext>
                  </a:extLst>
                </a:gridCol>
                <a:gridCol w="703856">
                  <a:extLst>
                    <a:ext uri="{9D8B030D-6E8A-4147-A177-3AD203B41FA5}">
                      <a16:colId xmlns:a16="http://schemas.microsoft.com/office/drawing/2014/main" val="20004"/>
                    </a:ext>
                  </a:extLst>
                </a:gridCol>
                <a:gridCol w="549544">
                  <a:extLst>
                    <a:ext uri="{9D8B030D-6E8A-4147-A177-3AD203B41FA5}">
                      <a16:colId xmlns:a16="http://schemas.microsoft.com/office/drawing/2014/main" val="20005"/>
                    </a:ext>
                  </a:extLst>
                </a:gridCol>
                <a:gridCol w="448088">
                  <a:extLst>
                    <a:ext uri="{9D8B030D-6E8A-4147-A177-3AD203B41FA5}">
                      <a16:colId xmlns:a16="http://schemas.microsoft.com/office/drawing/2014/main" val="20006"/>
                    </a:ext>
                  </a:extLst>
                </a:gridCol>
                <a:gridCol w="507281">
                  <a:extLst>
                    <a:ext uri="{9D8B030D-6E8A-4147-A177-3AD203B41FA5}">
                      <a16:colId xmlns:a16="http://schemas.microsoft.com/office/drawing/2014/main" val="20007"/>
                    </a:ext>
                  </a:extLst>
                </a:gridCol>
                <a:gridCol w="507281">
                  <a:extLst>
                    <a:ext uri="{9D8B030D-6E8A-4147-A177-3AD203B41FA5}">
                      <a16:colId xmlns:a16="http://schemas.microsoft.com/office/drawing/2014/main" val="20008"/>
                    </a:ext>
                  </a:extLst>
                </a:gridCol>
                <a:gridCol w="507281">
                  <a:extLst>
                    <a:ext uri="{9D8B030D-6E8A-4147-A177-3AD203B41FA5}">
                      <a16:colId xmlns:a16="http://schemas.microsoft.com/office/drawing/2014/main" val="20009"/>
                    </a:ext>
                  </a:extLst>
                </a:gridCol>
              </a:tblGrid>
              <a:tr h="574988">
                <a:tc>
                  <a:txBody>
                    <a:bodyPr/>
                    <a:lstStyle/>
                    <a:p>
                      <a:pPr marL="0" marR="0" lvl="0" indent="0" algn="l" rtl="0">
                        <a:spcBef>
                          <a:spcPts val="0"/>
                        </a:spcBef>
                        <a:spcAft>
                          <a:spcPts val="0"/>
                        </a:spcAft>
                        <a:buNone/>
                      </a:pPr>
                      <a:r>
                        <a:rPr lang="es-CO" sz="900" u="none" strike="noStrike" cap="none"/>
                        <a:t> </a:t>
                      </a:r>
                      <a:endParaRPr sz="900" b="0" i="0" u="none" strike="noStrike" cap="none">
                        <a:solidFill>
                          <a:srgbClr val="000000"/>
                        </a:solidFill>
                        <a:latin typeface="Arial"/>
                        <a:ea typeface="Arial"/>
                        <a:cs typeface="Arial"/>
                        <a:sym typeface="Arial"/>
                      </a:endParaRPr>
                    </a:p>
                  </a:txBody>
                  <a:tcPr marL="6338" marR="6338" marT="6338" marB="0" anchor="b"/>
                </a:tc>
                <a:tc>
                  <a:txBody>
                    <a:bodyPr/>
                    <a:lstStyle/>
                    <a:p>
                      <a:pPr marL="0" marR="0" lvl="0" indent="0" algn="l" rtl="0">
                        <a:spcBef>
                          <a:spcPts val="0"/>
                        </a:spcBef>
                        <a:spcAft>
                          <a:spcPts val="0"/>
                        </a:spcAft>
                        <a:buNone/>
                      </a:pPr>
                      <a:r>
                        <a:rPr lang="es-CO" sz="900" u="none" strike="noStrike" cap="none"/>
                        <a:t>manejo y seguridad de sus datos (1)</a:t>
                      </a:r>
                      <a:endParaRPr sz="900" b="0" i="0" u="none" strike="noStrike" cap="none">
                        <a:solidFill>
                          <a:srgbClr val="000000"/>
                        </a:solidFill>
                        <a:latin typeface="Arial"/>
                        <a:ea typeface="Arial"/>
                        <a:cs typeface="Arial"/>
                        <a:sym typeface="Arial"/>
                      </a:endParaRPr>
                    </a:p>
                  </a:txBody>
                  <a:tcPr marL="6338" marR="6338" marT="6338" marB="0" anchor="ctr"/>
                </a:tc>
                <a:tc>
                  <a:txBody>
                    <a:bodyPr/>
                    <a:lstStyle/>
                    <a:p>
                      <a:pPr marL="0" marR="0" lvl="0" indent="0" algn="l" rtl="0">
                        <a:spcBef>
                          <a:spcPts val="0"/>
                        </a:spcBef>
                        <a:spcAft>
                          <a:spcPts val="0"/>
                        </a:spcAft>
                        <a:buNone/>
                      </a:pPr>
                      <a:r>
                        <a:rPr lang="es-CO" sz="900" u="none" strike="noStrike" cap="none"/>
                        <a:t>organización (2)</a:t>
                      </a:r>
                      <a:endParaRPr sz="900" b="0" i="0" u="none" strike="noStrike" cap="none">
                        <a:solidFill>
                          <a:srgbClr val="000000"/>
                        </a:solidFill>
                        <a:latin typeface="Arial"/>
                        <a:ea typeface="Arial"/>
                        <a:cs typeface="Arial"/>
                        <a:sym typeface="Arial"/>
                      </a:endParaRPr>
                    </a:p>
                  </a:txBody>
                  <a:tcPr marL="6338" marR="6338" marT="6338" marB="0" anchor="ctr"/>
                </a:tc>
                <a:tc>
                  <a:txBody>
                    <a:bodyPr/>
                    <a:lstStyle/>
                    <a:p>
                      <a:pPr marL="0" marR="0" lvl="0" indent="0" algn="l" rtl="0">
                        <a:spcBef>
                          <a:spcPts val="0"/>
                        </a:spcBef>
                        <a:spcAft>
                          <a:spcPts val="0"/>
                        </a:spcAft>
                        <a:buNone/>
                      </a:pPr>
                      <a:r>
                        <a:rPr lang="es-CO" sz="900" u="none" strike="noStrike" cap="none"/>
                        <a:t>automatización (3)</a:t>
                      </a:r>
                      <a:endParaRPr sz="900" b="0" i="0" u="none" strike="noStrike" cap="none">
                        <a:solidFill>
                          <a:srgbClr val="000000"/>
                        </a:solidFill>
                        <a:latin typeface="Arial"/>
                        <a:ea typeface="Arial"/>
                        <a:cs typeface="Arial"/>
                        <a:sym typeface="Arial"/>
                      </a:endParaRPr>
                    </a:p>
                  </a:txBody>
                  <a:tcPr marL="6338" marR="6338" marT="6338" marB="0" anchor="ctr"/>
                </a:tc>
                <a:tc>
                  <a:txBody>
                    <a:bodyPr/>
                    <a:lstStyle/>
                    <a:p>
                      <a:pPr marL="0" marR="0" lvl="0" indent="0" algn="l" rtl="0">
                        <a:spcBef>
                          <a:spcPts val="0"/>
                        </a:spcBef>
                        <a:spcAft>
                          <a:spcPts val="0"/>
                        </a:spcAft>
                        <a:buNone/>
                      </a:pPr>
                      <a:r>
                        <a:rPr lang="es-CO" sz="900" u="none" strike="noStrike" cap="none"/>
                        <a:t>vanguardia de tecnología (4)</a:t>
                      </a:r>
                      <a:endParaRPr sz="900" b="0" i="0" u="none" strike="noStrike" cap="none">
                        <a:solidFill>
                          <a:srgbClr val="000000"/>
                        </a:solidFill>
                        <a:latin typeface="Arial"/>
                        <a:ea typeface="Arial"/>
                        <a:cs typeface="Arial"/>
                        <a:sym typeface="Arial"/>
                      </a:endParaRPr>
                    </a:p>
                  </a:txBody>
                  <a:tcPr marL="6338" marR="6338" marT="6338" marB="0" anchor="ctr"/>
                </a:tc>
                <a:tc>
                  <a:txBody>
                    <a:bodyPr/>
                    <a:lstStyle/>
                    <a:p>
                      <a:pPr marL="0" marR="0" lvl="0" indent="0" algn="l" rtl="0">
                        <a:spcBef>
                          <a:spcPts val="0"/>
                        </a:spcBef>
                        <a:spcAft>
                          <a:spcPts val="0"/>
                        </a:spcAft>
                        <a:buNone/>
                      </a:pPr>
                      <a:r>
                        <a:rPr lang="es-CO" sz="900" u="none" strike="noStrike" cap="none"/>
                        <a:t>seguridad empresarial (5)</a:t>
                      </a:r>
                      <a:endParaRPr sz="900" b="0" i="0" u="none" strike="noStrike" cap="none">
                        <a:solidFill>
                          <a:srgbClr val="000000"/>
                        </a:solidFill>
                        <a:latin typeface="Arial"/>
                        <a:ea typeface="Arial"/>
                        <a:cs typeface="Arial"/>
                        <a:sym typeface="Arial"/>
                      </a:endParaRPr>
                    </a:p>
                  </a:txBody>
                  <a:tcPr marL="6338" marR="6338" marT="6338" marB="0" anchor="ctr"/>
                </a:tc>
                <a:tc>
                  <a:txBody>
                    <a:bodyPr/>
                    <a:lstStyle/>
                    <a:p>
                      <a:pPr marL="0" marR="0" lvl="0" indent="0" algn="l" rtl="0">
                        <a:spcBef>
                          <a:spcPts val="0"/>
                        </a:spcBef>
                        <a:spcAft>
                          <a:spcPts val="0"/>
                        </a:spcAft>
                        <a:buNone/>
                      </a:pPr>
                      <a:r>
                        <a:rPr lang="es-CO" sz="900" u="none" strike="noStrike" cap="none"/>
                        <a:t>Opciones1,2 y 3(6)</a:t>
                      </a:r>
                      <a:endParaRPr sz="900" b="0" i="0" u="none" strike="noStrike" cap="none">
                        <a:solidFill>
                          <a:srgbClr val="000000"/>
                        </a:solidFill>
                        <a:latin typeface="Arial"/>
                        <a:ea typeface="Arial"/>
                        <a:cs typeface="Arial"/>
                        <a:sym typeface="Arial"/>
                      </a:endParaRPr>
                    </a:p>
                  </a:txBody>
                  <a:tcPr marL="6338" marR="6338" marT="6338" marB="0" anchor="ctr"/>
                </a:tc>
                <a:tc>
                  <a:txBody>
                    <a:bodyPr/>
                    <a:lstStyle/>
                    <a:p>
                      <a:pPr marL="0" marR="0" lvl="0" indent="0" algn="l" rtl="0">
                        <a:spcBef>
                          <a:spcPts val="0"/>
                        </a:spcBef>
                        <a:spcAft>
                          <a:spcPts val="0"/>
                        </a:spcAft>
                        <a:buNone/>
                      </a:pPr>
                      <a:r>
                        <a:rPr lang="es-CO" sz="900" u="none" strike="noStrike" cap="none"/>
                        <a:t>Opciones 1 y 5(7)</a:t>
                      </a:r>
                      <a:endParaRPr sz="900" b="0" i="0" u="none" strike="noStrike" cap="none">
                        <a:solidFill>
                          <a:srgbClr val="000000"/>
                        </a:solidFill>
                        <a:latin typeface="Arial"/>
                        <a:ea typeface="Arial"/>
                        <a:cs typeface="Arial"/>
                        <a:sym typeface="Arial"/>
                      </a:endParaRPr>
                    </a:p>
                  </a:txBody>
                  <a:tcPr marL="6338" marR="6338" marT="6338" marB="0" anchor="ctr"/>
                </a:tc>
                <a:tc>
                  <a:txBody>
                    <a:bodyPr/>
                    <a:lstStyle/>
                    <a:p>
                      <a:pPr marL="0" marR="0" lvl="0" indent="0" algn="l" rtl="0">
                        <a:spcBef>
                          <a:spcPts val="0"/>
                        </a:spcBef>
                        <a:spcAft>
                          <a:spcPts val="0"/>
                        </a:spcAft>
                        <a:buNone/>
                      </a:pPr>
                      <a:r>
                        <a:rPr lang="es-CO" sz="900" u="none" strike="noStrike" cap="none"/>
                        <a:t>Opciones 1 y 3(8)</a:t>
                      </a:r>
                      <a:endParaRPr sz="900" b="0" i="0" u="none" strike="noStrike" cap="none">
                        <a:solidFill>
                          <a:srgbClr val="000000"/>
                        </a:solidFill>
                        <a:latin typeface="Arial"/>
                        <a:ea typeface="Arial"/>
                        <a:cs typeface="Arial"/>
                        <a:sym typeface="Arial"/>
                      </a:endParaRPr>
                    </a:p>
                  </a:txBody>
                  <a:tcPr marL="6338" marR="6338" marT="6338" marB="0" anchor="ctr"/>
                </a:tc>
                <a:tc>
                  <a:txBody>
                    <a:bodyPr/>
                    <a:lstStyle/>
                    <a:p>
                      <a:pPr marL="0" marR="0" lvl="0" indent="0" algn="l" rtl="0">
                        <a:spcBef>
                          <a:spcPts val="0"/>
                        </a:spcBef>
                        <a:spcAft>
                          <a:spcPts val="0"/>
                        </a:spcAft>
                        <a:buNone/>
                      </a:pPr>
                      <a:r>
                        <a:rPr lang="es-CO" sz="900" u="none" strike="noStrike" cap="none"/>
                        <a:t>Opciones 1 y 2(9)</a:t>
                      </a:r>
                      <a:endParaRPr sz="900" b="0" i="0" u="none" strike="noStrike" cap="none">
                        <a:solidFill>
                          <a:srgbClr val="000000"/>
                        </a:solidFill>
                        <a:latin typeface="Arial"/>
                        <a:ea typeface="Arial"/>
                        <a:cs typeface="Arial"/>
                        <a:sym typeface="Arial"/>
                      </a:endParaRPr>
                    </a:p>
                  </a:txBody>
                  <a:tcPr marL="6338" marR="6338" marT="6338" marB="0" anchor="ctr"/>
                </a:tc>
                <a:extLst>
                  <a:ext uri="{0D108BD9-81ED-4DB2-BD59-A6C34878D82A}">
                    <a16:rowId xmlns:a16="http://schemas.microsoft.com/office/drawing/2014/main" val="10000"/>
                  </a:ext>
                </a:extLst>
              </a:tr>
              <a:tr h="456938">
                <a:tc>
                  <a:txBody>
                    <a:bodyPr/>
                    <a:lstStyle/>
                    <a:p>
                      <a:pPr marL="0" marR="0" lvl="0" indent="0" algn="l" rtl="0">
                        <a:spcBef>
                          <a:spcPts val="0"/>
                        </a:spcBef>
                        <a:spcAft>
                          <a:spcPts val="0"/>
                        </a:spcAft>
                        <a:buNone/>
                      </a:pPr>
                      <a:r>
                        <a:rPr lang="es-CO" sz="900" u="none" strike="noStrike" cap="none"/>
                        <a:t>por que le gustaría encontrar un programa que se adapte a las necesidades de su empresa</a:t>
                      </a:r>
                      <a:endParaRPr sz="900" b="0" i="0" u="none" strike="noStrike" cap="none">
                        <a:solidFill>
                          <a:srgbClr val="000000"/>
                        </a:solidFill>
                        <a:latin typeface="Arial"/>
                        <a:ea typeface="Arial"/>
                        <a:cs typeface="Arial"/>
                        <a:sym typeface="Arial"/>
                      </a:endParaRPr>
                    </a:p>
                  </a:txBody>
                  <a:tcPr marL="6338" marR="6338" marT="6338" marB="0"/>
                </a:tc>
                <a:tc>
                  <a:txBody>
                    <a:bodyPr/>
                    <a:lstStyle/>
                    <a:p>
                      <a:pPr marL="0" marR="0" lvl="0" indent="0" algn="r" rtl="0">
                        <a:spcBef>
                          <a:spcPts val="0"/>
                        </a:spcBef>
                        <a:spcAft>
                          <a:spcPts val="0"/>
                        </a:spcAft>
                        <a:buNone/>
                      </a:pPr>
                      <a:r>
                        <a:rPr lang="es-CO" sz="900" u="none" strike="noStrike" cap="none"/>
                        <a:t>12</a:t>
                      </a:r>
                      <a:endParaRPr sz="900" b="0" i="0" u="none" strike="noStrike" cap="none">
                        <a:solidFill>
                          <a:srgbClr val="000000"/>
                        </a:solidFill>
                        <a:latin typeface="Arial"/>
                        <a:ea typeface="Arial"/>
                        <a:cs typeface="Arial"/>
                        <a:sym typeface="Arial"/>
                      </a:endParaRPr>
                    </a:p>
                  </a:txBody>
                  <a:tcPr marL="6338" marR="6338" marT="6338" marB="0" anchor="b"/>
                </a:tc>
                <a:tc>
                  <a:txBody>
                    <a:bodyPr/>
                    <a:lstStyle/>
                    <a:p>
                      <a:pPr marL="0" marR="0" lvl="0" indent="0" algn="r" rtl="0">
                        <a:spcBef>
                          <a:spcPts val="0"/>
                        </a:spcBef>
                        <a:spcAft>
                          <a:spcPts val="0"/>
                        </a:spcAft>
                        <a:buNone/>
                      </a:pPr>
                      <a:r>
                        <a:rPr lang="es-CO" sz="900" u="none" strike="noStrike" cap="none"/>
                        <a:t>6</a:t>
                      </a:r>
                      <a:endParaRPr sz="900" b="0" i="0" u="none" strike="noStrike" cap="none">
                        <a:solidFill>
                          <a:srgbClr val="000000"/>
                        </a:solidFill>
                        <a:latin typeface="Arial"/>
                        <a:ea typeface="Arial"/>
                        <a:cs typeface="Arial"/>
                        <a:sym typeface="Arial"/>
                      </a:endParaRPr>
                    </a:p>
                  </a:txBody>
                  <a:tcPr marL="6338" marR="6338" marT="6338" marB="0" anchor="b"/>
                </a:tc>
                <a:tc>
                  <a:txBody>
                    <a:bodyPr/>
                    <a:lstStyle/>
                    <a:p>
                      <a:pPr marL="0" marR="0" lvl="0" indent="0" algn="r" rtl="0">
                        <a:spcBef>
                          <a:spcPts val="0"/>
                        </a:spcBef>
                        <a:spcAft>
                          <a:spcPts val="0"/>
                        </a:spcAft>
                        <a:buNone/>
                      </a:pPr>
                      <a:r>
                        <a:rPr lang="es-CO" sz="900" u="none" strike="noStrike" cap="none"/>
                        <a:t>2</a:t>
                      </a:r>
                      <a:endParaRPr sz="900" b="0" i="0" u="none" strike="noStrike" cap="none">
                        <a:solidFill>
                          <a:srgbClr val="000000"/>
                        </a:solidFill>
                        <a:latin typeface="Arial"/>
                        <a:ea typeface="Arial"/>
                        <a:cs typeface="Arial"/>
                        <a:sym typeface="Arial"/>
                      </a:endParaRPr>
                    </a:p>
                  </a:txBody>
                  <a:tcPr marL="6338" marR="6338" marT="6338" marB="0" anchor="b"/>
                </a:tc>
                <a:tc>
                  <a:txBody>
                    <a:bodyPr/>
                    <a:lstStyle/>
                    <a:p>
                      <a:pPr marL="0" marR="0" lvl="0" indent="0" algn="r" rtl="0">
                        <a:spcBef>
                          <a:spcPts val="0"/>
                        </a:spcBef>
                        <a:spcAft>
                          <a:spcPts val="0"/>
                        </a:spcAft>
                        <a:buNone/>
                      </a:pPr>
                      <a:r>
                        <a:rPr lang="es-CO" sz="900" u="none" strike="noStrike" cap="none" dirty="0"/>
                        <a:t>1</a:t>
                      </a:r>
                      <a:endParaRPr sz="900" b="0" i="0" u="none" strike="noStrike" cap="none" dirty="0">
                        <a:solidFill>
                          <a:srgbClr val="000000"/>
                        </a:solidFill>
                        <a:latin typeface="Arial"/>
                        <a:ea typeface="Arial"/>
                        <a:cs typeface="Arial"/>
                        <a:sym typeface="Arial"/>
                      </a:endParaRPr>
                    </a:p>
                  </a:txBody>
                  <a:tcPr marL="6338" marR="6338" marT="6338" marB="0" anchor="b"/>
                </a:tc>
                <a:tc>
                  <a:txBody>
                    <a:bodyPr/>
                    <a:lstStyle/>
                    <a:p>
                      <a:pPr marL="0" marR="0" lvl="0" indent="0" algn="r" rtl="0">
                        <a:spcBef>
                          <a:spcPts val="0"/>
                        </a:spcBef>
                        <a:spcAft>
                          <a:spcPts val="0"/>
                        </a:spcAft>
                        <a:buNone/>
                      </a:pPr>
                      <a:r>
                        <a:rPr lang="es-CO" sz="900" u="none" strike="noStrike" cap="none"/>
                        <a:t>3</a:t>
                      </a:r>
                      <a:endParaRPr sz="900" b="0" i="0" u="none" strike="noStrike" cap="none">
                        <a:solidFill>
                          <a:srgbClr val="000000"/>
                        </a:solidFill>
                        <a:latin typeface="Arial"/>
                        <a:ea typeface="Arial"/>
                        <a:cs typeface="Arial"/>
                        <a:sym typeface="Arial"/>
                      </a:endParaRPr>
                    </a:p>
                  </a:txBody>
                  <a:tcPr marL="6338" marR="6338" marT="6338" marB="0" anchor="b"/>
                </a:tc>
                <a:tc>
                  <a:txBody>
                    <a:bodyPr/>
                    <a:lstStyle/>
                    <a:p>
                      <a:pPr marL="0" marR="0" lvl="0" indent="0" algn="r" rtl="0">
                        <a:spcBef>
                          <a:spcPts val="0"/>
                        </a:spcBef>
                        <a:spcAft>
                          <a:spcPts val="0"/>
                        </a:spcAft>
                        <a:buNone/>
                      </a:pPr>
                      <a:r>
                        <a:rPr lang="es-CO" sz="900" u="none" strike="noStrike" cap="none"/>
                        <a:t>4</a:t>
                      </a:r>
                      <a:endParaRPr sz="900" b="0" i="0" u="none" strike="noStrike" cap="none">
                        <a:solidFill>
                          <a:srgbClr val="000000"/>
                        </a:solidFill>
                        <a:latin typeface="Arial"/>
                        <a:ea typeface="Arial"/>
                        <a:cs typeface="Arial"/>
                        <a:sym typeface="Arial"/>
                      </a:endParaRPr>
                    </a:p>
                  </a:txBody>
                  <a:tcPr marL="6338" marR="6338" marT="6338" marB="0" anchor="b"/>
                </a:tc>
                <a:tc>
                  <a:txBody>
                    <a:bodyPr/>
                    <a:lstStyle/>
                    <a:p>
                      <a:pPr marL="0" marR="0" lvl="0" indent="0" algn="r" rtl="0">
                        <a:spcBef>
                          <a:spcPts val="0"/>
                        </a:spcBef>
                        <a:spcAft>
                          <a:spcPts val="0"/>
                        </a:spcAft>
                        <a:buNone/>
                      </a:pPr>
                      <a:r>
                        <a:rPr lang="es-CO" sz="900" u="none" strike="noStrike" cap="none"/>
                        <a:t>3</a:t>
                      </a:r>
                      <a:endParaRPr sz="900" b="0" i="0" u="none" strike="noStrike" cap="none">
                        <a:solidFill>
                          <a:srgbClr val="000000"/>
                        </a:solidFill>
                        <a:latin typeface="Arial"/>
                        <a:ea typeface="Arial"/>
                        <a:cs typeface="Arial"/>
                        <a:sym typeface="Arial"/>
                      </a:endParaRPr>
                    </a:p>
                  </a:txBody>
                  <a:tcPr marL="6338" marR="6338" marT="6338" marB="0" anchor="b"/>
                </a:tc>
                <a:tc>
                  <a:txBody>
                    <a:bodyPr/>
                    <a:lstStyle/>
                    <a:p>
                      <a:pPr marL="0" marR="0" lvl="0" indent="0" algn="r" rtl="0">
                        <a:spcBef>
                          <a:spcPts val="0"/>
                        </a:spcBef>
                        <a:spcAft>
                          <a:spcPts val="0"/>
                        </a:spcAft>
                        <a:buNone/>
                      </a:pPr>
                      <a:r>
                        <a:rPr lang="es-CO" sz="900" u="none" strike="noStrike" cap="none"/>
                        <a:t>2</a:t>
                      </a:r>
                      <a:endParaRPr sz="900" b="0" i="0" u="none" strike="noStrike" cap="none">
                        <a:solidFill>
                          <a:srgbClr val="000000"/>
                        </a:solidFill>
                        <a:latin typeface="Arial"/>
                        <a:ea typeface="Arial"/>
                        <a:cs typeface="Arial"/>
                        <a:sym typeface="Arial"/>
                      </a:endParaRPr>
                    </a:p>
                  </a:txBody>
                  <a:tcPr marL="6338" marR="6338" marT="6338" marB="0" anchor="b"/>
                </a:tc>
                <a:tc>
                  <a:txBody>
                    <a:bodyPr/>
                    <a:lstStyle/>
                    <a:p>
                      <a:pPr marL="0" marR="0" lvl="0" indent="0" algn="r" rtl="0">
                        <a:spcBef>
                          <a:spcPts val="0"/>
                        </a:spcBef>
                        <a:spcAft>
                          <a:spcPts val="0"/>
                        </a:spcAft>
                        <a:buNone/>
                      </a:pPr>
                      <a:r>
                        <a:rPr lang="es-CO" sz="900" u="none" strike="noStrike" cap="none"/>
                        <a:t>1</a:t>
                      </a:r>
                      <a:endParaRPr sz="900" b="0" i="0" u="none" strike="noStrike" cap="none">
                        <a:solidFill>
                          <a:srgbClr val="000000"/>
                        </a:solidFill>
                        <a:latin typeface="Arial"/>
                        <a:ea typeface="Arial"/>
                        <a:cs typeface="Arial"/>
                        <a:sym typeface="Arial"/>
                      </a:endParaRPr>
                    </a:p>
                  </a:txBody>
                  <a:tcPr marL="6338" marR="6338" marT="6338" marB="0" anchor="b"/>
                </a:tc>
                <a:extLst>
                  <a:ext uri="{0D108BD9-81ED-4DB2-BD59-A6C34878D82A}">
                    <a16:rowId xmlns:a16="http://schemas.microsoft.com/office/drawing/2014/main" val="10001"/>
                  </a:ext>
                </a:extLst>
              </a:tr>
              <a:tr h="158663">
                <a:tc>
                  <a:txBody>
                    <a:bodyPr/>
                    <a:lstStyle/>
                    <a:p>
                      <a:pPr marL="0" marR="0" lvl="0" indent="0" algn="l" rtl="0">
                        <a:spcBef>
                          <a:spcPts val="0"/>
                        </a:spcBef>
                        <a:spcAft>
                          <a:spcPts val="0"/>
                        </a:spcAft>
                        <a:buNone/>
                      </a:pPr>
                      <a:r>
                        <a:rPr lang="es-CO" sz="900" u="none" strike="noStrike" cap="none"/>
                        <a:t> </a:t>
                      </a:r>
                      <a:endParaRPr sz="900" b="0" i="0" u="none" strike="noStrike" cap="none">
                        <a:solidFill>
                          <a:srgbClr val="000000"/>
                        </a:solidFill>
                        <a:latin typeface="Arial"/>
                        <a:ea typeface="Arial"/>
                        <a:cs typeface="Arial"/>
                        <a:sym typeface="Arial"/>
                      </a:endParaRPr>
                    </a:p>
                  </a:txBody>
                  <a:tcPr marL="6338" marR="6338" marT="6338" marB="0" anchor="b"/>
                </a:tc>
                <a:tc>
                  <a:txBody>
                    <a:bodyPr/>
                    <a:lstStyle/>
                    <a:p>
                      <a:pPr marL="0" marR="0" lvl="0" indent="0" algn="r" rtl="0">
                        <a:spcBef>
                          <a:spcPts val="0"/>
                        </a:spcBef>
                        <a:spcAft>
                          <a:spcPts val="0"/>
                        </a:spcAft>
                        <a:buNone/>
                      </a:pPr>
                      <a:r>
                        <a:rPr lang="es-CO" sz="900" u="none" strike="noStrike" cap="none"/>
                        <a:t>35%</a:t>
                      </a:r>
                      <a:endParaRPr sz="900" b="0" i="0" u="none" strike="noStrike" cap="none">
                        <a:solidFill>
                          <a:srgbClr val="000000"/>
                        </a:solidFill>
                        <a:latin typeface="Arial"/>
                        <a:ea typeface="Arial"/>
                        <a:cs typeface="Arial"/>
                        <a:sym typeface="Arial"/>
                      </a:endParaRPr>
                    </a:p>
                  </a:txBody>
                  <a:tcPr marL="6338" marR="6338" marT="6338" marB="0" anchor="b"/>
                </a:tc>
                <a:tc>
                  <a:txBody>
                    <a:bodyPr/>
                    <a:lstStyle/>
                    <a:p>
                      <a:pPr marL="0" marR="0" lvl="0" indent="0" algn="r" rtl="0">
                        <a:spcBef>
                          <a:spcPts val="0"/>
                        </a:spcBef>
                        <a:spcAft>
                          <a:spcPts val="0"/>
                        </a:spcAft>
                        <a:buNone/>
                      </a:pPr>
                      <a:r>
                        <a:rPr lang="es-CO" sz="900" u="none" strike="noStrike" cap="none"/>
                        <a:t>18%</a:t>
                      </a:r>
                      <a:endParaRPr sz="900" b="0" i="0" u="none" strike="noStrike" cap="none">
                        <a:solidFill>
                          <a:srgbClr val="000000"/>
                        </a:solidFill>
                        <a:latin typeface="Arial"/>
                        <a:ea typeface="Arial"/>
                        <a:cs typeface="Arial"/>
                        <a:sym typeface="Arial"/>
                      </a:endParaRPr>
                    </a:p>
                  </a:txBody>
                  <a:tcPr marL="6338" marR="6338" marT="6338" marB="0" anchor="b"/>
                </a:tc>
                <a:tc>
                  <a:txBody>
                    <a:bodyPr/>
                    <a:lstStyle/>
                    <a:p>
                      <a:pPr marL="0" marR="0" lvl="0" indent="0" algn="r" rtl="0">
                        <a:spcBef>
                          <a:spcPts val="0"/>
                        </a:spcBef>
                        <a:spcAft>
                          <a:spcPts val="0"/>
                        </a:spcAft>
                        <a:buNone/>
                      </a:pPr>
                      <a:r>
                        <a:rPr lang="es-CO" sz="900" u="none" strike="noStrike" cap="none"/>
                        <a:t>6%</a:t>
                      </a:r>
                      <a:endParaRPr sz="900" b="0" i="0" u="none" strike="noStrike" cap="none">
                        <a:solidFill>
                          <a:srgbClr val="000000"/>
                        </a:solidFill>
                        <a:latin typeface="Arial"/>
                        <a:ea typeface="Arial"/>
                        <a:cs typeface="Arial"/>
                        <a:sym typeface="Arial"/>
                      </a:endParaRPr>
                    </a:p>
                  </a:txBody>
                  <a:tcPr marL="6338" marR="6338" marT="6338" marB="0" anchor="b"/>
                </a:tc>
                <a:tc>
                  <a:txBody>
                    <a:bodyPr/>
                    <a:lstStyle/>
                    <a:p>
                      <a:pPr marL="0" marR="0" lvl="0" indent="0" algn="r" rtl="0">
                        <a:spcBef>
                          <a:spcPts val="0"/>
                        </a:spcBef>
                        <a:spcAft>
                          <a:spcPts val="0"/>
                        </a:spcAft>
                        <a:buNone/>
                      </a:pPr>
                      <a:r>
                        <a:rPr lang="es-CO" sz="900" u="none" strike="noStrike" cap="none"/>
                        <a:t>3%</a:t>
                      </a:r>
                      <a:endParaRPr sz="900" b="0" i="0" u="none" strike="noStrike" cap="none">
                        <a:solidFill>
                          <a:srgbClr val="000000"/>
                        </a:solidFill>
                        <a:latin typeface="Arial"/>
                        <a:ea typeface="Arial"/>
                        <a:cs typeface="Arial"/>
                        <a:sym typeface="Arial"/>
                      </a:endParaRPr>
                    </a:p>
                  </a:txBody>
                  <a:tcPr marL="6338" marR="6338" marT="6338" marB="0" anchor="b"/>
                </a:tc>
                <a:tc>
                  <a:txBody>
                    <a:bodyPr/>
                    <a:lstStyle/>
                    <a:p>
                      <a:pPr marL="0" marR="0" lvl="0" indent="0" algn="r" rtl="0">
                        <a:spcBef>
                          <a:spcPts val="0"/>
                        </a:spcBef>
                        <a:spcAft>
                          <a:spcPts val="0"/>
                        </a:spcAft>
                        <a:buNone/>
                      </a:pPr>
                      <a:r>
                        <a:rPr lang="es-CO" sz="900" u="none" strike="noStrike" cap="none"/>
                        <a:t>9%</a:t>
                      </a:r>
                      <a:endParaRPr sz="900" b="0" i="0" u="none" strike="noStrike" cap="none">
                        <a:solidFill>
                          <a:srgbClr val="000000"/>
                        </a:solidFill>
                        <a:latin typeface="Arial"/>
                        <a:ea typeface="Arial"/>
                        <a:cs typeface="Arial"/>
                        <a:sym typeface="Arial"/>
                      </a:endParaRPr>
                    </a:p>
                  </a:txBody>
                  <a:tcPr marL="6338" marR="6338" marT="6338" marB="0" anchor="b"/>
                </a:tc>
                <a:tc>
                  <a:txBody>
                    <a:bodyPr/>
                    <a:lstStyle/>
                    <a:p>
                      <a:pPr marL="0" marR="0" lvl="0" indent="0" algn="r" rtl="0">
                        <a:spcBef>
                          <a:spcPts val="0"/>
                        </a:spcBef>
                        <a:spcAft>
                          <a:spcPts val="0"/>
                        </a:spcAft>
                        <a:buNone/>
                      </a:pPr>
                      <a:r>
                        <a:rPr lang="es-CO" sz="900" u="none" strike="noStrike" cap="none"/>
                        <a:t>12%</a:t>
                      </a:r>
                      <a:endParaRPr sz="900" b="0" i="0" u="none" strike="noStrike" cap="none">
                        <a:solidFill>
                          <a:srgbClr val="000000"/>
                        </a:solidFill>
                        <a:latin typeface="Arial"/>
                        <a:ea typeface="Arial"/>
                        <a:cs typeface="Arial"/>
                        <a:sym typeface="Arial"/>
                      </a:endParaRPr>
                    </a:p>
                  </a:txBody>
                  <a:tcPr marL="6338" marR="6338" marT="6338" marB="0" anchor="b"/>
                </a:tc>
                <a:tc>
                  <a:txBody>
                    <a:bodyPr/>
                    <a:lstStyle/>
                    <a:p>
                      <a:pPr marL="0" marR="0" lvl="0" indent="0" algn="r" rtl="0">
                        <a:spcBef>
                          <a:spcPts val="0"/>
                        </a:spcBef>
                        <a:spcAft>
                          <a:spcPts val="0"/>
                        </a:spcAft>
                        <a:buNone/>
                      </a:pPr>
                      <a:r>
                        <a:rPr lang="es-CO" sz="900" u="none" strike="noStrike" cap="none"/>
                        <a:t>9%</a:t>
                      </a:r>
                      <a:endParaRPr sz="900" b="0" i="0" u="none" strike="noStrike" cap="none">
                        <a:solidFill>
                          <a:srgbClr val="000000"/>
                        </a:solidFill>
                        <a:latin typeface="Arial"/>
                        <a:ea typeface="Arial"/>
                        <a:cs typeface="Arial"/>
                        <a:sym typeface="Arial"/>
                      </a:endParaRPr>
                    </a:p>
                  </a:txBody>
                  <a:tcPr marL="6338" marR="6338" marT="6338" marB="0" anchor="b"/>
                </a:tc>
                <a:tc>
                  <a:txBody>
                    <a:bodyPr/>
                    <a:lstStyle/>
                    <a:p>
                      <a:pPr marL="0" marR="0" lvl="0" indent="0" algn="r" rtl="0">
                        <a:spcBef>
                          <a:spcPts val="0"/>
                        </a:spcBef>
                        <a:spcAft>
                          <a:spcPts val="0"/>
                        </a:spcAft>
                        <a:buNone/>
                      </a:pPr>
                      <a:r>
                        <a:rPr lang="es-CO" sz="900" u="none" strike="noStrike" cap="none"/>
                        <a:t>6%</a:t>
                      </a:r>
                      <a:endParaRPr sz="900" b="0" i="0" u="none" strike="noStrike" cap="none">
                        <a:solidFill>
                          <a:srgbClr val="000000"/>
                        </a:solidFill>
                        <a:latin typeface="Arial"/>
                        <a:ea typeface="Arial"/>
                        <a:cs typeface="Arial"/>
                        <a:sym typeface="Arial"/>
                      </a:endParaRPr>
                    </a:p>
                  </a:txBody>
                  <a:tcPr marL="6338" marR="6338" marT="6338" marB="0" anchor="b"/>
                </a:tc>
                <a:tc>
                  <a:txBody>
                    <a:bodyPr/>
                    <a:lstStyle/>
                    <a:p>
                      <a:pPr marL="0" marR="0" lvl="0" indent="0" algn="r" rtl="0">
                        <a:spcBef>
                          <a:spcPts val="0"/>
                        </a:spcBef>
                        <a:spcAft>
                          <a:spcPts val="0"/>
                        </a:spcAft>
                        <a:buNone/>
                      </a:pPr>
                      <a:r>
                        <a:rPr lang="es-CO" sz="900" u="none" strike="noStrike" cap="none" dirty="0"/>
                        <a:t>3%</a:t>
                      </a:r>
                      <a:endParaRPr sz="900" b="0" i="0" u="none" strike="noStrike" cap="none" dirty="0">
                        <a:solidFill>
                          <a:srgbClr val="000000"/>
                        </a:solidFill>
                        <a:latin typeface="Arial"/>
                        <a:ea typeface="Arial"/>
                        <a:cs typeface="Arial"/>
                        <a:sym typeface="Arial"/>
                      </a:endParaRPr>
                    </a:p>
                  </a:txBody>
                  <a:tcPr marL="6338" marR="6338" marT="6338" marB="0" anchor="b"/>
                </a:tc>
                <a:extLst>
                  <a:ext uri="{0D108BD9-81ED-4DB2-BD59-A6C34878D82A}">
                    <a16:rowId xmlns:a16="http://schemas.microsoft.com/office/drawing/2014/main" val="10002"/>
                  </a:ext>
                </a:extLst>
              </a:tr>
            </a:tbl>
          </a:graphicData>
        </a:graphic>
      </p:graphicFrame>
      <p:graphicFrame>
        <p:nvGraphicFramePr>
          <p:cNvPr id="206" name="Google Shape;206;p7"/>
          <p:cNvGraphicFramePr/>
          <p:nvPr>
            <p:extLst>
              <p:ext uri="{D42A27DB-BD31-4B8C-83A1-F6EECF244321}">
                <p14:modId xmlns:p14="http://schemas.microsoft.com/office/powerpoint/2010/main" val="3496761100"/>
              </p:ext>
            </p:extLst>
          </p:nvPr>
        </p:nvGraphicFramePr>
        <p:xfrm>
          <a:off x="1236890" y="3094718"/>
          <a:ext cx="7002234" cy="3294290"/>
        </p:xfrm>
        <a:graphic>
          <a:graphicData uri="http://schemas.openxmlformats.org/drawingml/2006/chart">
            <c:chart xmlns:c="http://schemas.openxmlformats.org/drawingml/2006/chart" xmlns:r="http://schemas.openxmlformats.org/officeDocument/2006/relationships" r:id="rId3"/>
          </a:graphicData>
        </a:graphic>
      </p:graphicFrame>
      <p:sp>
        <p:nvSpPr>
          <p:cNvPr id="2" name="Rectángulo 1">
            <a:extLst>
              <a:ext uri="{FF2B5EF4-FFF2-40B4-BE49-F238E27FC236}">
                <a16:creationId xmlns:a16="http://schemas.microsoft.com/office/drawing/2014/main" id="{480D9DF1-9689-49C0-8560-0B89ACB983BF}"/>
              </a:ext>
            </a:extLst>
          </p:cNvPr>
          <p:cNvSpPr/>
          <p:nvPr/>
        </p:nvSpPr>
        <p:spPr>
          <a:xfrm>
            <a:off x="1892580" y="628134"/>
            <a:ext cx="3590022" cy="584775"/>
          </a:xfrm>
          <a:prstGeom prst="rect">
            <a:avLst/>
          </a:prstGeom>
        </p:spPr>
        <p:txBody>
          <a:bodyPr wrap="none">
            <a:spAutoFit/>
          </a:bodyPr>
          <a:lstStyle/>
          <a:p>
            <a:r>
              <a:rPr lang="es-CO" sz="3200" dirty="0">
                <a:solidFill>
                  <a:schemeClr val="bg1"/>
                </a:solidFill>
              </a:rPr>
              <a:t>Resultados encuesta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6"/>
                                        </p:tgtEl>
                                        <p:attrNameLst>
                                          <p:attrName>style.visibility</p:attrName>
                                        </p:attrNameLst>
                                      </p:cBhvr>
                                      <p:to>
                                        <p:strVal val="visible"/>
                                      </p:to>
                                    </p:set>
                                    <p:animEffect transition="in" filter="fade">
                                      <p:cBhvr>
                                        <p:cTn id="7" dur="1000"/>
                                        <p:tgtEl>
                                          <p:spTgt spid="2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
                                        </p:tgtEl>
                                        <p:attrNameLst>
                                          <p:attrName>style.visibility</p:attrName>
                                        </p:attrNameLst>
                                      </p:cBhvr>
                                      <p:to>
                                        <p:strVal val="visible"/>
                                      </p:to>
                                    </p:set>
                                    <p:animEffect transition="in" filter="fade">
                                      <p:cBhvr>
                                        <p:cTn id="12" dur="2000"/>
                                        <p:tgtEl>
                                          <p:spTgt spid="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graphicFrame>
        <p:nvGraphicFramePr>
          <p:cNvPr id="211" name="Google Shape;211;p8"/>
          <p:cNvGraphicFramePr/>
          <p:nvPr>
            <p:extLst>
              <p:ext uri="{D42A27DB-BD31-4B8C-83A1-F6EECF244321}">
                <p14:modId xmlns:p14="http://schemas.microsoft.com/office/powerpoint/2010/main" val="2831721389"/>
              </p:ext>
            </p:extLst>
          </p:nvPr>
        </p:nvGraphicFramePr>
        <p:xfrm>
          <a:off x="796018" y="2229758"/>
          <a:ext cx="8021382" cy="1687339"/>
        </p:xfrm>
        <a:graphic>
          <a:graphicData uri="http://schemas.openxmlformats.org/drawingml/2006/table">
            <a:tbl>
              <a:tblPr>
                <a:noFill/>
              </a:tblPr>
              <a:tblGrid>
                <a:gridCol w="1890525">
                  <a:extLst>
                    <a:ext uri="{9D8B030D-6E8A-4147-A177-3AD203B41FA5}">
                      <a16:colId xmlns:a16="http://schemas.microsoft.com/office/drawing/2014/main" val="20000"/>
                    </a:ext>
                  </a:extLst>
                </a:gridCol>
                <a:gridCol w="803213">
                  <a:extLst>
                    <a:ext uri="{9D8B030D-6E8A-4147-A177-3AD203B41FA5}">
                      <a16:colId xmlns:a16="http://schemas.microsoft.com/office/drawing/2014/main" val="20001"/>
                    </a:ext>
                  </a:extLst>
                </a:gridCol>
                <a:gridCol w="736988">
                  <a:extLst>
                    <a:ext uri="{9D8B030D-6E8A-4147-A177-3AD203B41FA5}">
                      <a16:colId xmlns:a16="http://schemas.microsoft.com/office/drawing/2014/main" val="20002"/>
                    </a:ext>
                  </a:extLst>
                </a:gridCol>
                <a:gridCol w="820294">
                  <a:extLst>
                    <a:ext uri="{9D8B030D-6E8A-4147-A177-3AD203B41FA5}">
                      <a16:colId xmlns:a16="http://schemas.microsoft.com/office/drawing/2014/main" val="20003"/>
                    </a:ext>
                  </a:extLst>
                </a:gridCol>
                <a:gridCol w="711356">
                  <a:extLst>
                    <a:ext uri="{9D8B030D-6E8A-4147-A177-3AD203B41FA5}">
                      <a16:colId xmlns:a16="http://schemas.microsoft.com/office/drawing/2014/main" val="20004"/>
                    </a:ext>
                  </a:extLst>
                </a:gridCol>
                <a:gridCol w="555413">
                  <a:extLst>
                    <a:ext uri="{9D8B030D-6E8A-4147-A177-3AD203B41FA5}">
                      <a16:colId xmlns:a16="http://schemas.microsoft.com/office/drawing/2014/main" val="20005"/>
                    </a:ext>
                  </a:extLst>
                </a:gridCol>
                <a:gridCol w="452869">
                  <a:extLst>
                    <a:ext uri="{9D8B030D-6E8A-4147-A177-3AD203B41FA5}">
                      <a16:colId xmlns:a16="http://schemas.microsoft.com/office/drawing/2014/main" val="20006"/>
                    </a:ext>
                  </a:extLst>
                </a:gridCol>
                <a:gridCol w="512681">
                  <a:extLst>
                    <a:ext uri="{9D8B030D-6E8A-4147-A177-3AD203B41FA5}">
                      <a16:colId xmlns:a16="http://schemas.microsoft.com/office/drawing/2014/main" val="20007"/>
                    </a:ext>
                  </a:extLst>
                </a:gridCol>
                <a:gridCol w="512681">
                  <a:extLst>
                    <a:ext uri="{9D8B030D-6E8A-4147-A177-3AD203B41FA5}">
                      <a16:colId xmlns:a16="http://schemas.microsoft.com/office/drawing/2014/main" val="20008"/>
                    </a:ext>
                  </a:extLst>
                </a:gridCol>
                <a:gridCol w="512681">
                  <a:extLst>
                    <a:ext uri="{9D8B030D-6E8A-4147-A177-3AD203B41FA5}">
                      <a16:colId xmlns:a16="http://schemas.microsoft.com/office/drawing/2014/main" val="20009"/>
                    </a:ext>
                  </a:extLst>
                </a:gridCol>
                <a:gridCol w="512681">
                  <a:extLst>
                    <a:ext uri="{9D8B030D-6E8A-4147-A177-3AD203B41FA5}">
                      <a16:colId xmlns:a16="http://schemas.microsoft.com/office/drawing/2014/main" val="20010"/>
                    </a:ext>
                  </a:extLst>
                </a:gridCol>
              </a:tblGrid>
              <a:tr h="261956">
                <a:tc>
                  <a:txBody>
                    <a:bodyPr/>
                    <a:lstStyle/>
                    <a:p>
                      <a:pPr marL="0" marR="0" lvl="0" indent="0" algn="l" rtl="0">
                        <a:spcBef>
                          <a:spcPts val="0"/>
                        </a:spcBef>
                        <a:spcAft>
                          <a:spcPts val="0"/>
                        </a:spcAft>
                        <a:buNone/>
                      </a:pPr>
                      <a:endParaRPr sz="800" b="0" i="0" u="none" strike="noStrike" cap="none">
                        <a:solidFill>
                          <a:srgbClr val="000000"/>
                        </a:solidFill>
                        <a:latin typeface="Arial"/>
                        <a:ea typeface="Arial"/>
                        <a:cs typeface="Arial"/>
                        <a:sym typeface="Arial"/>
                      </a:endParaRPr>
                    </a:p>
                  </a:txBody>
                  <a:tcPr marL="5344" marR="5344" marT="5344" marB="0" anchor="b"/>
                </a:tc>
                <a:tc>
                  <a:txBody>
                    <a:bodyPr/>
                    <a:lstStyle/>
                    <a:p>
                      <a:pPr marL="0" marR="0" lvl="0" indent="0" algn="l" rtl="0">
                        <a:spcBef>
                          <a:spcPts val="0"/>
                        </a:spcBef>
                        <a:spcAft>
                          <a:spcPts val="0"/>
                        </a:spcAft>
                        <a:buNone/>
                      </a:pPr>
                      <a:endParaRPr sz="800" b="0" i="0" u="none" strike="noStrike" cap="none">
                        <a:solidFill>
                          <a:srgbClr val="000000"/>
                        </a:solidFill>
                        <a:latin typeface="Arial"/>
                        <a:ea typeface="Arial"/>
                        <a:cs typeface="Arial"/>
                        <a:sym typeface="Arial"/>
                      </a:endParaRPr>
                    </a:p>
                  </a:txBody>
                  <a:tcPr marL="5344" marR="5344" marT="5344" marB="0" anchor="b"/>
                </a:tc>
                <a:tc>
                  <a:txBody>
                    <a:bodyPr/>
                    <a:lstStyle/>
                    <a:p>
                      <a:pPr marL="0" marR="0" lvl="0" indent="0" algn="l" rtl="0">
                        <a:spcBef>
                          <a:spcPts val="0"/>
                        </a:spcBef>
                        <a:spcAft>
                          <a:spcPts val="0"/>
                        </a:spcAft>
                        <a:buNone/>
                      </a:pPr>
                      <a:endParaRPr sz="800" b="0" i="0" u="none" strike="noStrike" cap="none">
                        <a:solidFill>
                          <a:srgbClr val="000000"/>
                        </a:solidFill>
                        <a:latin typeface="Arial"/>
                        <a:ea typeface="Arial"/>
                        <a:cs typeface="Arial"/>
                        <a:sym typeface="Arial"/>
                      </a:endParaRPr>
                    </a:p>
                  </a:txBody>
                  <a:tcPr marL="5344" marR="5344" marT="5344" marB="0" anchor="b"/>
                </a:tc>
                <a:tc>
                  <a:txBody>
                    <a:bodyPr/>
                    <a:lstStyle/>
                    <a:p>
                      <a:pPr marL="0" marR="0" lvl="0" indent="0" algn="l" rtl="0">
                        <a:spcBef>
                          <a:spcPts val="0"/>
                        </a:spcBef>
                        <a:spcAft>
                          <a:spcPts val="0"/>
                        </a:spcAft>
                        <a:buNone/>
                      </a:pPr>
                      <a:endParaRPr sz="800" b="0" i="0" u="none" strike="noStrike" cap="none">
                        <a:solidFill>
                          <a:srgbClr val="000000"/>
                        </a:solidFill>
                        <a:latin typeface="Arial"/>
                        <a:ea typeface="Arial"/>
                        <a:cs typeface="Arial"/>
                        <a:sym typeface="Arial"/>
                      </a:endParaRPr>
                    </a:p>
                  </a:txBody>
                  <a:tcPr marL="5344" marR="5344" marT="5344" marB="0" anchor="b"/>
                </a:tc>
                <a:tc>
                  <a:txBody>
                    <a:bodyPr/>
                    <a:lstStyle/>
                    <a:p>
                      <a:pPr marL="0" marR="0" lvl="0" indent="0" algn="l" rtl="0">
                        <a:spcBef>
                          <a:spcPts val="0"/>
                        </a:spcBef>
                        <a:spcAft>
                          <a:spcPts val="0"/>
                        </a:spcAft>
                        <a:buNone/>
                      </a:pPr>
                      <a:endParaRPr sz="800" b="0" i="0" u="none" strike="noStrike" cap="none">
                        <a:solidFill>
                          <a:srgbClr val="000000"/>
                        </a:solidFill>
                        <a:latin typeface="Arial"/>
                        <a:ea typeface="Arial"/>
                        <a:cs typeface="Arial"/>
                        <a:sym typeface="Arial"/>
                      </a:endParaRPr>
                    </a:p>
                  </a:txBody>
                  <a:tcPr marL="5344" marR="5344" marT="5344" marB="0" anchor="b"/>
                </a:tc>
                <a:tc>
                  <a:txBody>
                    <a:bodyPr/>
                    <a:lstStyle/>
                    <a:p>
                      <a:pPr marL="0" marR="0" lvl="0" indent="0" algn="l" rtl="0">
                        <a:spcBef>
                          <a:spcPts val="0"/>
                        </a:spcBef>
                        <a:spcAft>
                          <a:spcPts val="0"/>
                        </a:spcAft>
                        <a:buNone/>
                      </a:pPr>
                      <a:endParaRPr sz="800" b="0" i="0" u="none" strike="noStrike" cap="none">
                        <a:solidFill>
                          <a:srgbClr val="000000"/>
                        </a:solidFill>
                        <a:latin typeface="Arial"/>
                        <a:ea typeface="Arial"/>
                        <a:cs typeface="Arial"/>
                        <a:sym typeface="Arial"/>
                      </a:endParaRPr>
                    </a:p>
                  </a:txBody>
                  <a:tcPr marL="5344" marR="5344" marT="5344" marB="0" anchor="b"/>
                </a:tc>
                <a:tc>
                  <a:txBody>
                    <a:bodyPr/>
                    <a:lstStyle/>
                    <a:p>
                      <a:pPr marL="0" marR="0" lvl="0" indent="0" algn="l" rtl="0">
                        <a:spcBef>
                          <a:spcPts val="0"/>
                        </a:spcBef>
                        <a:spcAft>
                          <a:spcPts val="0"/>
                        </a:spcAft>
                        <a:buNone/>
                      </a:pPr>
                      <a:endParaRPr sz="800" b="0" i="0" u="none" strike="noStrike" cap="none">
                        <a:solidFill>
                          <a:srgbClr val="000000"/>
                        </a:solidFill>
                        <a:latin typeface="Arial"/>
                        <a:ea typeface="Arial"/>
                        <a:cs typeface="Arial"/>
                        <a:sym typeface="Arial"/>
                      </a:endParaRPr>
                    </a:p>
                  </a:txBody>
                  <a:tcPr marL="5344" marR="5344" marT="5344" marB="0" anchor="b"/>
                </a:tc>
                <a:tc>
                  <a:txBody>
                    <a:bodyPr/>
                    <a:lstStyle/>
                    <a:p>
                      <a:pPr marL="0" marR="0" lvl="0" indent="0" algn="l" rtl="0">
                        <a:spcBef>
                          <a:spcPts val="0"/>
                        </a:spcBef>
                        <a:spcAft>
                          <a:spcPts val="0"/>
                        </a:spcAft>
                        <a:buNone/>
                      </a:pPr>
                      <a:endParaRPr sz="800" b="0" i="0" u="none" strike="noStrike" cap="none">
                        <a:solidFill>
                          <a:srgbClr val="000000"/>
                        </a:solidFill>
                        <a:latin typeface="Arial"/>
                        <a:ea typeface="Arial"/>
                        <a:cs typeface="Arial"/>
                        <a:sym typeface="Arial"/>
                      </a:endParaRPr>
                    </a:p>
                  </a:txBody>
                  <a:tcPr marL="5344" marR="5344" marT="5344" marB="0" anchor="b"/>
                </a:tc>
                <a:tc>
                  <a:txBody>
                    <a:bodyPr/>
                    <a:lstStyle/>
                    <a:p>
                      <a:pPr marL="0" marR="0" lvl="0" indent="0" algn="l" rtl="0">
                        <a:spcBef>
                          <a:spcPts val="0"/>
                        </a:spcBef>
                        <a:spcAft>
                          <a:spcPts val="0"/>
                        </a:spcAft>
                        <a:buNone/>
                      </a:pPr>
                      <a:endParaRPr sz="800" b="0" i="0" u="none" strike="noStrike" cap="none">
                        <a:solidFill>
                          <a:srgbClr val="000000"/>
                        </a:solidFill>
                        <a:latin typeface="Arial"/>
                        <a:ea typeface="Arial"/>
                        <a:cs typeface="Arial"/>
                        <a:sym typeface="Arial"/>
                      </a:endParaRPr>
                    </a:p>
                  </a:txBody>
                  <a:tcPr marL="5344" marR="5344" marT="5344" marB="0" anchor="b"/>
                </a:tc>
                <a:tc>
                  <a:txBody>
                    <a:bodyPr/>
                    <a:lstStyle/>
                    <a:p>
                      <a:pPr marL="0" marR="0" lvl="0" indent="0" algn="l" rtl="0">
                        <a:spcBef>
                          <a:spcPts val="0"/>
                        </a:spcBef>
                        <a:spcAft>
                          <a:spcPts val="0"/>
                        </a:spcAft>
                        <a:buNone/>
                      </a:pPr>
                      <a:endParaRPr sz="800" b="0" i="0" u="none" strike="noStrike" cap="none">
                        <a:solidFill>
                          <a:srgbClr val="000000"/>
                        </a:solidFill>
                        <a:latin typeface="Arial"/>
                        <a:ea typeface="Arial"/>
                        <a:cs typeface="Arial"/>
                        <a:sym typeface="Arial"/>
                      </a:endParaRPr>
                    </a:p>
                  </a:txBody>
                  <a:tcPr marL="5344" marR="5344" marT="5344" marB="0" anchor="b"/>
                </a:tc>
                <a:tc>
                  <a:txBody>
                    <a:bodyPr/>
                    <a:lstStyle/>
                    <a:p>
                      <a:pPr marL="0" marR="0" lvl="0" indent="0" algn="l" rtl="0">
                        <a:spcBef>
                          <a:spcPts val="0"/>
                        </a:spcBef>
                        <a:spcAft>
                          <a:spcPts val="0"/>
                        </a:spcAft>
                        <a:buNone/>
                      </a:pPr>
                      <a:endParaRPr sz="800" b="0" i="0" u="none" strike="noStrike" cap="none">
                        <a:solidFill>
                          <a:srgbClr val="000000"/>
                        </a:solidFill>
                        <a:latin typeface="Arial"/>
                        <a:ea typeface="Arial"/>
                        <a:cs typeface="Arial"/>
                        <a:sym typeface="Arial"/>
                      </a:endParaRPr>
                    </a:p>
                  </a:txBody>
                  <a:tcPr marL="5344" marR="5344" marT="5344" marB="0" anchor="b"/>
                </a:tc>
                <a:extLst>
                  <a:ext uri="{0D108BD9-81ED-4DB2-BD59-A6C34878D82A}">
                    <a16:rowId xmlns:a16="http://schemas.microsoft.com/office/drawing/2014/main" val="10000"/>
                  </a:ext>
                </a:extLst>
              </a:tr>
              <a:tr h="1036163">
                <a:tc>
                  <a:txBody>
                    <a:bodyPr/>
                    <a:lstStyle/>
                    <a:p>
                      <a:pPr marL="0" marR="0" lvl="0" indent="0" algn="l" rtl="0">
                        <a:spcBef>
                          <a:spcPts val="0"/>
                        </a:spcBef>
                        <a:spcAft>
                          <a:spcPts val="0"/>
                        </a:spcAft>
                        <a:buNone/>
                      </a:pPr>
                      <a:r>
                        <a:rPr lang="es-CO" sz="800" u="none" strike="noStrike" cap="none"/>
                        <a:t>cual de los siguientes programas se ajusta mas a las necesidades de su empresa y si estaría dispuesto a invertir en al adquisición de algunos de ellos</a:t>
                      </a:r>
                      <a:endParaRPr sz="800" b="0" i="0" u="none" strike="noStrike" cap="none">
                        <a:solidFill>
                          <a:srgbClr val="000000"/>
                        </a:solidFill>
                        <a:latin typeface="Arial"/>
                        <a:ea typeface="Arial"/>
                        <a:cs typeface="Arial"/>
                        <a:sym typeface="Arial"/>
                      </a:endParaRPr>
                    </a:p>
                  </a:txBody>
                  <a:tcPr marL="5344" marR="5344" marT="5344" marB="0"/>
                </a:tc>
                <a:tc>
                  <a:txBody>
                    <a:bodyPr/>
                    <a:lstStyle/>
                    <a:p>
                      <a:pPr marL="0" marR="0" lvl="0" indent="0" algn="l" rtl="0">
                        <a:spcBef>
                          <a:spcPts val="0"/>
                        </a:spcBef>
                        <a:spcAft>
                          <a:spcPts val="0"/>
                        </a:spcAft>
                        <a:buNone/>
                      </a:pPr>
                      <a:r>
                        <a:rPr lang="es-CO" sz="800" u="none" strike="noStrike" cap="none"/>
                        <a:t> contables   (1)</a:t>
                      </a:r>
                      <a:endParaRPr sz="800" b="0" i="0" u="none" strike="noStrike" cap="none">
                        <a:solidFill>
                          <a:srgbClr val="000000"/>
                        </a:solidFill>
                        <a:latin typeface="Arial"/>
                        <a:ea typeface="Arial"/>
                        <a:cs typeface="Arial"/>
                        <a:sym typeface="Arial"/>
                      </a:endParaRPr>
                    </a:p>
                  </a:txBody>
                  <a:tcPr marL="5344" marR="5344" marT="5344" marB="0" anchor="ctr"/>
                </a:tc>
                <a:tc>
                  <a:txBody>
                    <a:bodyPr/>
                    <a:lstStyle/>
                    <a:p>
                      <a:pPr marL="0" marR="0" lvl="0" indent="0" algn="l" rtl="0">
                        <a:spcBef>
                          <a:spcPts val="0"/>
                        </a:spcBef>
                        <a:spcAft>
                          <a:spcPts val="0"/>
                        </a:spcAft>
                        <a:buNone/>
                      </a:pPr>
                      <a:r>
                        <a:rPr lang="es-CO" sz="800" u="none" strike="noStrike" cap="none"/>
                        <a:t>inventarios y stock  (2)</a:t>
                      </a:r>
                      <a:endParaRPr sz="800" b="0" i="0" u="none" strike="noStrike" cap="none">
                        <a:solidFill>
                          <a:srgbClr val="000000"/>
                        </a:solidFill>
                        <a:latin typeface="Arial"/>
                        <a:ea typeface="Arial"/>
                        <a:cs typeface="Arial"/>
                        <a:sym typeface="Arial"/>
                      </a:endParaRPr>
                    </a:p>
                  </a:txBody>
                  <a:tcPr marL="5344" marR="5344" marT="5344" marB="0" anchor="ctr"/>
                </a:tc>
                <a:tc>
                  <a:txBody>
                    <a:bodyPr/>
                    <a:lstStyle/>
                    <a:p>
                      <a:pPr marL="0" marR="0" lvl="0" indent="0" algn="l" rtl="0">
                        <a:spcBef>
                          <a:spcPts val="0"/>
                        </a:spcBef>
                        <a:spcAft>
                          <a:spcPts val="0"/>
                        </a:spcAft>
                        <a:buNone/>
                      </a:pPr>
                      <a:r>
                        <a:rPr lang="es-CO" sz="800" u="none" strike="noStrike" cap="none"/>
                        <a:t>proveedores . (3)</a:t>
                      </a:r>
                      <a:endParaRPr sz="800" b="0" i="0" u="none" strike="noStrike" cap="none">
                        <a:solidFill>
                          <a:srgbClr val="000000"/>
                        </a:solidFill>
                        <a:latin typeface="Arial"/>
                        <a:ea typeface="Arial"/>
                        <a:cs typeface="Arial"/>
                        <a:sym typeface="Arial"/>
                      </a:endParaRPr>
                    </a:p>
                  </a:txBody>
                  <a:tcPr marL="5344" marR="5344" marT="5344" marB="0" anchor="ctr"/>
                </a:tc>
                <a:tc>
                  <a:txBody>
                    <a:bodyPr/>
                    <a:lstStyle/>
                    <a:p>
                      <a:pPr marL="0" marR="0" lvl="0" indent="0" algn="l" rtl="0">
                        <a:spcBef>
                          <a:spcPts val="0"/>
                        </a:spcBef>
                        <a:spcAft>
                          <a:spcPts val="0"/>
                        </a:spcAft>
                        <a:buNone/>
                      </a:pPr>
                      <a:r>
                        <a:rPr lang="es-CO" sz="800" u="none" strike="noStrike" cap="none"/>
                        <a:t>personal (administrativo y operario) (4)</a:t>
                      </a:r>
                      <a:endParaRPr sz="800" b="0" i="0" u="none" strike="noStrike" cap="none">
                        <a:solidFill>
                          <a:srgbClr val="000000"/>
                        </a:solidFill>
                        <a:latin typeface="Arial"/>
                        <a:ea typeface="Arial"/>
                        <a:cs typeface="Arial"/>
                        <a:sym typeface="Arial"/>
                      </a:endParaRPr>
                    </a:p>
                  </a:txBody>
                  <a:tcPr marL="5344" marR="5344" marT="5344" marB="0" anchor="ctr"/>
                </a:tc>
                <a:tc>
                  <a:txBody>
                    <a:bodyPr/>
                    <a:lstStyle/>
                    <a:p>
                      <a:pPr marL="0" marR="0" lvl="0" indent="0" algn="l" rtl="0">
                        <a:spcBef>
                          <a:spcPts val="0"/>
                        </a:spcBef>
                        <a:spcAft>
                          <a:spcPts val="0"/>
                        </a:spcAft>
                        <a:buNone/>
                      </a:pPr>
                      <a:r>
                        <a:rPr lang="es-CO" sz="800" u="none" strike="noStrike" cap="none"/>
                        <a:t> calendario citas y pagos pendientes.(5)</a:t>
                      </a:r>
                      <a:endParaRPr sz="800" b="0" i="0" u="none" strike="noStrike" cap="none">
                        <a:solidFill>
                          <a:srgbClr val="000000"/>
                        </a:solidFill>
                        <a:latin typeface="Arial"/>
                        <a:ea typeface="Arial"/>
                        <a:cs typeface="Arial"/>
                        <a:sym typeface="Arial"/>
                      </a:endParaRPr>
                    </a:p>
                  </a:txBody>
                  <a:tcPr marL="5344" marR="5344" marT="5344" marB="0" anchor="ctr"/>
                </a:tc>
                <a:tc>
                  <a:txBody>
                    <a:bodyPr/>
                    <a:lstStyle/>
                    <a:p>
                      <a:pPr marL="0" marR="0" lvl="0" indent="0" algn="l" rtl="0">
                        <a:spcBef>
                          <a:spcPts val="0"/>
                        </a:spcBef>
                        <a:spcAft>
                          <a:spcPts val="0"/>
                        </a:spcAft>
                        <a:buNone/>
                      </a:pPr>
                      <a:r>
                        <a:rPr lang="es-CO" sz="800" u="none" strike="noStrike" cap="none"/>
                        <a:t>Contables y proveedores(6)</a:t>
                      </a:r>
                      <a:endParaRPr sz="800" b="0" i="0" u="none" strike="noStrike" cap="none">
                        <a:solidFill>
                          <a:srgbClr val="000000"/>
                        </a:solidFill>
                        <a:latin typeface="Arial"/>
                        <a:ea typeface="Arial"/>
                        <a:cs typeface="Arial"/>
                        <a:sym typeface="Arial"/>
                      </a:endParaRPr>
                    </a:p>
                  </a:txBody>
                  <a:tcPr marL="5344" marR="5344" marT="5344" marB="0" anchor="ctr"/>
                </a:tc>
                <a:tc>
                  <a:txBody>
                    <a:bodyPr/>
                    <a:lstStyle/>
                    <a:p>
                      <a:pPr marL="0" marR="0" lvl="0" indent="0" algn="l" rtl="0">
                        <a:spcBef>
                          <a:spcPts val="0"/>
                        </a:spcBef>
                        <a:spcAft>
                          <a:spcPts val="0"/>
                        </a:spcAft>
                        <a:buNone/>
                      </a:pPr>
                      <a:r>
                        <a:rPr lang="es-CO" sz="800" u="none" strike="noStrike" cap="none"/>
                        <a:t>opciones 1,2,3  (2)</a:t>
                      </a:r>
                      <a:endParaRPr sz="800" b="0" i="0" u="none" strike="noStrike" cap="none">
                        <a:solidFill>
                          <a:srgbClr val="000000"/>
                        </a:solidFill>
                        <a:latin typeface="Arial"/>
                        <a:ea typeface="Arial"/>
                        <a:cs typeface="Arial"/>
                        <a:sym typeface="Arial"/>
                      </a:endParaRPr>
                    </a:p>
                  </a:txBody>
                  <a:tcPr marL="5344" marR="5344" marT="5344" marB="0" anchor="ctr"/>
                </a:tc>
                <a:tc>
                  <a:txBody>
                    <a:bodyPr/>
                    <a:lstStyle/>
                    <a:p>
                      <a:pPr marL="0" marR="0" lvl="0" indent="0" algn="l" rtl="0">
                        <a:spcBef>
                          <a:spcPts val="0"/>
                        </a:spcBef>
                        <a:spcAft>
                          <a:spcPts val="0"/>
                        </a:spcAft>
                        <a:buNone/>
                      </a:pPr>
                      <a:r>
                        <a:rPr lang="es-CO" sz="800" u="none" strike="noStrike" cap="none"/>
                        <a:t>Todas . (3)</a:t>
                      </a:r>
                      <a:endParaRPr sz="800" b="0" i="0" u="none" strike="noStrike" cap="none">
                        <a:solidFill>
                          <a:srgbClr val="000000"/>
                        </a:solidFill>
                        <a:latin typeface="Arial"/>
                        <a:ea typeface="Arial"/>
                        <a:cs typeface="Arial"/>
                        <a:sym typeface="Arial"/>
                      </a:endParaRPr>
                    </a:p>
                  </a:txBody>
                  <a:tcPr marL="5344" marR="5344" marT="5344" marB="0" anchor="ctr"/>
                </a:tc>
                <a:tc>
                  <a:txBody>
                    <a:bodyPr/>
                    <a:lstStyle/>
                    <a:p>
                      <a:pPr marL="0" marR="0" lvl="0" indent="0" algn="l" rtl="0">
                        <a:spcBef>
                          <a:spcPts val="0"/>
                        </a:spcBef>
                        <a:spcAft>
                          <a:spcPts val="0"/>
                        </a:spcAft>
                        <a:buNone/>
                      </a:pPr>
                      <a:r>
                        <a:rPr lang="es-CO" sz="800" u="none" strike="noStrike" cap="none"/>
                        <a:t>no responde (4)</a:t>
                      </a:r>
                      <a:endParaRPr sz="800" b="0" i="0" u="none" strike="noStrike" cap="none">
                        <a:solidFill>
                          <a:srgbClr val="000000"/>
                        </a:solidFill>
                        <a:latin typeface="Arial"/>
                        <a:ea typeface="Arial"/>
                        <a:cs typeface="Arial"/>
                        <a:sym typeface="Arial"/>
                      </a:endParaRPr>
                    </a:p>
                  </a:txBody>
                  <a:tcPr marL="5344" marR="5344" marT="5344" marB="0" anchor="ctr"/>
                </a:tc>
                <a:tc>
                  <a:txBody>
                    <a:bodyPr/>
                    <a:lstStyle/>
                    <a:p>
                      <a:pPr marL="0" marR="0" lvl="0" indent="0" algn="l" rtl="0">
                        <a:spcBef>
                          <a:spcPts val="0"/>
                        </a:spcBef>
                        <a:spcAft>
                          <a:spcPts val="0"/>
                        </a:spcAft>
                        <a:buNone/>
                      </a:pPr>
                      <a:r>
                        <a:rPr lang="es-CO" sz="800" u="none" strike="noStrike" cap="none"/>
                        <a:t>opciones 1 y 2(5)</a:t>
                      </a:r>
                      <a:endParaRPr sz="800" b="0" i="0" u="none" strike="noStrike" cap="none">
                        <a:solidFill>
                          <a:srgbClr val="000000"/>
                        </a:solidFill>
                        <a:latin typeface="Arial"/>
                        <a:ea typeface="Arial"/>
                        <a:cs typeface="Arial"/>
                        <a:sym typeface="Arial"/>
                      </a:endParaRPr>
                    </a:p>
                  </a:txBody>
                  <a:tcPr marL="5344" marR="5344" marT="5344" marB="0" anchor="ctr"/>
                </a:tc>
                <a:extLst>
                  <a:ext uri="{0D108BD9-81ED-4DB2-BD59-A6C34878D82A}">
                    <a16:rowId xmlns:a16="http://schemas.microsoft.com/office/drawing/2014/main" val="10001"/>
                  </a:ext>
                </a:extLst>
              </a:tr>
              <a:tr h="119644">
                <a:tc>
                  <a:txBody>
                    <a:bodyPr/>
                    <a:lstStyle/>
                    <a:p>
                      <a:pPr marL="0" marR="0" lvl="0" indent="0" algn="l" rtl="0">
                        <a:spcBef>
                          <a:spcPts val="0"/>
                        </a:spcBef>
                        <a:spcAft>
                          <a:spcPts val="0"/>
                        </a:spcAft>
                        <a:buNone/>
                      </a:pPr>
                      <a:r>
                        <a:rPr lang="es-CO" sz="800" u="none" strike="noStrike" cap="none"/>
                        <a:t> </a:t>
                      </a:r>
                      <a:endParaRPr sz="800" b="0" i="0" u="none" strike="noStrike" cap="none">
                        <a:solidFill>
                          <a:srgbClr val="000000"/>
                        </a:solidFill>
                        <a:latin typeface="Arial"/>
                        <a:ea typeface="Arial"/>
                        <a:cs typeface="Arial"/>
                        <a:sym typeface="Arial"/>
                      </a:endParaRPr>
                    </a:p>
                  </a:txBody>
                  <a:tcPr marL="5344" marR="5344" marT="5344" marB="0" anchor="b"/>
                </a:tc>
                <a:tc>
                  <a:txBody>
                    <a:bodyPr/>
                    <a:lstStyle/>
                    <a:p>
                      <a:pPr marL="0" marR="0" lvl="0" indent="0" algn="r" rtl="0">
                        <a:spcBef>
                          <a:spcPts val="0"/>
                        </a:spcBef>
                        <a:spcAft>
                          <a:spcPts val="0"/>
                        </a:spcAft>
                        <a:buNone/>
                      </a:pPr>
                      <a:r>
                        <a:rPr lang="es-CO" sz="800" u="none" strike="noStrike" cap="none"/>
                        <a:t>14</a:t>
                      </a:r>
                      <a:endParaRPr sz="800" b="0" i="0" u="none" strike="noStrike" cap="none">
                        <a:solidFill>
                          <a:srgbClr val="000000"/>
                        </a:solidFill>
                        <a:latin typeface="Arial"/>
                        <a:ea typeface="Arial"/>
                        <a:cs typeface="Arial"/>
                        <a:sym typeface="Arial"/>
                      </a:endParaRPr>
                    </a:p>
                  </a:txBody>
                  <a:tcPr marL="5344" marR="5344" marT="5344" marB="0" anchor="b"/>
                </a:tc>
                <a:tc>
                  <a:txBody>
                    <a:bodyPr/>
                    <a:lstStyle/>
                    <a:p>
                      <a:pPr marL="0" marR="0" lvl="0" indent="0" algn="r" rtl="0">
                        <a:spcBef>
                          <a:spcPts val="0"/>
                        </a:spcBef>
                        <a:spcAft>
                          <a:spcPts val="0"/>
                        </a:spcAft>
                        <a:buNone/>
                      </a:pPr>
                      <a:r>
                        <a:rPr lang="es-CO" sz="800" u="none" strike="noStrike" cap="none"/>
                        <a:t>6</a:t>
                      </a:r>
                      <a:endParaRPr sz="800" b="0" i="0" u="none" strike="noStrike" cap="none">
                        <a:solidFill>
                          <a:srgbClr val="000000"/>
                        </a:solidFill>
                        <a:latin typeface="Arial"/>
                        <a:ea typeface="Arial"/>
                        <a:cs typeface="Arial"/>
                        <a:sym typeface="Arial"/>
                      </a:endParaRPr>
                    </a:p>
                  </a:txBody>
                  <a:tcPr marL="5344" marR="5344" marT="5344" marB="0" anchor="b"/>
                </a:tc>
                <a:tc>
                  <a:txBody>
                    <a:bodyPr/>
                    <a:lstStyle/>
                    <a:p>
                      <a:pPr marL="0" marR="0" lvl="0" indent="0" algn="r" rtl="0">
                        <a:spcBef>
                          <a:spcPts val="0"/>
                        </a:spcBef>
                        <a:spcAft>
                          <a:spcPts val="0"/>
                        </a:spcAft>
                        <a:buNone/>
                      </a:pPr>
                      <a:r>
                        <a:rPr lang="es-CO" sz="800" u="none" strike="noStrike" cap="none"/>
                        <a:t>1</a:t>
                      </a:r>
                      <a:endParaRPr sz="800" b="0" i="0" u="none" strike="noStrike" cap="none">
                        <a:solidFill>
                          <a:srgbClr val="000000"/>
                        </a:solidFill>
                        <a:latin typeface="Arial"/>
                        <a:ea typeface="Arial"/>
                        <a:cs typeface="Arial"/>
                        <a:sym typeface="Arial"/>
                      </a:endParaRPr>
                    </a:p>
                  </a:txBody>
                  <a:tcPr marL="5344" marR="5344" marT="5344" marB="0" anchor="b"/>
                </a:tc>
                <a:tc>
                  <a:txBody>
                    <a:bodyPr/>
                    <a:lstStyle/>
                    <a:p>
                      <a:pPr marL="0" marR="0" lvl="0" indent="0" algn="r" rtl="0">
                        <a:spcBef>
                          <a:spcPts val="0"/>
                        </a:spcBef>
                        <a:spcAft>
                          <a:spcPts val="0"/>
                        </a:spcAft>
                        <a:buNone/>
                      </a:pPr>
                      <a:r>
                        <a:rPr lang="es-CO" sz="800" u="none" strike="noStrike" cap="none"/>
                        <a:t>1</a:t>
                      </a:r>
                      <a:endParaRPr sz="800" b="0" i="0" u="none" strike="noStrike" cap="none">
                        <a:solidFill>
                          <a:srgbClr val="000000"/>
                        </a:solidFill>
                        <a:latin typeface="Arial"/>
                        <a:ea typeface="Arial"/>
                        <a:cs typeface="Arial"/>
                        <a:sym typeface="Arial"/>
                      </a:endParaRPr>
                    </a:p>
                  </a:txBody>
                  <a:tcPr marL="5344" marR="5344" marT="5344" marB="0" anchor="b"/>
                </a:tc>
                <a:tc>
                  <a:txBody>
                    <a:bodyPr/>
                    <a:lstStyle/>
                    <a:p>
                      <a:pPr marL="0" marR="0" lvl="0" indent="0" algn="r" rtl="0">
                        <a:spcBef>
                          <a:spcPts val="0"/>
                        </a:spcBef>
                        <a:spcAft>
                          <a:spcPts val="0"/>
                        </a:spcAft>
                        <a:buNone/>
                      </a:pPr>
                      <a:r>
                        <a:rPr lang="es-CO" sz="800" u="none" strike="noStrike" cap="none"/>
                        <a:t>1</a:t>
                      </a:r>
                      <a:endParaRPr sz="800" b="0" i="0" u="none" strike="noStrike" cap="none">
                        <a:solidFill>
                          <a:srgbClr val="000000"/>
                        </a:solidFill>
                        <a:latin typeface="Arial"/>
                        <a:ea typeface="Arial"/>
                        <a:cs typeface="Arial"/>
                        <a:sym typeface="Arial"/>
                      </a:endParaRPr>
                    </a:p>
                  </a:txBody>
                  <a:tcPr marL="5344" marR="5344" marT="5344" marB="0" anchor="b"/>
                </a:tc>
                <a:tc>
                  <a:txBody>
                    <a:bodyPr/>
                    <a:lstStyle/>
                    <a:p>
                      <a:pPr marL="0" marR="0" lvl="0" indent="0" algn="r" rtl="0">
                        <a:spcBef>
                          <a:spcPts val="0"/>
                        </a:spcBef>
                        <a:spcAft>
                          <a:spcPts val="0"/>
                        </a:spcAft>
                        <a:buNone/>
                      </a:pPr>
                      <a:r>
                        <a:rPr lang="es-CO" sz="800" u="none" strike="noStrike" cap="none"/>
                        <a:t>1</a:t>
                      </a:r>
                      <a:endParaRPr sz="800" b="0" i="0" u="none" strike="noStrike" cap="none">
                        <a:solidFill>
                          <a:srgbClr val="000000"/>
                        </a:solidFill>
                        <a:latin typeface="Arial"/>
                        <a:ea typeface="Arial"/>
                        <a:cs typeface="Arial"/>
                        <a:sym typeface="Arial"/>
                      </a:endParaRPr>
                    </a:p>
                  </a:txBody>
                  <a:tcPr marL="5344" marR="5344" marT="5344" marB="0" anchor="b"/>
                </a:tc>
                <a:tc>
                  <a:txBody>
                    <a:bodyPr/>
                    <a:lstStyle/>
                    <a:p>
                      <a:pPr marL="0" marR="0" lvl="0" indent="0" algn="r" rtl="0">
                        <a:spcBef>
                          <a:spcPts val="0"/>
                        </a:spcBef>
                        <a:spcAft>
                          <a:spcPts val="0"/>
                        </a:spcAft>
                        <a:buNone/>
                      </a:pPr>
                      <a:r>
                        <a:rPr lang="es-CO" sz="800" u="none" strike="noStrike" cap="none"/>
                        <a:t>1</a:t>
                      </a:r>
                      <a:endParaRPr sz="800" b="0" i="0" u="none" strike="noStrike" cap="none">
                        <a:solidFill>
                          <a:srgbClr val="000000"/>
                        </a:solidFill>
                        <a:latin typeface="Arial"/>
                        <a:ea typeface="Arial"/>
                        <a:cs typeface="Arial"/>
                        <a:sym typeface="Arial"/>
                      </a:endParaRPr>
                    </a:p>
                  </a:txBody>
                  <a:tcPr marL="5344" marR="5344" marT="5344" marB="0" anchor="b"/>
                </a:tc>
                <a:tc>
                  <a:txBody>
                    <a:bodyPr/>
                    <a:lstStyle/>
                    <a:p>
                      <a:pPr marL="0" marR="0" lvl="0" indent="0" algn="r" rtl="0">
                        <a:spcBef>
                          <a:spcPts val="0"/>
                        </a:spcBef>
                        <a:spcAft>
                          <a:spcPts val="0"/>
                        </a:spcAft>
                        <a:buNone/>
                      </a:pPr>
                      <a:r>
                        <a:rPr lang="es-CO" sz="800" u="none" strike="noStrike" cap="none"/>
                        <a:t>4</a:t>
                      </a:r>
                      <a:endParaRPr sz="800" b="0" i="0" u="none" strike="noStrike" cap="none">
                        <a:solidFill>
                          <a:srgbClr val="000000"/>
                        </a:solidFill>
                        <a:latin typeface="Arial"/>
                        <a:ea typeface="Arial"/>
                        <a:cs typeface="Arial"/>
                        <a:sym typeface="Arial"/>
                      </a:endParaRPr>
                    </a:p>
                  </a:txBody>
                  <a:tcPr marL="5344" marR="5344" marT="5344" marB="0" anchor="b"/>
                </a:tc>
                <a:tc>
                  <a:txBody>
                    <a:bodyPr/>
                    <a:lstStyle/>
                    <a:p>
                      <a:pPr marL="0" marR="0" lvl="0" indent="0" algn="r" rtl="0">
                        <a:spcBef>
                          <a:spcPts val="0"/>
                        </a:spcBef>
                        <a:spcAft>
                          <a:spcPts val="0"/>
                        </a:spcAft>
                        <a:buNone/>
                      </a:pPr>
                      <a:r>
                        <a:rPr lang="es-CO" sz="800" u="none" strike="noStrike" cap="none"/>
                        <a:t>2</a:t>
                      </a:r>
                      <a:endParaRPr sz="800" b="0" i="0" u="none" strike="noStrike" cap="none">
                        <a:solidFill>
                          <a:srgbClr val="000000"/>
                        </a:solidFill>
                        <a:latin typeface="Arial"/>
                        <a:ea typeface="Arial"/>
                        <a:cs typeface="Arial"/>
                        <a:sym typeface="Arial"/>
                      </a:endParaRPr>
                    </a:p>
                  </a:txBody>
                  <a:tcPr marL="5344" marR="5344" marT="5344" marB="0" anchor="b"/>
                </a:tc>
                <a:tc>
                  <a:txBody>
                    <a:bodyPr/>
                    <a:lstStyle/>
                    <a:p>
                      <a:pPr marL="0" marR="0" lvl="0" indent="0" algn="r" rtl="0">
                        <a:spcBef>
                          <a:spcPts val="0"/>
                        </a:spcBef>
                        <a:spcAft>
                          <a:spcPts val="0"/>
                        </a:spcAft>
                        <a:buNone/>
                      </a:pPr>
                      <a:r>
                        <a:rPr lang="es-CO" sz="800" u="none" strike="noStrike" cap="none"/>
                        <a:t>3</a:t>
                      </a:r>
                      <a:endParaRPr sz="800" b="0" i="0" u="none" strike="noStrike" cap="none">
                        <a:solidFill>
                          <a:srgbClr val="000000"/>
                        </a:solidFill>
                        <a:latin typeface="Arial"/>
                        <a:ea typeface="Arial"/>
                        <a:cs typeface="Arial"/>
                        <a:sym typeface="Arial"/>
                      </a:endParaRPr>
                    </a:p>
                  </a:txBody>
                  <a:tcPr marL="5344" marR="5344" marT="5344" marB="0" anchor="b"/>
                </a:tc>
                <a:extLst>
                  <a:ext uri="{0D108BD9-81ED-4DB2-BD59-A6C34878D82A}">
                    <a16:rowId xmlns:a16="http://schemas.microsoft.com/office/drawing/2014/main" val="10002"/>
                  </a:ext>
                </a:extLst>
              </a:tr>
              <a:tr h="261956">
                <a:tc>
                  <a:txBody>
                    <a:bodyPr/>
                    <a:lstStyle/>
                    <a:p>
                      <a:pPr marL="0" marR="0" lvl="0" indent="0" algn="l" rtl="0">
                        <a:spcBef>
                          <a:spcPts val="0"/>
                        </a:spcBef>
                        <a:spcAft>
                          <a:spcPts val="0"/>
                        </a:spcAft>
                        <a:buNone/>
                      </a:pPr>
                      <a:r>
                        <a:rPr lang="es-CO" sz="800" u="none" strike="noStrike" cap="none"/>
                        <a:t> </a:t>
                      </a:r>
                      <a:endParaRPr sz="800" b="0" i="0" u="none" strike="noStrike" cap="none">
                        <a:solidFill>
                          <a:srgbClr val="000000"/>
                        </a:solidFill>
                        <a:latin typeface="Arial"/>
                        <a:ea typeface="Arial"/>
                        <a:cs typeface="Arial"/>
                        <a:sym typeface="Arial"/>
                      </a:endParaRPr>
                    </a:p>
                  </a:txBody>
                  <a:tcPr marL="5344" marR="5344" marT="5344" marB="0" anchor="b"/>
                </a:tc>
                <a:tc>
                  <a:txBody>
                    <a:bodyPr/>
                    <a:lstStyle/>
                    <a:p>
                      <a:pPr marL="0" marR="0" lvl="0" indent="0" algn="r" rtl="0">
                        <a:spcBef>
                          <a:spcPts val="0"/>
                        </a:spcBef>
                        <a:spcAft>
                          <a:spcPts val="0"/>
                        </a:spcAft>
                        <a:buNone/>
                      </a:pPr>
                      <a:r>
                        <a:rPr lang="es-CO" sz="800" u="none" strike="noStrike" cap="none"/>
                        <a:t>41%</a:t>
                      </a:r>
                      <a:endParaRPr sz="800" b="0" i="0" u="none" strike="noStrike" cap="none">
                        <a:solidFill>
                          <a:srgbClr val="000000"/>
                        </a:solidFill>
                        <a:latin typeface="Arial"/>
                        <a:ea typeface="Arial"/>
                        <a:cs typeface="Arial"/>
                        <a:sym typeface="Arial"/>
                      </a:endParaRPr>
                    </a:p>
                  </a:txBody>
                  <a:tcPr marL="5344" marR="5344" marT="5344" marB="0" anchor="b"/>
                </a:tc>
                <a:tc>
                  <a:txBody>
                    <a:bodyPr/>
                    <a:lstStyle/>
                    <a:p>
                      <a:pPr marL="0" marR="0" lvl="0" indent="0" algn="r" rtl="0">
                        <a:spcBef>
                          <a:spcPts val="0"/>
                        </a:spcBef>
                        <a:spcAft>
                          <a:spcPts val="0"/>
                        </a:spcAft>
                        <a:buNone/>
                      </a:pPr>
                      <a:r>
                        <a:rPr lang="es-CO" sz="800" u="none" strike="noStrike" cap="none"/>
                        <a:t>18%</a:t>
                      </a:r>
                      <a:endParaRPr sz="800" b="0" i="0" u="none" strike="noStrike" cap="none">
                        <a:solidFill>
                          <a:srgbClr val="000000"/>
                        </a:solidFill>
                        <a:latin typeface="Arial"/>
                        <a:ea typeface="Arial"/>
                        <a:cs typeface="Arial"/>
                        <a:sym typeface="Arial"/>
                      </a:endParaRPr>
                    </a:p>
                  </a:txBody>
                  <a:tcPr marL="5344" marR="5344" marT="5344" marB="0" anchor="b"/>
                </a:tc>
                <a:tc>
                  <a:txBody>
                    <a:bodyPr/>
                    <a:lstStyle/>
                    <a:p>
                      <a:pPr marL="0" marR="0" lvl="0" indent="0" algn="r" rtl="0">
                        <a:spcBef>
                          <a:spcPts val="0"/>
                        </a:spcBef>
                        <a:spcAft>
                          <a:spcPts val="0"/>
                        </a:spcAft>
                        <a:buNone/>
                      </a:pPr>
                      <a:r>
                        <a:rPr lang="es-CO" sz="800" u="none" strike="noStrike" cap="none"/>
                        <a:t>3%</a:t>
                      </a:r>
                      <a:endParaRPr sz="800" b="0" i="0" u="none" strike="noStrike" cap="none">
                        <a:solidFill>
                          <a:srgbClr val="000000"/>
                        </a:solidFill>
                        <a:latin typeface="Arial"/>
                        <a:ea typeface="Arial"/>
                        <a:cs typeface="Arial"/>
                        <a:sym typeface="Arial"/>
                      </a:endParaRPr>
                    </a:p>
                  </a:txBody>
                  <a:tcPr marL="5344" marR="5344" marT="5344" marB="0" anchor="b"/>
                </a:tc>
                <a:tc>
                  <a:txBody>
                    <a:bodyPr/>
                    <a:lstStyle/>
                    <a:p>
                      <a:pPr marL="0" marR="0" lvl="0" indent="0" algn="r" rtl="0">
                        <a:spcBef>
                          <a:spcPts val="0"/>
                        </a:spcBef>
                        <a:spcAft>
                          <a:spcPts val="0"/>
                        </a:spcAft>
                        <a:buNone/>
                      </a:pPr>
                      <a:r>
                        <a:rPr lang="es-CO" sz="800" u="none" strike="noStrike" cap="none"/>
                        <a:t>3%</a:t>
                      </a:r>
                      <a:endParaRPr sz="800" b="0" i="0" u="none" strike="noStrike" cap="none">
                        <a:solidFill>
                          <a:srgbClr val="000000"/>
                        </a:solidFill>
                        <a:latin typeface="Arial"/>
                        <a:ea typeface="Arial"/>
                        <a:cs typeface="Arial"/>
                        <a:sym typeface="Arial"/>
                      </a:endParaRPr>
                    </a:p>
                  </a:txBody>
                  <a:tcPr marL="5344" marR="5344" marT="5344" marB="0" anchor="b"/>
                </a:tc>
                <a:tc>
                  <a:txBody>
                    <a:bodyPr/>
                    <a:lstStyle/>
                    <a:p>
                      <a:pPr marL="0" marR="0" lvl="0" indent="0" algn="r" rtl="0">
                        <a:spcBef>
                          <a:spcPts val="0"/>
                        </a:spcBef>
                        <a:spcAft>
                          <a:spcPts val="0"/>
                        </a:spcAft>
                        <a:buNone/>
                      </a:pPr>
                      <a:r>
                        <a:rPr lang="es-CO" sz="800" u="none" strike="noStrike" cap="none"/>
                        <a:t>3%</a:t>
                      </a:r>
                      <a:endParaRPr sz="800" b="0" i="0" u="none" strike="noStrike" cap="none">
                        <a:solidFill>
                          <a:srgbClr val="000000"/>
                        </a:solidFill>
                        <a:latin typeface="Arial"/>
                        <a:ea typeface="Arial"/>
                        <a:cs typeface="Arial"/>
                        <a:sym typeface="Arial"/>
                      </a:endParaRPr>
                    </a:p>
                  </a:txBody>
                  <a:tcPr marL="5344" marR="5344" marT="5344" marB="0" anchor="b"/>
                </a:tc>
                <a:tc>
                  <a:txBody>
                    <a:bodyPr/>
                    <a:lstStyle/>
                    <a:p>
                      <a:pPr marL="0" marR="0" lvl="0" indent="0" algn="r" rtl="0">
                        <a:spcBef>
                          <a:spcPts val="0"/>
                        </a:spcBef>
                        <a:spcAft>
                          <a:spcPts val="0"/>
                        </a:spcAft>
                        <a:buNone/>
                      </a:pPr>
                      <a:r>
                        <a:rPr lang="es-CO" sz="800" u="none" strike="noStrike" cap="none"/>
                        <a:t>3%</a:t>
                      </a:r>
                      <a:endParaRPr sz="800" b="0" i="0" u="none" strike="noStrike" cap="none">
                        <a:solidFill>
                          <a:srgbClr val="000000"/>
                        </a:solidFill>
                        <a:latin typeface="Arial"/>
                        <a:ea typeface="Arial"/>
                        <a:cs typeface="Arial"/>
                        <a:sym typeface="Arial"/>
                      </a:endParaRPr>
                    </a:p>
                  </a:txBody>
                  <a:tcPr marL="5344" marR="5344" marT="5344" marB="0" anchor="b"/>
                </a:tc>
                <a:tc>
                  <a:txBody>
                    <a:bodyPr/>
                    <a:lstStyle/>
                    <a:p>
                      <a:pPr marL="0" marR="0" lvl="0" indent="0" algn="r" rtl="0">
                        <a:spcBef>
                          <a:spcPts val="0"/>
                        </a:spcBef>
                        <a:spcAft>
                          <a:spcPts val="0"/>
                        </a:spcAft>
                        <a:buNone/>
                      </a:pPr>
                      <a:r>
                        <a:rPr lang="es-CO" sz="800" u="none" strike="noStrike" cap="none"/>
                        <a:t>3%</a:t>
                      </a:r>
                      <a:endParaRPr sz="800" b="0" i="0" u="none" strike="noStrike" cap="none">
                        <a:solidFill>
                          <a:srgbClr val="000000"/>
                        </a:solidFill>
                        <a:latin typeface="Arial"/>
                        <a:ea typeface="Arial"/>
                        <a:cs typeface="Arial"/>
                        <a:sym typeface="Arial"/>
                      </a:endParaRPr>
                    </a:p>
                  </a:txBody>
                  <a:tcPr marL="5344" marR="5344" marT="5344" marB="0" anchor="b"/>
                </a:tc>
                <a:tc>
                  <a:txBody>
                    <a:bodyPr/>
                    <a:lstStyle/>
                    <a:p>
                      <a:pPr marL="0" marR="0" lvl="0" indent="0" algn="r" rtl="0">
                        <a:spcBef>
                          <a:spcPts val="0"/>
                        </a:spcBef>
                        <a:spcAft>
                          <a:spcPts val="0"/>
                        </a:spcAft>
                        <a:buNone/>
                      </a:pPr>
                      <a:r>
                        <a:rPr lang="es-CO" sz="800" u="none" strike="noStrike" cap="none"/>
                        <a:t>12%</a:t>
                      </a:r>
                      <a:endParaRPr sz="800" b="0" i="0" u="none" strike="noStrike" cap="none">
                        <a:solidFill>
                          <a:srgbClr val="000000"/>
                        </a:solidFill>
                        <a:latin typeface="Arial"/>
                        <a:ea typeface="Arial"/>
                        <a:cs typeface="Arial"/>
                        <a:sym typeface="Arial"/>
                      </a:endParaRPr>
                    </a:p>
                  </a:txBody>
                  <a:tcPr marL="5344" marR="5344" marT="5344" marB="0" anchor="b"/>
                </a:tc>
                <a:tc>
                  <a:txBody>
                    <a:bodyPr/>
                    <a:lstStyle/>
                    <a:p>
                      <a:pPr marL="0" marR="0" lvl="0" indent="0" algn="r" rtl="0">
                        <a:spcBef>
                          <a:spcPts val="0"/>
                        </a:spcBef>
                        <a:spcAft>
                          <a:spcPts val="0"/>
                        </a:spcAft>
                        <a:buNone/>
                      </a:pPr>
                      <a:r>
                        <a:rPr lang="es-CO" sz="800" u="none" strike="noStrike" cap="none"/>
                        <a:t>6%</a:t>
                      </a:r>
                      <a:endParaRPr sz="800" b="0" i="0" u="none" strike="noStrike" cap="none">
                        <a:solidFill>
                          <a:srgbClr val="000000"/>
                        </a:solidFill>
                        <a:latin typeface="Arial"/>
                        <a:ea typeface="Arial"/>
                        <a:cs typeface="Arial"/>
                        <a:sym typeface="Arial"/>
                      </a:endParaRPr>
                    </a:p>
                  </a:txBody>
                  <a:tcPr marL="5344" marR="5344" marT="5344" marB="0" anchor="b"/>
                </a:tc>
                <a:tc>
                  <a:txBody>
                    <a:bodyPr/>
                    <a:lstStyle/>
                    <a:p>
                      <a:pPr marL="0" marR="0" lvl="0" indent="0" algn="r" rtl="0">
                        <a:spcBef>
                          <a:spcPts val="0"/>
                        </a:spcBef>
                        <a:spcAft>
                          <a:spcPts val="0"/>
                        </a:spcAft>
                        <a:buNone/>
                      </a:pPr>
                      <a:r>
                        <a:rPr lang="es-CO" sz="800" u="none" strike="noStrike" cap="none" dirty="0"/>
                        <a:t>9%</a:t>
                      </a:r>
                      <a:endParaRPr sz="800" b="0" i="0" u="none" strike="noStrike" cap="none" dirty="0">
                        <a:solidFill>
                          <a:srgbClr val="000000"/>
                        </a:solidFill>
                        <a:latin typeface="Arial"/>
                        <a:ea typeface="Arial"/>
                        <a:cs typeface="Arial"/>
                        <a:sym typeface="Arial"/>
                      </a:endParaRPr>
                    </a:p>
                  </a:txBody>
                  <a:tcPr marL="5344" marR="5344" marT="5344" marB="0" anchor="b"/>
                </a:tc>
                <a:extLst>
                  <a:ext uri="{0D108BD9-81ED-4DB2-BD59-A6C34878D82A}">
                    <a16:rowId xmlns:a16="http://schemas.microsoft.com/office/drawing/2014/main" val="10003"/>
                  </a:ext>
                </a:extLst>
              </a:tr>
            </a:tbl>
          </a:graphicData>
        </a:graphic>
      </p:graphicFrame>
      <p:graphicFrame>
        <p:nvGraphicFramePr>
          <p:cNvPr id="212" name="Google Shape;212;p8"/>
          <p:cNvGraphicFramePr/>
          <p:nvPr>
            <p:extLst>
              <p:ext uri="{D42A27DB-BD31-4B8C-83A1-F6EECF244321}">
                <p14:modId xmlns:p14="http://schemas.microsoft.com/office/powerpoint/2010/main" val="387103499"/>
              </p:ext>
            </p:extLst>
          </p:nvPr>
        </p:nvGraphicFramePr>
        <p:xfrm>
          <a:off x="1668690" y="4419146"/>
          <a:ext cx="5486399" cy="2057400"/>
        </p:xfrm>
        <a:graphic>
          <a:graphicData uri="http://schemas.openxmlformats.org/drawingml/2006/chart">
            <c:chart xmlns:c="http://schemas.openxmlformats.org/drawingml/2006/chart" xmlns:r="http://schemas.openxmlformats.org/officeDocument/2006/relationships" r:id="rId3"/>
          </a:graphicData>
        </a:graphic>
      </p:graphicFrame>
      <p:sp>
        <p:nvSpPr>
          <p:cNvPr id="2" name="Rectángulo 1">
            <a:extLst>
              <a:ext uri="{FF2B5EF4-FFF2-40B4-BE49-F238E27FC236}">
                <a16:creationId xmlns:a16="http://schemas.microsoft.com/office/drawing/2014/main" id="{D6330DC4-084F-4EF6-85FD-1FAF8AAB08D2}"/>
              </a:ext>
            </a:extLst>
          </p:cNvPr>
          <p:cNvSpPr/>
          <p:nvPr/>
        </p:nvSpPr>
        <p:spPr>
          <a:xfrm>
            <a:off x="2359293" y="590034"/>
            <a:ext cx="3590022" cy="584775"/>
          </a:xfrm>
          <a:prstGeom prst="rect">
            <a:avLst/>
          </a:prstGeom>
        </p:spPr>
        <p:txBody>
          <a:bodyPr wrap="none">
            <a:spAutoFit/>
          </a:bodyPr>
          <a:lstStyle/>
          <a:p>
            <a:r>
              <a:rPr lang="es-CO" sz="3200" dirty="0">
                <a:solidFill>
                  <a:schemeClr val="bg1"/>
                </a:solidFill>
              </a:rPr>
              <a:t>Resultados encuesta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animEffect transition="in" filter="fade">
                                      <p:cBhvr>
                                        <p:cTn id="7" dur="500"/>
                                        <p:tgtEl>
                                          <p:spTgt spid="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graphicFrame>
        <p:nvGraphicFramePr>
          <p:cNvPr id="217" name="Google Shape;217;p9"/>
          <p:cNvGraphicFramePr/>
          <p:nvPr>
            <p:extLst>
              <p:ext uri="{D42A27DB-BD31-4B8C-83A1-F6EECF244321}">
                <p14:modId xmlns:p14="http://schemas.microsoft.com/office/powerpoint/2010/main" val="1639380328"/>
              </p:ext>
            </p:extLst>
          </p:nvPr>
        </p:nvGraphicFramePr>
        <p:xfrm>
          <a:off x="377594" y="2345433"/>
          <a:ext cx="7523400" cy="1021913"/>
        </p:xfrm>
        <a:graphic>
          <a:graphicData uri="http://schemas.openxmlformats.org/drawingml/2006/table">
            <a:tbl>
              <a:tblPr>
                <a:noFill/>
              </a:tblPr>
              <a:tblGrid>
                <a:gridCol w="2033044">
                  <a:extLst>
                    <a:ext uri="{9D8B030D-6E8A-4147-A177-3AD203B41FA5}">
                      <a16:colId xmlns:a16="http://schemas.microsoft.com/office/drawing/2014/main" val="20000"/>
                    </a:ext>
                  </a:extLst>
                </a:gridCol>
                <a:gridCol w="863756">
                  <a:extLst>
                    <a:ext uri="{9D8B030D-6E8A-4147-A177-3AD203B41FA5}">
                      <a16:colId xmlns:a16="http://schemas.microsoft.com/office/drawing/2014/main" val="20001"/>
                    </a:ext>
                  </a:extLst>
                </a:gridCol>
                <a:gridCol w="792544">
                  <a:extLst>
                    <a:ext uri="{9D8B030D-6E8A-4147-A177-3AD203B41FA5}">
                      <a16:colId xmlns:a16="http://schemas.microsoft.com/office/drawing/2014/main" val="20002"/>
                    </a:ext>
                  </a:extLst>
                </a:gridCol>
                <a:gridCol w="882131">
                  <a:extLst>
                    <a:ext uri="{9D8B030D-6E8A-4147-A177-3AD203B41FA5}">
                      <a16:colId xmlns:a16="http://schemas.microsoft.com/office/drawing/2014/main" val="20003"/>
                    </a:ext>
                  </a:extLst>
                </a:gridCol>
                <a:gridCol w="764981">
                  <a:extLst>
                    <a:ext uri="{9D8B030D-6E8A-4147-A177-3AD203B41FA5}">
                      <a16:colId xmlns:a16="http://schemas.microsoft.com/office/drawing/2014/main" val="20004"/>
                    </a:ext>
                  </a:extLst>
                </a:gridCol>
                <a:gridCol w="597281">
                  <a:extLst>
                    <a:ext uri="{9D8B030D-6E8A-4147-A177-3AD203B41FA5}">
                      <a16:colId xmlns:a16="http://schemas.microsoft.com/office/drawing/2014/main" val="20005"/>
                    </a:ext>
                  </a:extLst>
                </a:gridCol>
                <a:gridCol w="487013">
                  <a:extLst>
                    <a:ext uri="{9D8B030D-6E8A-4147-A177-3AD203B41FA5}">
                      <a16:colId xmlns:a16="http://schemas.microsoft.com/office/drawing/2014/main" val="20006"/>
                    </a:ext>
                  </a:extLst>
                </a:gridCol>
                <a:gridCol w="551325">
                  <a:extLst>
                    <a:ext uri="{9D8B030D-6E8A-4147-A177-3AD203B41FA5}">
                      <a16:colId xmlns:a16="http://schemas.microsoft.com/office/drawing/2014/main" val="20007"/>
                    </a:ext>
                  </a:extLst>
                </a:gridCol>
                <a:gridCol w="551325">
                  <a:extLst>
                    <a:ext uri="{9D8B030D-6E8A-4147-A177-3AD203B41FA5}">
                      <a16:colId xmlns:a16="http://schemas.microsoft.com/office/drawing/2014/main" val="20008"/>
                    </a:ext>
                  </a:extLst>
                </a:gridCol>
              </a:tblGrid>
              <a:tr h="676575">
                <a:tc>
                  <a:txBody>
                    <a:bodyPr/>
                    <a:lstStyle/>
                    <a:p>
                      <a:pPr marL="0" marR="0" lvl="0" indent="0" algn="l" rtl="0">
                        <a:spcBef>
                          <a:spcPts val="0"/>
                        </a:spcBef>
                        <a:spcAft>
                          <a:spcPts val="0"/>
                        </a:spcAft>
                        <a:buNone/>
                      </a:pPr>
                      <a:r>
                        <a:rPr lang="es-CO" sz="900" u="none" strike="noStrike" cap="none"/>
                        <a:t>para usted que es lo mas importante a la hora de adquirir un programa</a:t>
                      </a:r>
                      <a:endParaRPr sz="900" b="0" i="0" u="none" strike="noStrike" cap="none">
                        <a:solidFill>
                          <a:srgbClr val="000000"/>
                        </a:solidFill>
                        <a:latin typeface="Arial"/>
                        <a:ea typeface="Arial"/>
                        <a:cs typeface="Arial"/>
                        <a:sym typeface="Arial"/>
                      </a:endParaRPr>
                    </a:p>
                  </a:txBody>
                  <a:tcPr marL="6131" marR="6131" marT="6131" marB="0"/>
                </a:tc>
                <a:tc>
                  <a:txBody>
                    <a:bodyPr/>
                    <a:lstStyle/>
                    <a:p>
                      <a:pPr marL="0" marR="0" lvl="0" indent="0" algn="l" rtl="0">
                        <a:spcBef>
                          <a:spcPts val="0"/>
                        </a:spcBef>
                        <a:spcAft>
                          <a:spcPts val="0"/>
                        </a:spcAft>
                        <a:buNone/>
                      </a:pPr>
                      <a:r>
                        <a:rPr lang="es-CO" sz="900" u="none" strike="noStrike" cap="none"/>
                        <a:t>comodidad (amigable) (1)</a:t>
                      </a:r>
                      <a:endParaRPr sz="900" b="0" i="0" u="none" strike="noStrike" cap="none">
                        <a:solidFill>
                          <a:srgbClr val="000000"/>
                        </a:solidFill>
                        <a:latin typeface="Arial"/>
                        <a:ea typeface="Arial"/>
                        <a:cs typeface="Arial"/>
                        <a:sym typeface="Arial"/>
                      </a:endParaRPr>
                    </a:p>
                  </a:txBody>
                  <a:tcPr marL="6131" marR="6131" marT="6131" marB="0" anchor="ctr"/>
                </a:tc>
                <a:tc>
                  <a:txBody>
                    <a:bodyPr/>
                    <a:lstStyle/>
                    <a:p>
                      <a:pPr marL="0" marR="0" lvl="0" indent="0" algn="l" rtl="0">
                        <a:spcBef>
                          <a:spcPts val="0"/>
                        </a:spcBef>
                        <a:spcAft>
                          <a:spcPts val="0"/>
                        </a:spcAft>
                        <a:buNone/>
                      </a:pPr>
                      <a:r>
                        <a:rPr lang="es-CO" sz="900" u="none" strike="noStrike" cap="none"/>
                        <a:t> economía   (2)</a:t>
                      </a:r>
                      <a:endParaRPr sz="900" b="0" i="0" u="none" strike="noStrike" cap="none">
                        <a:solidFill>
                          <a:srgbClr val="000000"/>
                        </a:solidFill>
                        <a:latin typeface="Arial"/>
                        <a:ea typeface="Arial"/>
                        <a:cs typeface="Arial"/>
                        <a:sym typeface="Arial"/>
                      </a:endParaRPr>
                    </a:p>
                  </a:txBody>
                  <a:tcPr marL="6131" marR="6131" marT="6131" marB="0" anchor="ctr"/>
                </a:tc>
                <a:tc>
                  <a:txBody>
                    <a:bodyPr/>
                    <a:lstStyle/>
                    <a:p>
                      <a:pPr marL="0" marR="0" lvl="0" indent="0" algn="l" rtl="0">
                        <a:spcBef>
                          <a:spcPts val="0"/>
                        </a:spcBef>
                        <a:spcAft>
                          <a:spcPts val="0"/>
                        </a:spcAft>
                        <a:buNone/>
                      </a:pPr>
                      <a:r>
                        <a:rPr lang="es-CO" sz="900" u="none" strike="noStrike" cap="none" dirty="0"/>
                        <a:t>calidad  (3)</a:t>
                      </a:r>
                      <a:endParaRPr sz="900" b="0" i="0" u="none" strike="noStrike" cap="none" dirty="0">
                        <a:solidFill>
                          <a:srgbClr val="000000"/>
                        </a:solidFill>
                        <a:latin typeface="Arial"/>
                        <a:ea typeface="Arial"/>
                        <a:cs typeface="Arial"/>
                        <a:sym typeface="Arial"/>
                      </a:endParaRPr>
                    </a:p>
                  </a:txBody>
                  <a:tcPr marL="6131" marR="6131" marT="6131" marB="0" anchor="ctr"/>
                </a:tc>
                <a:tc>
                  <a:txBody>
                    <a:bodyPr/>
                    <a:lstStyle/>
                    <a:p>
                      <a:pPr marL="0" marR="0" lvl="0" indent="0" algn="l" rtl="0">
                        <a:spcBef>
                          <a:spcPts val="0"/>
                        </a:spcBef>
                        <a:spcAft>
                          <a:spcPts val="0"/>
                        </a:spcAft>
                        <a:buNone/>
                      </a:pPr>
                      <a:r>
                        <a:rPr lang="es-CO" sz="900" u="none" strike="noStrike" cap="none"/>
                        <a:t> contenido  (4)</a:t>
                      </a:r>
                      <a:endParaRPr sz="900" b="0" i="0" u="none" strike="noStrike" cap="none">
                        <a:solidFill>
                          <a:srgbClr val="000000"/>
                        </a:solidFill>
                        <a:latin typeface="Arial"/>
                        <a:ea typeface="Arial"/>
                        <a:cs typeface="Arial"/>
                        <a:sym typeface="Arial"/>
                      </a:endParaRPr>
                    </a:p>
                  </a:txBody>
                  <a:tcPr marL="6131" marR="6131" marT="6131" marB="0" anchor="ctr"/>
                </a:tc>
                <a:tc>
                  <a:txBody>
                    <a:bodyPr/>
                    <a:lstStyle/>
                    <a:p>
                      <a:pPr marL="0" marR="0" lvl="0" indent="0" algn="l" rtl="0">
                        <a:spcBef>
                          <a:spcPts val="0"/>
                        </a:spcBef>
                        <a:spcAft>
                          <a:spcPts val="0"/>
                        </a:spcAft>
                        <a:buNone/>
                      </a:pPr>
                      <a:r>
                        <a:rPr lang="es-CO" sz="900" u="none" strike="noStrike" cap="none"/>
                        <a:t> interfaz gráfica(5)</a:t>
                      </a:r>
                      <a:endParaRPr sz="900" b="0" i="0" u="none" strike="noStrike" cap="none">
                        <a:solidFill>
                          <a:srgbClr val="000000"/>
                        </a:solidFill>
                        <a:latin typeface="Arial"/>
                        <a:ea typeface="Arial"/>
                        <a:cs typeface="Arial"/>
                        <a:sym typeface="Arial"/>
                      </a:endParaRPr>
                    </a:p>
                  </a:txBody>
                  <a:tcPr marL="6131" marR="6131" marT="6131" marB="0" anchor="ctr"/>
                </a:tc>
                <a:tc>
                  <a:txBody>
                    <a:bodyPr/>
                    <a:lstStyle/>
                    <a:p>
                      <a:pPr marL="0" marR="0" lvl="0" indent="0" algn="l" rtl="0">
                        <a:spcBef>
                          <a:spcPts val="0"/>
                        </a:spcBef>
                        <a:spcAft>
                          <a:spcPts val="0"/>
                        </a:spcAft>
                        <a:buNone/>
                      </a:pPr>
                      <a:r>
                        <a:rPr lang="es-CO" sz="900" u="none" strike="noStrike" cap="none"/>
                        <a:t>Comodidad y calidad(6)</a:t>
                      </a:r>
                      <a:endParaRPr sz="900" b="0" i="0" u="none" strike="noStrike" cap="none">
                        <a:solidFill>
                          <a:srgbClr val="000000"/>
                        </a:solidFill>
                        <a:latin typeface="Arial"/>
                        <a:ea typeface="Arial"/>
                        <a:cs typeface="Arial"/>
                        <a:sym typeface="Arial"/>
                      </a:endParaRPr>
                    </a:p>
                  </a:txBody>
                  <a:tcPr marL="6131" marR="6131" marT="6131" marB="0" anchor="ctr"/>
                </a:tc>
                <a:tc>
                  <a:txBody>
                    <a:bodyPr/>
                    <a:lstStyle/>
                    <a:p>
                      <a:pPr marL="0" marR="0" lvl="0" indent="0" algn="l" rtl="0">
                        <a:spcBef>
                          <a:spcPts val="0"/>
                        </a:spcBef>
                        <a:spcAft>
                          <a:spcPts val="0"/>
                        </a:spcAft>
                        <a:buNone/>
                      </a:pPr>
                      <a:r>
                        <a:rPr lang="es-CO" sz="900" u="none" strike="noStrike" cap="none"/>
                        <a:t> Todas (7)</a:t>
                      </a:r>
                      <a:endParaRPr sz="900" b="0" i="0" u="none" strike="noStrike" cap="none">
                        <a:solidFill>
                          <a:srgbClr val="000000"/>
                        </a:solidFill>
                        <a:latin typeface="Arial"/>
                        <a:ea typeface="Arial"/>
                        <a:cs typeface="Arial"/>
                        <a:sym typeface="Arial"/>
                      </a:endParaRPr>
                    </a:p>
                  </a:txBody>
                  <a:tcPr marL="6131" marR="6131" marT="6131" marB="0" anchor="ctr"/>
                </a:tc>
                <a:tc>
                  <a:txBody>
                    <a:bodyPr/>
                    <a:lstStyle/>
                    <a:p>
                      <a:pPr marL="0" marR="0" lvl="0" indent="0" algn="l" rtl="0">
                        <a:spcBef>
                          <a:spcPts val="0"/>
                        </a:spcBef>
                        <a:spcAft>
                          <a:spcPts val="0"/>
                        </a:spcAft>
                        <a:buNone/>
                      </a:pPr>
                      <a:r>
                        <a:rPr lang="es-CO" sz="900" u="none" strike="noStrike" cap="none"/>
                        <a:t>No Responde (8)</a:t>
                      </a:r>
                      <a:endParaRPr sz="900" b="0" i="0" u="none" strike="noStrike" cap="none">
                        <a:solidFill>
                          <a:srgbClr val="000000"/>
                        </a:solidFill>
                        <a:latin typeface="Arial"/>
                        <a:ea typeface="Arial"/>
                        <a:cs typeface="Arial"/>
                        <a:sym typeface="Arial"/>
                      </a:endParaRPr>
                    </a:p>
                  </a:txBody>
                  <a:tcPr marL="6131" marR="6131" marT="6131" marB="0" anchor="ctr"/>
                </a:tc>
                <a:extLst>
                  <a:ext uri="{0D108BD9-81ED-4DB2-BD59-A6C34878D82A}">
                    <a16:rowId xmlns:a16="http://schemas.microsoft.com/office/drawing/2014/main" val="10000"/>
                  </a:ext>
                </a:extLst>
              </a:tr>
              <a:tr h="169144">
                <a:tc>
                  <a:txBody>
                    <a:bodyPr/>
                    <a:lstStyle/>
                    <a:p>
                      <a:pPr marL="0" marR="0" lvl="0" indent="0" algn="l" rtl="0">
                        <a:spcBef>
                          <a:spcPts val="0"/>
                        </a:spcBef>
                        <a:spcAft>
                          <a:spcPts val="0"/>
                        </a:spcAft>
                        <a:buNone/>
                      </a:pPr>
                      <a:r>
                        <a:rPr lang="es-CO" sz="900" u="none" strike="noStrike" cap="none"/>
                        <a:t> </a:t>
                      </a:r>
                      <a:endParaRPr sz="900" b="0" i="0" u="none" strike="noStrike" cap="none">
                        <a:solidFill>
                          <a:srgbClr val="000000"/>
                        </a:solidFill>
                        <a:latin typeface="Arial"/>
                        <a:ea typeface="Arial"/>
                        <a:cs typeface="Arial"/>
                        <a:sym typeface="Arial"/>
                      </a:endParaRPr>
                    </a:p>
                  </a:txBody>
                  <a:tcPr marL="6131" marR="6131" marT="6131" marB="0" anchor="b"/>
                </a:tc>
                <a:tc>
                  <a:txBody>
                    <a:bodyPr/>
                    <a:lstStyle/>
                    <a:p>
                      <a:pPr marL="0" marR="0" lvl="0" indent="0" algn="r" rtl="0">
                        <a:spcBef>
                          <a:spcPts val="0"/>
                        </a:spcBef>
                        <a:spcAft>
                          <a:spcPts val="0"/>
                        </a:spcAft>
                        <a:buNone/>
                      </a:pPr>
                      <a:r>
                        <a:rPr lang="es-CO" sz="900" u="none" strike="noStrike" cap="none"/>
                        <a:t>4</a:t>
                      </a:r>
                      <a:endParaRPr sz="900" b="0" i="0" u="none" strike="noStrike" cap="none">
                        <a:solidFill>
                          <a:srgbClr val="000000"/>
                        </a:solidFill>
                        <a:latin typeface="Arial"/>
                        <a:ea typeface="Arial"/>
                        <a:cs typeface="Arial"/>
                        <a:sym typeface="Arial"/>
                      </a:endParaRPr>
                    </a:p>
                  </a:txBody>
                  <a:tcPr marL="6131" marR="6131" marT="6131" marB="0" anchor="b"/>
                </a:tc>
                <a:tc>
                  <a:txBody>
                    <a:bodyPr/>
                    <a:lstStyle/>
                    <a:p>
                      <a:pPr marL="0" marR="0" lvl="0" indent="0" algn="r" rtl="0">
                        <a:spcBef>
                          <a:spcPts val="0"/>
                        </a:spcBef>
                        <a:spcAft>
                          <a:spcPts val="0"/>
                        </a:spcAft>
                        <a:buNone/>
                      </a:pPr>
                      <a:r>
                        <a:rPr lang="es-CO" sz="900" u="none" strike="noStrike" cap="none"/>
                        <a:t>6</a:t>
                      </a:r>
                      <a:endParaRPr sz="900" b="0" i="0" u="none" strike="noStrike" cap="none">
                        <a:solidFill>
                          <a:srgbClr val="000000"/>
                        </a:solidFill>
                        <a:latin typeface="Arial"/>
                        <a:ea typeface="Arial"/>
                        <a:cs typeface="Arial"/>
                        <a:sym typeface="Arial"/>
                      </a:endParaRPr>
                    </a:p>
                  </a:txBody>
                  <a:tcPr marL="6131" marR="6131" marT="6131" marB="0" anchor="b"/>
                </a:tc>
                <a:tc>
                  <a:txBody>
                    <a:bodyPr/>
                    <a:lstStyle/>
                    <a:p>
                      <a:pPr marL="0" marR="0" lvl="0" indent="0" algn="r" rtl="0">
                        <a:spcBef>
                          <a:spcPts val="0"/>
                        </a:spcBef>
                        <a:spcAft>
                          <a:spcPts val="0"/>
                        </a:spcAft>
                        <a:buNone/>
                      </a:pPr>
                      <a:r>
                        <a:rPr lang="es-CO" sz="900" u="none" strike="noStrike" cap="none"/>
                        <a:t>13</a:t>
                      </a:r>
                      <a:endParaRPr sz="900" b="0" i="0" u="none" strike="noStrike" cap="none">
                        <a:solidFill>
                          <a:srgbClr val="000000"/>
                        </a:solidFill>
                        <a:latin typeface="Arial"/>
                        <a:ea typeface="Arial"/>
                        <a:cs typeface="Arial"/>
                        <a:sym typeface="Arial"/>
                      </a:endParaRPr>
                    </a:p>
                  </a:txBody>
                  <a:tcPr marL="6131" marR="6131" marT="6131" marB="0" anchor="b"/>
                </a:tc>
                <a:tc>
                  <a:txBody>
                    <a:bodyPr/>
                    <a:lstStyle/>
                    <a:p>
                      <a:pPr marL="0" marR="0" lvl="0" indent="0" algn="r" rtl="0">
                        <a:spcBef>
                          <a:spcPts val="0"/>
                        </a:spcBef>
                        <a:spcAft>
                          <a:spcPts val="0"/>
                        </a:spcAft>
                        <a:buNone/>
                      </a:pPr>
                      <a:r>
                        <a:rPr lang="es-CO" sz="900" u="none" strike="noStrike" cap="none"/>
                        <a:t>1</a:t>
                      </a:r>
                      <a:endParaRPr sz="900" b="0" i="0" u="none" strike="noStrike" cap="none">
                        <a:solidFill>
                          <a:srgbClr val="000000"/>
                        </a:solidFill>
                        <a:latin typeface="Arial"/>
                        <a:ea typeface="Arial"/>
                        <a:cs typeface="Arial"/>
                        <a:sym typeface="Arial"/>
                      </a:endParaRPr>
                    </a:p>
                  </a:txBody>
                  <a:tcPr marL="6131" marR="6131" marT="6131" marB="0" anchor="b"/>
                </a:tc>
                <a:tc>
                  <a:txBody>
                    <a:bodyPr/>
                    <a:lstStyle/>
                    <a:p>
                      <a:pPr marL="0" marR="0" lvl="0" indent="0" algn="r" rtl="0">
                        <a:spcBef>
                          <a:spcPts val="0"/>
                        </a:spcBef>
                        <a:spcAft>
                          <a:spcPts val="0"/>
                        </a:spcAft>
                        <a:buNone/>
                      </a:pPr>
                      <a:r>
                        <a:rPr lang="es-CO" sz="900" u="none" strike="noStrike" cap="none"/>
                        <a:t>0</a:t>
                      </a:r>
                      <a:endParaRPr sz="900" b="0" i="0" u="none" strike="noStrike" cap="none">
                        <a:solidFill>
                          <a:srgbClr val="000000"/>
                        </a:solidFill>
                        <a:latin typeface="Arial"/>
                        <a:ea typeface="Arial"/>
                        <a:cs typeface="Arial"/>
                        <a:sym typeface="Arial"/>
                      </a:endParaRPr>
                    </a:p>
                  </a:txBody>
                  <a:tcPr marL="6131" marR="6131" marT="6131" marB="0" anchor="b"/>
                </a:tc>
                <a:tc>
                  <a:txBody>
                    <a:bodyPr/>
                    <a:lstStyle/>
                    <a:p>
                      <a:pPr marL="0" marR="0" lvl="0" indent="0" algn="r" rtl="0">
                        <a:spcBef>
                          <a:spcPts val="0"/>
                        </a:spcBef>
                        <a:spcAft>
                          <a:spcPts val="0"/>
                        </a:spcAft>
                        <a:buNone/>
                      </a:pPr>
                      <a:r>
                        <a:rPr lang="es-CO" sz="900" u="none" strike="noStrike" cap="none"/>
                        <a:t>6</a:t>
                      </a:r>
                      <a:endParaRPr sz="900" b="0" i="0" u="none" strike="noStrike" cap="none">
                        <a:solidFill>
                          <a:srgbClr val="000000"/>
                        </a:solidFill>
                        <a:latin typeface="Arial"/>
                        <a:ea typeface="Arial"/>
                        <a:cs typeface="Arial"/>
                        <a:sym typeface="Arial"/>
                      </a:endParaRPr>
                    </a:p>
                  </a:txBody>
                  <a:tcPr marL="6131" marR="6131" marT="6131" marB="0" anchor="b"/>
                </a:tc>
                <a:tc>
                  <a:txBody>
                    <a:bodyPr/>
                    <a:lstStyle/>
                    <a:p>
                      <a:pPr marL="0" marR="0" lvl="0" indent="0" algn="r" rtl="0">
                        <a:spcBef>
                          <a:spcPts val="0"/>
                        </a:spcBef>
                        <a:spcAft>
                          <a:spcPts val="0"/>
                        </a:spcAft>
                        <a:buNone/>
                      </a:pPr>
                      <a:r>
                        <a:rPr lang="es-CO" sz="900" u="none" strike="noStrike" cap="none"/>
                        <a:t>2</a:t>
                      </a:r>
                      <a:endParaRPr sz="900" b="0" i="0" u="none" strike="noStrike" cap="none">
                        <a:solidFill>
                          <a:srgbClr val="000000"/>
                        </a:solidFill>
                        <a:latin typeface="Arial"/>
                        <a:ea typeface="Arial"/>
                        <a:cs typeface="Arial"/>
                        <a:sym typeface="Arial"/>
                      </a:endParaRPr>
                    </a:p>
                  </a:txBody>
                  <a:tcPr marL="6131" marR="6131" marT="6131" marB="0" anchor="b"/>
                </a:tc>
                <a:tc>
                  <a:txBody>
                    <a:bodyPr/>
                    <a:lstStyle/>
                    <a:p>
                      <a:pPr marL="0" marR="0" lvl="0" indent="0" algn="r" rtl="0">
                        <a:spcBef>
                          <a:spcPts val="0"/>
                        </a:spcBef>
                        <a:spcAft>
                          <a:spcPts val="0"/>
                        </a:spcAft>
                        <a:buNone/>
                      </a:pPr>
                      <a:r>
                        <a:rPr lang="es-CO" sz="900" u="none" strike="noStrike" cap="none"/>
                        <a:t>2</a:t>
                      </a:r>
                      <a:endParaRPr sz="900" b="0" i="0" u="none" strike="noStrike" cap="none">
                        <a:solidFill>
                          <a:srgbClr val="000000"/>
                        </a:solidFill>
                        <a:latin typeface="Arial"/>
                        <a:ea typeface="Arial"/>
                        <a:cs typeface="Arial"/>
                        <a:sym typeface="Arial"/>
                      </a:endParaRPr>
                    </a:p>
                  </a:txBody>
                  <a:tcPr marL="6131" marR="6131" marT="6131" marB="0" anchor="b"/>
                </a:tc>
                <a:extLst>
                  <a:ext uri="{0D108BD9-81ED-4DB2-BD59-A6C34878D82A}">
                    <a16:rowId xmlns:a16="http://schemas.microsoft.com/office/drawing/2014/main" val="10001"/>
                  </a:ext>
                </a:extLst>
              </a:tr>
              <a:tr h="176194">
                <a:tc>
                  <a:txBody>
                    <a:bodyPr/>
                    <a:lstStyle/>
                    <a:p>
                      <a:pPr marL="0" marR="0" lvl="0" indent="0" algn="l" rtl="0">
                        <a:spcBef>
                          <a:spcPts val="0"/>
                        </a:spcBef>
                        <a:spcAft>
                          <a:spcPts val="0"/>
                        </a:spcAft>
                        <a:buNone/>
                      </a:pPr>
                      <a:r>
                        <a:rPr lang="es-CO" sz="900" u="none" strike="noStrike" cap="none"/>
                        <a:t> </a:t>
                      </a:r>
                      <a:endParaRPr sz="900" b="0" i="0" u="none" strike="noStrike" cap="none">
                        <a:solidFill>
                          <a:srgbClr val="000000"/>
                        </a:solidFill>
                        <a:latin typeface="Arial"/>
                        <a:ea typeface="Arial"/>
                        <a:cs typeface="Arial"/>
                        <a:sym typeface="Arial"/>
                      </a:endParaRPr>
                    </a:p>
                  </a:txBody>
                  <a:tcPr marL="6131" marR="6131" marT="6131" marB="0" anchor="b"/>
                </a:tc>
                <a:tc>
                  <a:txBody>
                    <a:bodyPr/>
                    <a:lstStyle/>
                    <a:p>
                      <a:pPr marL="0" marR="0" lvl="0" indent="0" algn="r" rtl="0">
                        <a:spcBef>
                          <a:spcPts val="0"/>
                        </a:spcBef>
                        <a:spcAft>
                          <a:spcPts val="0"/>
                        </a:spcAft>
                        <a:buNone/>
                      </a:pPr>
                      <a:r>
                        <a:rPr lang="es-CO" sz="900" u="none" strike="noStrike" cap="none"/>
                        <a:t>12%</a:t>
                      </a:r>
                      <a:endParaRPr sz="900" b="0" i="0" u="none" strike="noStrike" cap="none">
                        <a:solidFill>
                          <a:srgbClr val="000000"/>
                        </a:solidFill>
                        <a:latin typeface="Arial"/>
                        <a:ea typeface="Arial"/>
                        <a:cs typeface="Arial"/>
                        <a:sym typeface="Arial"/>
                      </a:endParaRPr>
                    </a:p>
                  </a:txBody>
                  <a:tcPr marL="6131" marR="6131" marT="6131" marB="0" anchor="b"/>
                </a:tc>
                <a:tc>
                  <a:txBody>
                    <a:bodyPr/>
                    <a:lstStyle/>
                    <a:p>
                      <a:pPr marL="0" marR="0" lvl="0" indent="0" algn="r" rtl="0">
                        <a:spcBef>
                          <a:spcPts val="0"/>
                        </a:spcBef>
                        <a:spcAft>
                          <a:spcPts val="0"/>
                        </a:spcAft>
                        <a:buNone/>
                      </a:pPr>
                      <a:r>
                        <a:rPr lang="es-CO" sz="900" u="none" strike="noStrike" cap="none"/>
                        <a:t>18%</a:t>
                      </a:r>
                      <a:endParaRPr sz="900" b="0" i="0" u="none" strike="noStrike" cap="none">
                        <a:solidFill>
                          <a:srgbClr val="000000"/>
                        </a:solidFill>
                        <a:latin typeface="Arial"/>
                        <a:ea typeface="Arial"/>
                        <a:cs typeface="Arial"/>
                        <a:sym typeface="Arial"/>
                      </a:endParaRPr>
                    </a:p>
                  </a:txBody>
                  <a:tcPr marL="6131" marR="6131" marT="6131" marB="0" anchor="b"/>
                </a:tc>
                <a:tc>
                  <a:txBody>
                    <a:bodyPr/>
                    <a:lstStyle/>
                    <a:p>
                      <a:pPr marL="0" marR="0" lvl="0" indent="0" algn="r" rtl="0">
                        <a:spcBef>
                          <a:spcPts val="0"/>
                        </a:spcBef>
                        <a:spcAft>
                          <a:spcPts val="0"/>
                        </a:spcAft>
                        <a:buNone/>
                      </a:pPr>
                      <a:r>
                        <a:rPr lang="es-CO" sz="900" u="none" strike="noStrike" cap="none"/>
                        <a:t>38%</a:t>
                      </a:r>
                      <a:endParaRPr sz="900" b="0" i="0" u="none" strike="noStrike" cap="none">
                        <a:solidFill>
                          <a:srgbClr val="000000"/>
                        </a:solidFill>
                        <a:latin typeface="Arial"/>
                        <a:ea typeface="Arial"/>
                        <a:cs typeface="Arial"/>
                        <a:sym typeface="Arial"/>
                      </a:endParaRPr>
                    </a:p>
                  </a:txBody>
                  <a:tcPr marL="6131" marR="6131" marT="6131" marB="0" anchor="b"/>
                </a:tc>
                <a:tc>
                  <a:txBody>
                    <a:bodyPr/>
                    <a:lstStyle/>
                    <a:p>
                      <a:pPr marL="0" marR="0" lvl="0" indent="0" algn="r" rtl="0">
                        <a:spcBef>
                          <a:spcPts val="0"/>
                        </a:spcBef>
                        <a:spcAft>
                          <a:spcPts val="0"/>
                        </a:spcAft>
                        <a:buNone/>
                      </a:pPr>
                      <a:r>
                        <a:rPr lang="es-CO" sz="900" u="none" strike="noStrike" cap="none"/>
                        <a:t>3%</a:t>
                      </a:r>
                      <a:endParaRPr sz="900" b="0" i="0" u="none" strike="noStrike" cap="none">
                        <a:solidFill>
                          <a:srgbClr val="000000"/>
                        </a:solidFill>
                        <a:latin typeface="Arial"/>
                        <a:ea typeface="Arial"/>
                        <a:cs typeface="Arial"/>
                        <a:sym typeface="Arial"/>
                      </a:endParaRPr>
                    </a:p>
                  </a:txBody>
                  <a:tcPr marL="6131" marR="6131" marT="6131" marB="0" anchor="b"/>
                </a:tc>
                <a:tc>
                  <a:txBody>
                    <a:bodyPr/>
                    <a:lstStyle/>
                    <a:p>
                      <a:pPr marL="0" marR="0" lvl="0" indent="0" algn="r" rtl="0">
                        <a:spcBef>
                          <a:spcPts val="0"/>
                        </a:spcBef>
                        <a:spcAft>
                          <a:spcPts val="0"/>
                        </a:spcAft>
                        <a:buNone/>
                      </a:pPr>
                      <a:r>
                        <a:rPr lang="es-CO" sz="900" u="none" strike="noStrike" cap="none"/>
                        <a:t>0%</a:t>
                      </a:r>
                      <a:endParaRPr sz="900" b="0" i="0" u="none" strike="noStrike" cap="none">
                        <a:solidFill>
                          <a:srgbClr val="000000"/>
                        </a:solidFill>
                        <a:latin typeface="Arial"/>
                        <a:ea typeface="Arial"/>
                        <a:cs typeface="Arial"/>
                        <a:sym typeface="Arial"/>
                      </a:endParaRPr>
                    </a:p>
                  </a:txBody>
                  <a:tcPr marL="6131" marR="6131" marT="6131" marB="0" anchor="b"/>
                </a:tc>
                <a:tc>
                  <a:txBody>
                    <a:bodyPr/>
                    <a:lstStyle/>
                    <a:p>
                      <a:pPr marL="0" marR="0" lvl="0" indent="0" algn="r" rtl="0">
                        <a:spcBef>
                          <a:spcPts val="0"/>
                        </a:spcBef>
                        <a:spcAft>
                          <a:spcPts val="0"/>
                        </a:spcAft>
                        <a:buNone/>
                      </a:pPr>
                      <a:r>
                        <a:rPr lang="es-CO" sz="900" u="none" strike="noStrike" cap="none"/>
                        <a:t>18%</a:t>
                      </a:r>
                      <a:endParaRPr sz="900" b="0" i="0" u="none" strike="noStrike" cap="none">
                        <a:solidFill>
                          <a:srgbClr val="000000"/>
                        </a:solidFill>
                        <a:latin typeface="Arial"/>
                        <a:ea typeface="Arial"/>
                        <a:cs typeface="Arial"/>
                        <a:sym typeface="Arial"/>
                      </a:endParaRPr>
                    </a:p>
                  </a:txBody>
                  <a:tcPr marL="6131" marR="6131" marT="6131" marB="0" anchor="b"/>
                </a:tc>
                <a:tc>
                  <a:txBody>
                    <a:bodyPr/>
                    <a:lstStyle/>
                    <a:p>
                      <a:pPr marL="0" marR="0" lvl="0" indent="0" algn="r" rtl="0">
                        <a:spcBef>
                          <a:spcPts val="0"/>
                        </a:spcBef>
                        <a:spcAft>
                          <a:spcPts val="0"/>
                        </a:spcAft>
                        <a:buNone/>
                      </a:pPr>
                      <a:r>
                        <a:rPr lang="es-CO" sz="900" u="none" strike="noStrike" cap="none"/>
                        <a:t>6%</a:t>
                      </a:r>
                      <a:endParaRPr sz="900" b="0" i="0" u="none" strike="noStrike" cap="none">
                        <a:solidFill>
                          <a:srgbClr val="000000"/>
                        </a:solidFill>
                        <a:latin typeface="Arial"/>
                        <a:ea typeface="Arial"/>
                        <a:cs typeface="Arial"/>
                        <a:sym typeface="Arial"/>
                      </a:endParaRPr>
                    </a:p>
                  </a:txBody>
                  <a:tcPr marL="6131" marR="6131" marT="6131" marB="0" anchor="b"/>
                </a:tc>
                <a:tc>
                  <a:txBody>
                    <a:bodyPr/>
                    <a:lstStyle/>
                    <a:p>
                      <a:pPr marL="0" marR="0" lvl="0" indent="0" algn="r" rtl="0">
                        <a:spcBef>
                          <a:spcPts val="0"/>
                        </a:spcBef>
                        <a:spcAft>
                          <a:spcPts val="0"/>
                        </a:spcAft>
                        <a:buNone/>
                      </a:pPr>
                      <a:r>
                        <a:rPr lang="es-CO" sz="900" u="none" strike="noStrike" cap="none" dirty="0"/>
                        <a:t>6%</a:t>
                      </a:r>
                      <a:endParaRPr sz="900" b="0" i="0" u="none" strike="noStrike" cap="none" dirty="0">
                        <a:solidFill>
                          <a:srgbClr val="000000"/>
                        </a:solidFill>
                        <a:latin typeface="Arial"/>
                        <a:ea typeface="Arial"/>
                        <a:cs typeface="Arial"/>
                        <a:sym typeface="Arial"/>
                      </a:endParaRPr>
                    </a:p>
                  </a:txBody>
                  <a:tcPr marL="6131" marR="6131" marT="6131" marB="0" anchor="b"/>
                </a:tc>
                <a:extLst>
                  <a:ext uri="{0D108BD9-81ED-4DB2-BD59-A6C34878D82A}">
                    <a16:rowId xmlns:a16="http://schemas.microsoft.com/office/drawing/2014/main" val="10002"/>
                  </a:ext>
                </a:extLst>
              </a:tr>
            </a:tbl>
          </a:graphicData>
        </a:graphic>
      </p:graphicFrame>
      <p:graphicFrame>
        <p:nvGraphicFramePr>
          <p:cNvPr id="218" name="Google Shape;218;p9"/>
          <p:cNvGraphicFramePr/>
          <p:nvPr>
            <p:extLst>
              <p:ext uri="{D42A27DB-BD31-4B8C-83A1-F6EECF244321}">
                <p14:modId xmlns:p14="http://schemas.microsoft.com/office/powerpoint/2010/main" val="3429753149"/>
              </p:ext>
            </p:extLst>
          </p:nvPr>
        </p:nvGraphicFramePr>
        <p:xfrm>
          <a:off x="942977" y="4151540"/>
          <a:ext cx="6392635" cy="2057400"/>
        </p:xfrm>
        <a:graphic>
          <a:graphicData uri="http://schemas.openxmlformats.org/drawingml/2006/chart">
            <c:chart xmlns:c="http://schemas.openxmlformats.org/drawingml/2006/chart" xmlns:r="http://schemas.openxmlformats.org/officeDocument/2006/relationships" r:id="rId3"/>
          </a:graphicData>
        </a:graphic>
      </p:graphicFrame>
      <p:sp>
        <p:nvSpPr>
          <p:cNvPr id="2" name="Rectángulo 1">
            <a:extLst>
              <a:ext uri="{FF2B5EF4-FFF2-40B4-BE49-F238E27FC236}">
                <a16:creationId xmlns:a16="http://schemas.microsoft.com/office/drawing/2014/main" id="{BAFB690A-EFF4-4B72-957E-F269DDFF53F7}"/>
              </a:ext>
            </a:extLst>
          </p:cNvPr>
          <p:cNvSpPr/>
          <p:nvPr/>
        </p:nvSpPr>
        <p:spPr>
          <a:xfrm>
            <a:off x="2530984" y="642769"/>
            <a:ext cx="3590022" cy="584775"/>
          </a:xfrm>
          <a:prstGeom prst="rect">
            <a:avLst/>
          </a:prstGeom>
        </p:spPr>
        <p:txBody>
          <a:bodyPr wrap="none">
            <a:spAutoFit/>
          </a:bodyPr>
          <a:lstStyle/>
          <a:p>
            <a:r>
              <a:rPr lang="es-CO" sz="3200" dirty="0">
                <a:solidFill>
                  <a:schemeClr val="bg1"/>
                </a:solidFill>
              </a:rPr>
              <a:t>Resultados encuesta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7"/>
                                        </p:tgtEl>
                                        <p:attrNameLst>
                                          <p:attrName>style.visibility</p:attrName>
                                        </p:attrNameLst>
                                      </p:cBhvr>
                                      <p:to>
                                        <p:strVal val="visible"/>
                                      </p:to>
                                    </p:set>
                                    <p:animEffect transition="in" filter="fade">
                                      <p:cBhvr>
                                        <p:cTn id="7" dur="1822"/>
                                        <p:tgtEl>
                                          <p:spTgt spid="2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8"/>
                                        </p:tgtEl>
                                        <p:attrNameLst>
                                          <p:attrName>style.visibility</p:attrName>
                                        </p:attrNameLst>
                                      </p:cBhvr>
                                      <p:to>
                                        <p:strVal val="visible"/>
                                      </p:to>
                                    </p:set>
                                    <p:animEffect transition="in" filter="fade">
                                      <p:cBhvr>
                                        <p:cTn id="12" dur="500"/>
                                        <p:tgtEl>
                                          <p:spTgt spid="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graphicFrame>
        <p:nvGraphicFramePr>
          <p:cNvPr id="223" name="Google Shape;223;p10"/>
          <p:cNvGraphicFramePr/>
          <p:nvPr>
            <p:extLst>
              <p:ext uri="{D42A27DB-BD31-4B8C-83A1-F6EECF244321}">
                <p14:modId xmlns:p14="http://schemas.microsoft.com/office/powerpoint/2010/main" val="164039132"/>
              </p:ext>
            </p:extLst>
          </p:nvPr>
        </p:nvGraphicFramePr>
        <p:xfrm>
          <a:off x="820511" y="2225959"/>
          <a:ext cx="6648470" cy="1553528"/>
        </p:xfrm>
        <a:graphic>
          <a:graphicData uri="http://schemas.openxmlformats.org/drawingml/2006/table">
            <a:tbl>
              <a:tblPr>
                <a:noFill/>
              </a:tblPr>
              <a:tblGrid>
                <a:gridCol w="2105138">
                  <a:extLst>
                    <a:ext uri="{9D8B030D-6E8A-4147-A177-3AD203B41FA5}">
                      <a16:colId xmlns:a16="http://schemas.microsoft.com/office/drawing/2014/main" val="20000"/>
                    </a:ext>
                  </a:extLst>
                </a:gridCol>
                <a:gridCol w="894394">
                  <a:extLst>
                    <a:ext uri="{9D8B030D-6E8A-4147-A177-3AD203B41FA5}">
                      <a16:colId xmlns:a16="http://schemas.microsoft.com/office/drawing/2014/main" val="20001"/>
                    </a:ext>
                  </a:extLst>
                </a:gridCol>
                <a:gridCol w="820650">
                  <a:extLst>
                    <a:ext uri="{9D8B030D-6E8A-4147-A177-3AD203B41FA5}">
                      <a16:colId xmlns:a16="http://schemas.microsoft.com/office/drawing/2014/main" val="20002"/>
                    </a:ext>
                  </a:extLst>
                </a:gridCol>
                <a:gridCol w="913425">
                  <a:extLst>
                    <a:ext uri="{9D8B030D-6E8A-4147-A177-3AD203B41FA5}">
                      <a16:colId xmlns:a16="http://schemas.microsoft.com/office/drawing/2014/main" val="20003"/>
                    </a:ext>
                  </a:extLst>
                </a:gridCol>
                <a:gridCol w="792113">
                  <a:extLst>
                    <a:ext uri="{9D8B030D-6E8A-4147-A177-3AD203B41FA5}">
                      <a16:colId xmlns:a16="http://schemas.microsoft.com/office/drawing/2014/main" val="20004"/>
                    </a:ext>
                  </a:extLst>
                </a:gridCol>
                <a:gridCol w="618469">
                  <a:extLst>
                    <a:ext uri="{9D8B030D-6E8A-4147-A177-3AD203B41FA5}">
                      <a16:colId xmlns:a16="http://schemas.microsoft.com/office/drawing/2014/main" val="20005"/>
                    </a:ext>
                  </a:extLst>
                </a:gridCol>
                <a:gridCol w="504281">
                  <a:extLst>
                    <a:ext uri="{9D8B030D-6E8A-4147-A177-3AD203B41FA5}">
                      <a16:colId xmlns:a16="http://schemas.microsoft.com/office/drawing/2014/main" val="20006"/>
                    </a:ext>
                  </a:extLst>
                </a:gridCol>
              </a:tblGrid>
              <a:tr h="1200150">
                <a:tc>
                  <a:txBody>
                    <a:bodyPr/>
                    <a:lstStyle/>
                    <a:p>
                      <a:pPr marL="0" marR="0" lvl="0" indent="0" algn="l" rtl="0">
                        <a:spcBef>
                          <a:spcPts val="0"/>
                        </a:spcBef>
                        <a:spcAft>
                          <a:spcPts val="0"/>
                        </a:spcAft>
                        <a:buNone/>
                      </a:pPr>
                      <a:r>
                        <a:rPr lang="es-CO" sz="1100" u="none" strike="noStrike" cap="none"/>
                        <a:t>en que sentido cree que le han fallado a la hora de adquirir un software</a:t>
                      </a:r>
                      <a:endParaRPr sz="1100" b="0" i="0" u="none" strike="noStrike" cap="none">
                        <a:solidFill>
                          <a:srgbClr val="000000"/>
                        </a:solidFill>
                        <a:latin typeface="Arial"/>
                        <a:ea typeface="Arial"/>
                        <a:cs typeface="Arial"/>
                        <a:sym typeface="Arial"/>
                      </a:endParaRPr>
                    </a:p>
                  </a:txBody>
                  <a:tcPr marL="7144" marR="7144" marT="7144" marB="0"/>
                </a:tc>
                <a:tc>
                  <a:txBody>
                    <a:bodyPr/>
                    <a:lstStyle/>
                    <a:p>
                      <a:pPr marL="0" marR="0" lvl="0" indent="0" algn="l" rtl="0">
                        <a:spcBef>
                          <a:spcPts val="0"/>
                        </a:spcBef>
                        <a:spcAft>
                          <a:spcPts val="0"/>
                        </a:spcAft>
                        <a:buNone/>
                      </a:pPr>
                      <a:r>
                        <a:rPr lang="es-CO" sz="1100" u="none" strike="noStrike" cap="none"/>
                        <a:t>ejecución del programa  (1)</a:t>
                      </a:r>
                      <a:endParaRPr sz="1100" b="0" i="0" u="none" strike="noStrike" cap="none">
                        <a:solidFill>
                          <a:srgbClr val="000000"/>
                        </a:solidFill>
                        <a:latin typeface="Arial"/>
                        <a:ea typeface="Arial"/>
                        <a:cs typeface="Arial"/>
                        <a:sym typeface="Arial"/>
                      </a:endParaRPr>
                    </a:p>
                  </a:txBody>
                  <a:tcPr marL="7144" marR="7144" marT="7144" marB="0" anchor="ctr"/>
                </a:tc>
                <a:tc>
                  <a:txBody>
                    <a:bodyPr/>
                    <a:lstStyle/>
                    <a:p>
                      <a:pPr marL="0" marR="0" lvl="0" indent="0" algn="l" rtl="0">
                        <a:spcBef>
                          <a:spcPts val="0"/>
                        </a:spcBef>
                        <a:spcAft>
                          <a:spcPts val="0"/>
                        </a:spcAft>
                        <a:buNone/>
                      </a:pPr>
                      <a:r>
                        <a:rPr lang="es-CO" sz="1100" u="none" strike="noStrike" cap="none"/>
                        <a:t>fallas en el sistema de arranque  (2)</a:t>
                      </a:r>
                      <a:endParaRPr sz="1100" b="0" i="0" u="none" strike="noStrike" cap="none">
                        <a:solidFill>
                          <a:srgbClr val="000000"/>
                        </a:solidFill>
                        <a:latin typeface="Arial"/>
                        <a:ea typeface="Arial"/>
                        <a:cs typeface="Arial"/>
                        <a:sym typeface="Arial"/>
                      </a:endParaRPr>
                    </a:p>
                  </a:txBody>
                  <a:tcPr marL="7144" marR="7144" marT="7144" marB="0" anchor="ctr"/>
                </a:tc>
                <a:tc>
                  <a:txBody>
                    <a:bodyPr/>
                    <a:lstStyle/>
                    <a:p>
                      <a:pPr marL="0" marR="0" lvl="0" indent="0" algn="l" rtl="0">
                        <a:spcBef>
                          <a:spcPts val="0"/>
                        </a:spcBef>
                        <a:spcAft>
                          <a:spcPts val="0"/>
                        </a:spcAft>
                        <a:buNone/>
                      </a:pPr>
                      <a:r>
                        <a:rPr lang="es-CO" sz="1100" u="none" strike="noStrike" cap="none" dirty="0"/>
                        <a:t>tiempo de respuesta . (3)</a:t>
                      </a:r>
                      <a:endParaRPr sz="1100" b="0" i="0" u="none" strike="noStrike" cap="none" dirty="0">
                        <a:solidFill>
                          <a:srgbClr val="000000"/>
                        </a:solidFill>
                        <a:latin typeface="Arial"/>
                        <a:ea typeface="Arial"/>
                        <a:cs typeface="Arial"/>
                        <a:sym typeface="Arial"/>
                      </a:endParaRPr>
                    </a:p>
                  </a:txBody>
                  <a:tcPr marL="7144" marR="7144" marT="7144" marB="0" anchor="ctr"/>
                </a:tc>
                <a:tc>
                  <a:txBody>
                    <a:bodyPr/>
                    <a:lstStyle/>
                    <a:p>
                      <a:pPr marL="0" marR="0" lvl="0" indent="0" algn="l" rtl="0">
                        <a:spcBef>
                          <a:spcPts val="0"/>
                        </a:spcBef>
                        <a:spcAft>
                          <a:spcPts val="0"/>
                        </a:spcAft>
                        <a:buNone/>
                      </a:pPr>
                      <a:r>
                        <a:rPr lang="es-CO" sz="1100" u="none" strike="noStrike" cap="none"/>
                        <a:t>capacitación y dificultad a la hora de manipular el programa (4)</a:t>
                      </a:r>
                      <a:endParaRPr sz="1100" b="0" i="0" u="none" strike="noStrike" cap="none">
                        <a:solidFill>
                          <a:srgbClr val="000000"/>
                        </a:solidFill>
                        <a:latin typeface="Arial"/>
                        <a:ea typeface="Arial"/>
                        <a:cs typeface="Arial"/>
                        <a:sym typeface="Arial"/>
                      </a:endParaRPr>
                    </a:p>
                  </a:txBody>
                  <a:tcPr marL="7144" marR="7144" marT="7144" marB="0" anchor="ctr"/>
                </a:tc>
                <a:tc>
                  <a:txBody>
                    <a:bodyPr/>
                    <a:lstStyle/>
                    <a:p>
                      <a:pPr marL="0" marR="0" lvl="0" indent="0" algn="l" rtl="0">
                        <a:spcBef>
                          <a:spcPts val="0"/>
                        </a:spcBef>
                        <a:spcAft>
                          <a:spcPts val="0"/>
                        </a:spcAft>
                        <a:buNone/>
                      </a:pPr>
                      <a:r>
                        <a:rPr lang="es-CO" sz="1100" u="none" strike="noStrike" cap="none"/>
                        <a:t>No Aplica(5)</a:t>
                      </a:r>
                      <a:endParaRPr sz="1100" b="0" i="0" u="none" strike="noStrike" cap="none">
                        <a:solidFill>
                          <a:srgbClr val="000000"/>
                        </a:solidFill>
                        <a:latin typeface="Arial"/>
                        <a:ea typeface="Arial"/>
                        <a:cs typeface="Arial"/>
                        <a:sym typeface="Arial"/>
                      </a:endParaRPr>
                    </a:p>
                  </a:txBody>
                  <a:tcPr marL="7144" marR="7144" marT="7144" marB="0" anchor="ctr"/>
                </a:tc>
                <a:tc>
                  <a:txBody>
                    <a:bodyPr/>
                    <a:lstStyle/>
                    <a:p>
                      <a:pPr marL="0" marR="0" lvl="0" indent="0" algn="l" rtl="0">
                        <a:spcBef>
                          <a:spcPts val="0"/>
                        </a:spcBef>
                        <a:spcAft>
                          <a:spcPts val="0"/>
                        </a:spcAft>
                        <a:buNone/>
                      </a:pPr>
                      <a:r>
                        <a:rPr lang="es-CO" sz="1100" u="none" strike="noStrike" cap="none"/>
                        <a:t>No Responde(6)</a:t>
                      </a:r>
                      <a:endParaRPr sz="1100" b="0" i="0" u="none" strike="noStrike" cap="none">
                        <a:solidFill>
                          <a:srgbClr val="000000"/>
                        </a:solidFill>
                        <a:latin typeface="Arial"/>
                        <a:ea typeface="Arial"/>
                        <a:cs typeface="Arial"/>
                        <a:sym typeface="Arial"/>
                      </a:endParaRPr>
                    </a:p>
                  </a:txBody>
                  <a:tcPr marL="7144" marR="7144" marT="7144" marB="0" anchor="ctr"/>
                </a:tc>
                <a:extLst>
                  <a:ext uri="{0D108BD9-81ED-4DB2-BD59-A6C34878D82A}">
                    <a16:rowId xmlns:a16="http://schemas.microsoft.com/office/drawing/2014/main" val="10000"/>
                  </a:ext>
                </a:extLst>
              </a:tr>
              <a:tr h="171450">
                <a:tc>
                  <a:txBody>
                    <a:bodyPr/>
                    <a:lstStyle/>
                    <a:p>
                      <a:pPr marL="0" marR="0" lvl="0" indent="0" algn="l" rtl="0">
                        <a:spcBef>
                          <a:spcPts val="0"/>
                        </a:spcBef>
                        <a:spcAft>
                          <a:spcPts val="0"/>
                        </a:spcAft>
                        <a:buNone/>
                      </a:pPr>
                      <a:r>
                        <a:rPr lang="es-CO" sz="1100" u="none" strike="noStrike" cap="none"/>
                        <a:t> </a:t>
                      </a:r>
                      <a:endParaRPr sz="1100" b="0" i="0" u="none" strike="noStrike" cap="none">
                        <a:solidFill>
                          <a:srgbClr val="000000"/>
                        </a:solidFill>
                        <a:latin typeface="Arial"/>
                        <a:ea typeface="Arial"/>
                        <a:cs typeface="Arial"/>
                        <a:sym typeface="Arial"/>
                      </a:endParaRPr>
                    </a:p>
                  </a:txBody>
                  <a:tcPr marL="7144" marR="7144" marT="7144" marB="0" anchor="b"/>
                </a:tc>
                <a:tc>
                  <a:txBody>
                    <a:bodyPr/>
                    <a:lstStyle/>
                    <a:p>
                      <a:pPr marL="0" marR="0" lvl="0" indent="0" algn="r" rtl="0">
                        <a:spcBef>
                          <a:spcPts val="0"/>
                        </a:spcBef>
                        <a:spcAft>
                          <a:spcPts val="0"/>
                        </a:spcAft>
                        <a:buNone/>
                      </a:pPr>
                      <a:r>
                        <a:rPr lang="es-CO" sz="1100" u="none" strike="noStrike" cap="none"/>
                        <a:t>3</a:t>
                      </a:r>
                      <a:endParaRPr sz="1100" b="0" i="0" u="none" strike="noStrike" cap="none">
                        <a:solidFill>
                          <a:srgbClr val="000000"/>
                        </a:solidFill>
                        <a:latin typeface="Arial"/>
                        <a:ea typeface="Arial"/>
                        <a:cs typeface="Arial"/>
                        <a:sym typeface="Arial"/>
                      </a:endParaRPr>
                    </a:p>
                  </a:txBody>
                  <a:tcPr marL="7144" marR="7144" marT="7144" marB="0" anchor="b"/>
                </a:tc>
                <a:tc>
                  <a:txBody>
                    <a:bodyPr/>
                    <a:lstStyle/>
                    <a:p>
                      <a:pPr marL="0" marR="0" lvl="0" indent="0" algn="r" rtl="0">
                        <a:spcBef>
                          <a:spcPts val="0"/>
                        </a:spcBef>
                        <a:spcAft>
                          <a:spcPts val="0"/>
                        </a:spcAft>
                        <a:buNone/>
                      </a:pPr>
                      <a:r>
                        <a:rPr lang="es-CO" sz="1100" u="none" strike="noStrike" cap="none"/>
                        <a:t>1</a:t>
                      </a:r>
                      <a:endParaRPr sz="1100" b="0" i="0" u="none" strike="noStrike" cap="none">
                        <a:solidFill>
                          <a:srgbClr val="000000"/>
                        </a:solidFill>
                        <a:latin typeface="Arial"/>
                        <a:ea typeface="Arial"/>
                        <a:cs typeface="Arial"/>
                        <a:sym typeface="Arial"/>
                      </a:endParaRPr>
                    </a:p>
                  </a:txBody>
                  <a:tcPr marL="7144" marR="7144" marT="7144" marB="0" anchor="b"/>
                </a:tc>
                <a:tc>
                  <a:txBody>
                    <a:bodyPr/>
                    <a:lstStyle/>
                    <a:p>
                      <a:pPr marL="0" marR="0" lvl="0" indent="0" algn="r" rtl="0">
                        <a:spcBef>
                          <a:spcPts val="0"/>
                        </a:spcBef>
                        <a:spcAft>
                          <a:spcPts val="0"/>
                        </a:spcAft>
                        <a:buNone/>
                      </a:pPr>
                      <a:r>
                        <a:rPr lang="es-CO" sz="1100" u="none" strike="noStrike" cap="none"/>
                        <a:t>0</a:t>
                      </a:r>
                      <a:endParaRPr sz="1100" b="0" i="0" u="none" strike="noStrike" cap="none">
                        <a:solidFill>
                          <a:srgbClr val="000000"/>
                        </a:solidFill>
                        <a:latin typeface="Arial"/>
                        <a:ea typeface="Arial"/>
                        <a:cs typeface="Arial"/>
                        <a:sym typeface="Arial"/>
                      </a:endParaRPr>
                    </a:p>
                  </a:txBody>
                  <a:tcPr marL="7144" marR="7144" marT="7144" marB="0" anchor="b"/>
                </a:tc>
                <a:tc>
                  <a:txBody>
                    <a:bodyPr/>
                    <a:lstStyle/>
                    <a:p>
                      <a:pPr marL="0" marR="0" lvl="0" indent="0" algn="r" rtl="0">
                        <a:spcBef>
                          <a:spcPts val="0"/>
                        </a:spcBef>
                        <a:spcAft>
                          <a:spcPts val="0"/>
                        </a:spcAft>
                        <a:buNone/>
                      </a:pPr>
                      <a:r>
                        <a:rPr lang="es-CO" sz="1100" u="none" strike="noStrike" cap="none"/>
                        <a:t>15</a:t>
                      </a:r>
                      <a:endParaRPr sz="1100" b="0" i="0" u="none" strike="noStrike" cap="none">
                        <a:solidFill>
                          <a:srgbClr val="000000"/>
                        </a:solidFill>
                        <a:latin typeface="Arial"/>
                        <a:ea typeface="Arial"/>
                        <a:cs typeface="Arial"/>
                        <a:sym typeface="Arial"/>
                      </a:endParaRPr>
                    </a:p>
                  </a:txBody>
                  <a:tcPr marL="7144" marR="7144" marT="7144" marB="0" anchor="b"/>
                </a:tc>
                <a:tc>
                  <a:txBody>
                    <a:bodyPr/>
                    <a:lstStyle/>
                    <a:p>
                      <a:pPr marL="0" marR="0" lvl="0" indent="0" algn="r" rtl="0">
                        <a:spcBef>
                          <a:spcPts val="0"/>
                        </a:spcBef>
                        <a:spcAft>
                          <a:spcPts val="0"/>
                        </a:spcAft>
                        <a:buNone/>
                      </a:pPr>
                      <a:r>
                        <a:rPr lang="es-CO" sz="1100" u="none" strike="noStrike" cap="none"/>
                        <a:t>9</a:t>
                      </a:r>
                      <a:endParaRPr sz="1100" b="0" i="0" u="none" strike="noStrike" cap="none">
                        <a:solidFill>
                          <a:srgbClr val="000000"/>
                        </a:solidFill>
                        <a:latin typeface="Arial"/>
                        <a:ea typeface="Arial"/>
                        <a:cs typeface="Arial"/>
                        <a:sym typeface="Arial"/>
                      </a:endParaRPr>
                    </a:p>
                  </a:txBody>
                  <a:tcPr marL="7144" marR="7144" marT="7144" marB="0" anchor="b"/>
                </a:tc>
                <a:tc>
                  <a:txBody>
                    <a:bodyPr/>
                    <a:lstStyle/>
                    <a:p>
                      <a:pPr marL="0" marR="0" lvl="0" indent="0" algn="r" rtl="0">
                        <a:spcBef>
                          <a:spcPts val="0"/>
                        </a:spcBef>
                        <a:spcAft>
                          <a:spcPts val="0"/>
                        </a:spcAft>
                        <a:buNone/>
                      </a:pPr>
                      <a:r>
                        <a:rPr lang="es-CO" sz="1100" u="none" strike="noStrike" cap="none"/>
                        <a:t>6</a:t>
                      </a:r>
                      <a:endParaRPr sz="1100" b="0" i="0" u="none" strike="noStrike" cap="none">
                        <a:solidFill>
                          <a:srgbClr val="000000"/>
                        </a:solidFill>
                        <a:latin typeface="Arial"/>
                        <a:ea typeface="Arial"/>
                        <a:cs typeface="Arial"/>
                        <a:sym typeface="Arial"/>
                      </a:endParaRPr>
                    </a:p>
                  </a:txBody>
                  <a:tcPr marL="7144" marR="7144" marT="7144" marB="0" anchor="b"/>
                </a:tc>
                <a:extLst>
                  <a:ext uri="{0D108BD9-81ED-4DB2-BD59-A6C34878D82A}">
                    <a16:rowId xmlns:a16="http://schemas.microsoft.com/office/drawing/2014/main" val="10001"/>
                  </a:ext>
                </a:extLst>
              </a:tr>
              <a:tr h="178594">
                <a:tc>
                  <a:txBody>
                    <a:bodyPr/>
                    <a:lstStyle/>
                    <a:p>
                      <a:pPr marL="0" marR="0" lvl="0" indent="0" algn="l" rtl="0">
                        <a:spcBef>
                          <a:spcPts val="0"/>
                        </a:spcBef>
                        <a:spcAft>
                          <a:spcPts val="0"/>
                        </a:spcAft>
                        <a:buNone/>
                      </a:pPr>
                      <a:r>
                        <a:rPr lang="es-CO" sz="1100" u="none" strike="noStrike" cap="none"/>
                        <a:t> </a:t>
                      </a:r>
                      <a:endParaRPr sz="1100" b="0" i="0" u="none" strike="noStrike" cap="none">
                        <a:solidFill>
                          <a:srgbClr val="000000"/>
                        </a:solidFill>
                        <a:latin typeface="Arial"/>
                        <a:ea typeface="Arial"/>
                        <a:cs typeface="Arial"/>
                        <a:sym typeface="Arial"/>
                      </a:endParaRPr>
                    </a:p>
                  </a:txBody>
                  <a:tcPr marL="7144" marR="7144" marT="7144" marB="0" anchor="b"/>
                </a:tc>
                <a:tc>
                  <a:txBody>
                    <a:bodyPr/>
                    <a:lstStyle/>
                    <a:p>
                      <a:pPr marL="0" marR="0" lvl="0" indent="0" algn="r" rtl="0">
                        <a:spcBef>
                          <a:spcPts val="0"/>
                        </a:spcBef>
                        <a:spcAft>
                          <a:spcPts val="0"/>
                        </a:spcAft>
                        <a:buNone/>
                      </a:pPr>
                      <a:r>
                        <a:rPr lang="es-CO" sz="1100" u="none" strike="noStrike" cap="none"/>
                        <a:t>9%</a:t>
                      </a:r>
                      <a:endParaRPr sz="1100" b="0" i="0" u="none" strike="noStrike" cap="none">
                        <a:solidFill>
                          <a:srgbClr val="000000"/>
                        </a:solidFill>
                        <a:latin typeface="Arial"/>
                        <a:ea typeface="Arial"/>
                        <a:cs typeface="Arial"/>
                        <a:sym typeface="Arial"/>
                      </a:endParaRPr>
                    </a:p>
                  </a:txBody>
                  <a:tcPr marL="7144" marR="7144" marT="7144" marB="0" anchor="b"/>
                </a:tc>
                <a:tc>
                  <a:txBody>
                    <a:bodyPr/>
                    <a:lstStyle/>
                    <a:p>
                      <a:pPr marL="0" marR="0" lvl="0" indent="0" algn="r" rtl="0">
                        <a:spcBef>
                          <a:spcPts val="0"/>
                        </a:spcBef>
                        <a:spcAft>
                          <a:spcPts val="0"/>
                        </a:spcAft>
                        <a:buNone/>
                      </a:pPr>
                      <a:r>
                        <a:rPr lang="es-CO" sz="1100" u="none" strike="noStrike" cap="none"/>
                        <a:t>3%</a:t>
                      </a:r>
                      <a:endParaRPr sz="1100" b="0" i="0" u="none" strike="noStrike" cap="none">
                        <a:solidFill>
                          <a:srgbClr val="000000"/>
                        </a:solidFill>
                        <a:latin typeface="Arial"/>
                        <a:ea typeface="Arial"/>
                        <a:cs typeface="Arial"/>
                        <a:sym typeface="Arial"/>
                      </a:endParaRPr>
                    </a:p>
                  </a:txBody>
                  <a:tcPr marL="7144" marR="7144" marT="7144" marB="0" anchor="b"/>
                </a:tc>
                <a:tc>
                  <a:txBody>
                    <a:bodyPr/>
                    <a:lstStyle/>
                    <a:p>
                      <a:pPr marL="0" marR="0" lvl="0" indent="0" algn="r" rtl="0">
                        <a:spcBef>
                          <a:spcPts val="0"/>
                        </a:spcBef>
                        <a:spcAft>
                          <a:spcPts val="0"/>
                        </a:spcAft>
                        <a:buNone/>
                      </a:pPr>
                      <a:r>
                        <a:rPr lang="es-CO" sz="1100" u="none" strike="noStrike" cap="none"/>
                        <a:t>0%</a:t>
                      </a:r>
                      <a:endParaRPr sz="1100" b="0" i="0" u="none" strike="noStrike" cap="none">
                        <a:solidFill>
                          <a:srgbClr val="000000"/>
                        </a:solidFill>
                        <a:latin typeface="Arial"/>
                        <a:ea typeface="Arial"/>
                        <a:cs typeface="Arial"/>
                        <a:sym typeface="Arial"/>
                      </a:endParaRPr>
                    </a:p>
                  </a:txBody>
                  <a:tcPr marL="7144" marR="7144" marT="7144" marB="0" anchor="b"/>
                </a:tc>
                <a:tc>
                  <a:txBody>
                    <a:bodyPr/>
                    <a:lstStyle/>
                    <a:p>
                      <a:pPr marL="0" marR="0" lvl="0" indent="0" algn="r" rtl="0">
                        <a:spcBef>
                          <a:spcPts val="0"/>
                        </a:spcBef>
                        <a:spcAft>
                          <a:spcPts val="0"/>
                        </a:spcAft>
                        <a:buNone/>
                      </a:pPr>
                      <a:r>
                        <a:rPr lang="es-CO" sz="1100" u="none" strike="noStrike" cap="none"/>
                        <a:t>44%</a:t>
                      </a:r>
                      <a:endParaRPr sz="1100" b="0" i="0" u="none" strike="noStrike" cap="none">
                        <a:solidFill>
                          <a:srgbClr val="000000"/>
                        </a:solidFill>
                        <a:latin typeface="Arial"/>
                        <a:ea typeface="Arial"/>
                        <a:cs typeface="Arial"/>
                        <a:sym typeface="Arial"/>
                      </a:endParaRPr>
                    </a:p>
                  </a:txBody>
                  <a:tcPr marL="7144" marR="7144" marT="7144" marB="0" anchor="b"/>
                </a:tc>
                <a:tc>
                  <a:txBody>
                    <a:bodyPr/>
                    <a:lstStyle/>
                    <a:p>
                      <a:pPr marL="0" marR="0" lvl="0" indent="0" algn="r" rtl="0">
                        <a:spcBef>
                          <a:spcPts val="0"/>
                        </a:spcBef>
                        <a:spcAft>
                          <a:spcPts val="0"/>
                        </a:spcAft>
                        <a:buNone/>
                      </a:pPr>
                      <a:r>
                        <a:rPr lang="es-CO" sz="1100" u="none" strike="noStrike" cap="none"/>
                        <a:t>26%</a:t>
                      </a:r>
                      <a:endParaRPr sz="1100" b="0" i="0" u="none" strike="noStrike" cap="none">
                        <a:solidFill>
                          <a:srgbClr val="000000"/>
                        </a:solidFill>
                        <a:latin typeface="Arial"/>
                        <a:ea typeface="Arial"/>
                        <a:cs typeface="Arial"/>
                        <a:sym typeface="Arial"/>
                      </a:endParaRPr>
                    </a:p>
                  </a:txBody>
                  <a:tcPr marL="7144" marR="7144" marT="7144" marB="0" anchor="b"/>
                </a:tc>
                <a:tc>
                  <a:txBody>
                    <a:bodyPr/>
                    <a:lstStyle/>
                    <a:p>
                      <a:pPr marL="0" marR="0" lvl="0" indent="0" algn="r" rtl="0">
                        <a:spcBef>
                          <a:spcPts val="0"/>
                        </a:spcBef>
                        <a:spcAft>
                          <a:spcPts val="0"/>
                        </a:spcAft>
                        <a:buNone/>
                      </a:pPr>
                      <a:r>
                        <a:rPr lang="es-CO" sz="1100" u="none" strike="noStrike" cap="none" dirty="0"/>
                        <a:t>18%</a:t>
                      </a:r>
                      <a:endParaRPr sz="1100" b="0" i="0" u="none" strike="noStrike" cap="none" dirty="0">
                        <a:solidFill>
                          <a:srgbClr val="000000"/>
                        </a:solidFill>
                        <a:latin typeface="Arial"/>
                        <a:ea typeface="Arial"/>
                        <a:cs typeface="Arial"/>
                        <a:sym typeface="Arial"/>
                      </a:endParaRPr>
                    </a:p>
                  </a:txBody>
                  <a:tcPr marL="7144" marR="7144" marT="7144" marB="0" anchor="b"/>
                </a:tc>
                <a:extLst>
                  <a:ext uri="{0D108BD9-81ED-4DB2-BD59-A6C34878D82A}">
                    <a16:rowId xmlns:a16="http://schemas.microsoft.com/office/drawing/2014/main" val="10002"/>
                  </a:ext>
                </a:extLst>
              </a:tr>
            </a:tbl>
          </a:graphicData>
        </a:graphic>
      </p:graphicFrame>
      <p:graphicFrame>
        <p:nvGraphicFramePr>
          <p:cNvPr id="224" name="Google Shape;224;p10"/>
          <p:cNvGraphicFramePr/>
          <p:nvPr>
            <p:extLst>
              <p:ext uri="{D42A27DB-BD31-4B8C-83A1-F6EECF244321}">
                <p14:modId xmlns:p14="http://schemas.microsoft.com/office/powerpoint/2010/main" val="1410836935"/>
              </p:ext>
            </p:extLst>
          </p:nvPr>
        </p:nvGraphicFramePr>
        <p:xfrm>
          <a:off x="1430111" y="4375603"/>
          <a:ext cx="5657850" cy="2057400"/>
        </p:xfrm>
        <a:graphic>
          <a:graphicData uri="http://schemas.openxmlformats.org/drawingml/2006/chart">
            <c:chart xmlns:c="http://schemas.openxmlformats.org/drawingml/2006/chart" xmlns:r="http://schemas.openxmlformats.org/officeDocument/2006/relationships" r:id="rId3"/>
          </a:graphicData>
        </a:graphic>
      </p:graphicFrame>
      <p:sp>
        <p:nvSpPr>
          <p:cNvPr id="2" name="Rectángulo 1">
            <a:extLst>
              <a:ext uri="{FF2B5EF4-FFF2-40B4-BE49-F238E27FC236}">
                <a16:creationId xmlns:a16="http://schemas.microsoft.com/office/drawing/2014/main" id="{0DFB93EA-0398-481C-A5DB-CAA1385DD086}"/>
              </a:ext>
            </a:extLst>
          </p:cNvPr>
          <p:cNvSpPr/>
          <p:nvPr/>
        </p:nvSpPr>
        <p:spPr>
          <a:xfrm>
            <a:off x="2022984" y="590034"/>
            <a:ext cx="3590022" cy="584775"/>
          </a:xfrm>
          <a:prstGeom prst="rect">
            <a:avLst/>
          </a:prstGeom>
        </p:spPr>
        <p:txBody>
          <a:bodyPr wrap="none">
            <a:spAutoFit/>
          </a:bodyPr>
          <a:lstStyle/>
          <a:p>
            <a:r>
              <a:rPr lang="es-CO" sz="3200" dirty="0">
                <a:solidFill>
                  <a:schemeClr val="bg1"/>
                </a:solidFill>
              </a:rPr>
              <a:t>Resultados encuesta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223"/>
                                        </p:tgtEl>
                                      </p:cBhvr>
                                    </p:animEffect>
                                    <p:set>
                                      <p:cBhvr>
                                        <p:cTn id="7" dur="1" fill="hold">
                                          <p:stCondLst>
                                            <p:cond delay="2000"/>
                                          </p:stCondLst>
                                        </p:cTn>
                                        <p:tgtEl>
                                          <p:spTgt spid="22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24"/>
                                        </p:tgtEl>
                                      </p:cBhvr>
                                    </p:animEffect>
                                    <p:set>
                                      <p:cBhvr>
                                        <p:cTn id="12" dur="1" fill="hold">
                                          <p:stCondLst>
                                            <p:cond delay="500"/>
                                          </p:stCondLst>
                                        </p:cTn>
                                        <p:tgtEl>
                                          <p:spTgt spid="22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1"/>
                                          </p:stCondLst>
                                        </p:cTn>
                                        <p:tgtEl>
                                          <p:spTgt spid="2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2ACE39C6-68B4-4F84-8E92-04F0A4111296}"/>
              </a:ext>
            </a:extLst>
          </p:cNvPr>
          <p:cNvSpPr/>
          <p:nvPr/>
        </p:nvSpPr>
        <p:spPr>
          <a:xfrm>
            <a:off x="1074665" y="554400"/>
            <a:ext cx="3431324" cy="646331"/>
          </a:xfrm>
          <a:prstGeom prst="rect">
            <a:avLst/>
          </a:prstGeom>
        </p:spPr>
        <p:txBody>
          <a:bodyPr wrap="none">
            <a:spAutoFit/>
          </a:bodyPr>
          <a:lstStyle/>
          <a:p>
            <a:r>
              <a:rPr lang="es-CO" sz="3600" dirty="0">
                <a:solidFill>
                  <a:schemeClr val="bg1"/>
                </a:solidFill>
              </a:rPr>
              <a:t>Mapa de proceso</a:t>
            </a:r>
          </a:p>
        </p:txBody>
      </p:sp>
      <p:pic>
        <p:nvPicPr>
          <p:cNvPr id="6" name="Imagen 5">
            <a:extLst>
              <a:ext uri="{FF2B5EF4-FFF2-40B4-BE49-F238E27FC236}">
                <a16:creationId xmlns:a16="http://schemas.microsoft.com/office/drawing/2014/main" id="{F29EBD7E-5235-4F4C-9E7E-A18767EE2DAB}"/>
              </a:ext>
            </a:extLst>
          </p:cNvPr>
          <p:cNvPicPr>
            <a:picLocks noChangeAspect="1"/>
          </p:cNvPicPr>
          <p:nvPr/>
        </p:nvPicPr>
        <p:blipFill rotWithShape="1">
          <a:blip r:embed="rId2"/>
          <a:srcRect b="11337"/>
          <a:stretch/>
        </p:blipFill>
        <p:spPr>
          <a:xfrm>
            <a:off x="92587" y="1615736"/>
            <a:ext cx="8826804" cy="5242264"/>
          </a:xfrm>
          <a:prstGeom prst="rect">
            <a:avLst/>
          </a:prstGeom>
        </p:spPr>
      </p:pic>
    </p:spTree>
    <p:extLst>
      <p:ext uri="{BB962C8B-B14F-4D97-AF65-F5344CB8AC3E}">
        <p14:creationId xmlns:p14="http://schemas.microsoft.com/office/powerpoint/2010/main" val="2368449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7692FBE2-1AE6-4AA6-B5EE-B7CA30A59DB6}"/>
              </a:ext>
            </a:extLst>
          </p:cNvPr>
          <p:cNvSpPr/>
          <p:nvPr/>
        </p:nvSpPr>
        <p:spPr>
          <a:xfrm>
            <a:off x="545406" y="2159895"/>
            <a:ext cx="2547422" cy="369332"/>
          </a:xfrm>
          <a:prstGeom prst="rect">
            <a:avLst/>
          </a:prstGeom>
        </p:spPr>
        <p:txBody>
          <a:bodyPr wrap="square">
            <a:spAutoFit/>
          </a:bodyPr>
          <a:lstStyle/>
          <a:p>
            <a:r>
              <a:rPr lang="es-CO" b="1" dirty="0"/>
              <a:t>software</a:t>
            </a:r>
          </a:p>
        </p:txBody>
      </p:sp>
      <p:sp>
        <p:nvSpPr>
          <p:cNvPr id="3" name="Rectángulo 2">
            <a:extLst>
              <a:ext uri="{FF2B5EF4-FFF2-40B4-BE49-F238E27FC236}">
                <a16:creationId xmlns:a16="http://schemas.microsoft.com/office/drawing/2014/main" id="{6EB3EC7C-A0CC-44DC-B276-7033216A1134}"/>
              </a:ext>
            </a:extLst>
          </p:cNvPr>
          <p:cNvSpPr/>
          <p:nvPr/>
        </p:nvSpPr>
        <p:spPr>
          <a:xfrm>
            <a:off x="865572" y="437200"/>
            <a:ext cx="4572000" cy="1015663"/>
          </a:xfrm>
          <a:prstGeom prst="rect">
            <a:avLst/>
          </a:prstGeom>
        </p:spPr>
        <p:txBody>
          <a:bodyPr>
            <a:spAutoFit/>
          </a:bodyPr>
          <a:lstStyle/>
          <a:p>
            <a:r>
              <a:rPr lang="es-ES" sz="2000" dirty="0">
                <a:solidFill>
                  <a:schemeClr val="bg1"/>
                </a:solidFill>
              </a:rPr>
              <a:t>identificación de hardware y software </a:t>
            </a:r>
          </a:p>
          <a:p>
            <a:r>
              <a:rPr lang="es-ES" sz="2000" dirty="0">
                <a:solidFill>
                  <a:schemeClr val="bg1"/>
                </a:solidFill>
              </a:rPr>
              <a:t>que se necesita para implementar el </a:t>
            </a:r>
          </a:p>
          <a:p>
            <a:r>
              <a:rPr lang="es-ES" sz="2000" dirty="0">
                <a:solidFill>
                  <a:schemeClr val="bg1"/>
                </a:solidFill>
              </a:rPr>
              <a:t>sistema de información</a:t>
            </a:r>
          </a:p>
        </p:txBody>
      </p:sp>
      <p:sp>
        <p:nvSpPr>
          <p:cNvPr id="5" name="Rectángulo 4">
            <a:extLst>
              <a:ext uri="{FF2B5EF4-FFF2-40B4-BE49-F238E27FC236}">
                <a16:creationId xmlns:a16="http://schemas.microsoft.com/office/drawing/2014/main" id="{868A041F-D096-419F-87B5-E47DB8248CE9}"/>
              </a:ext>
            </a:extLst>
          </p:cNvPr>
          <p:cNvSpPr/>
          <p:nvPr/>
        </p:nvSpPr>
        <p:spPr>
          <a:xfrm>
            <a:off x="386179" y="4407735"/>
            <a:ext cx="6272073" cy="2031325"/>
          </a:xfrm>
          <a:prstGeom prst="rect">
            <a:avLst/>
          </a:prstGeom>
        </p:spPr>
        <p:txBody>
          <a:bodyPr wrap="square">
            <a:spAutoFit/>
          </a:bodyPr>
          <a:lstStyle/>
          <a:p>
            <a:r>
              <a:rPr lang="es-ES" b="1" dirty="0"/>
              <a:t>Hardware</a:t>
            </a:r>
          </a:p>
          <a:p>
            <a:endParaRPr lang="es-ES" b="1" dirty="0"/>
          </a:p>
          <a:p>
            <a:r>
              <a:rPr lang="es-ES" dirty="0"/>
              <a:t>Tener acceso a internet</a:t>
            </a:r>
          </a:p>
          <a:p>
            <a:r>
              <a:rPr lang="es-ES" dirty="0"/>
              <a:t>disponibilidad de tener un computador</a:t>
            </a:r>
          </a:p>
          <a:p>
            <a:r>
              <a:rPr lang="es-ES" dirty="0"/>
              <a:t> </a:t>
            </a:r>
          </a:p>
          <a:p>
            <a:r>
              <a:rPr lang="es-ES" dirty="0"/>
              <a:t> </a:t>
            </a:r>
          </a:p>
          <a:p>
            <a:endParaRPr lang="es-ES" dirty="0"/>
          </a:p>
        </p:txBody>
      </p:sp>
      <p:sp>
        <p:nvSpPr>
          <p:cNvPr id="6" name="Rectángulo 5">
            <a:extLst>
              <a:ext uri="{FF2B5EF4-FFF2-40B4-BE49-F238E27FC236}">
                <a16:creationId xmlns:a16="http://schemas.microsoft.com/office/drawing/2014/main" id="{37417EB4-1578-4342-A5AA-5C65612DC7D9}"/>
              </a:ext>
            </a:extLst>
          </p:cNvPr>
          <p:cNvSpPr/>
          <p:nvPr/>
        </p:nvSpPr>
        <p:spPr>
          <a:xfrm>
            <a:off x="266909" y="2675747"/>
            <a:ext cx="6480120" cy="1754326"/>
          </a:xfrm>
          <a:prstGeom prst="rect">
            <a:avLst/>
          </a:prstGeom>
        </p:spPr>
        <p:txBody>
          <a:bodyPr wrap="square">
            <a:spAutoFit/>
          </a:bodyPr>
          <a:lstStyle/>
          <a:p>
            <a:endParaRPr lang="es-ES" dirty="0"/>
          </a:p>
          <a:p>
            <a:r>
              <a:rPr lang="es-ES" dirty="0"/>
              <a:t>Windows 7 en adelante</a:t>
            </a:r>
          </a:p>
          <a:p>
            <a:r>
              <a:rPr lang="es-ES" dirty="0"/>
              <a:t>Navegador web ( Chrome, Firefox, internet Explorer)</a:t>
            </a:r>
          </a:p>
          <a:p>
            <a:endParaRPr lang="es-ES" dirty="0"/>
          </a:p>
          <a:p>
            <a:endParaRPr lang="es-ES" dirty="0"/>
          </a:p>
          <a:p>
            <a:endParaRPr lang="es-ES" dirty="0"/>
          </a:p>
        </p:txBody>
      </p:sp>
      <p:sp>
        <p:nvSpPr>
          <p:cNvPr id="7" name="Rectángulo 6">
            <a:extLst>
              <a:ext uri="{FF2B5EF4-FFF2-40B4-BE49-F238E27FC236}">
                <a16:creationId xmlns:a16="http://schemas.microsoft.com/office/drawing/2014/main" id="{8C03C788-D62D-49F3-8458-6DA6EBC8C1C9}"/>
              </a:ext>
            </a:extLst>
          </p:cNvPr>
          <p:cNvSpPr/>
          <p:nvPr/>
        </p:nvSpPr>
        <p:spPr>
          <a:xfrm>
            <a:off x="386179" y="4883599"/>
            <a:ext cx="4572000" cy="369332"/>
          </a:xfrm>
          <a:prstGeom prst="rect">
            <a:avLst/>
          </a:prstGeom>
        </p:spPr>
        <p:txBody>
          <a:bodyPr>
            <a:spAutoFit/>
          </a:bodyPr>
          <a:lstStyle/>
          <a:p>
            <a:endParaRPr lang="es-ES" dirty="0"/>
          </a:p>
        </p:txBody>
      </p:sp>
    </p:spTree>
    <p:extLst>
      <p:ext uri="{BB962C8B-B14F-4D97-AF65-F5344CB8AC3E}">
        <p14:creationId xmlns:p14="http://schemas.microsoft.com/office/powerpoint/2010/main" val="2713682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2" name="Título 1"/>
          <p:cNvSpPr>
            <a:spLocks noGrp="1"/>
          </p:cNvSpPr>
          <p:nvPr>
            <p:ph type="title" idx="4294967295"/>
          </p:nvPr>
        </p:nvSpPr>
        <p:spPr>
          <a:xfrm>
            <a:off x="3584575" y="4808538"/>
            <a:ext cx="5559425" cy="1592262"/>
          </a:xfrm>
          <a:prstGeom prst="rect">
            <a:avLst/>
          </a:prstGeom>
        </p:spPr>
        <p:txBody>
          <a:bodyPr anchor="ctr">
            <a:noAutofit/>
          </a:bodyPr>
          <a:lstStyle/>
          <a:p>
            <a:pPr algn="l"/>
            <a:r>
              <a:rPr lang="es-CO" sz="5400" b="1" dirty="0">
                <a:solidFill>
                  <a:schemeClr val="bg1"/>
                </a:solidFill>
              </a:rPr>
              <a:t>FORMACIÓN I Trimestre ADSI </a:t>
            </a:r>
            <a:endParaRPr lang="es-ES" sz="5400" dirty="0">
              <a:solidFill>
                <a:schemeClr val="bg1"/>
              </a:solidFill>
            </a:endParaRPr>
          </a:p>
        </p:txBody>
      </p:sp>
    </p:spTree>
    <p:extLst>
      <p:ext uri="{BB962C8B-B14F-4D97-AF65-F5344CB8AC3E}">
        <p14:creationId xmlns:p14="http://schemas.microsoft.com/office/powerpoint/2010/main" val="2304344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60AE48C6-795F-4384-A565-443621B18653}"/>
              </a:ext>
            </a:extLst>
          </p:cNvPr>
          <p:cNvSpPr/>
          <p:nvPr/>
        </p:nvSpPr>
        <p:spPr>
          <a:xfrm>
            <a:off x="-55659" y="628558"/>
            <a:ext cx="4182171" cy="523220"/>
          </a:xfrm>
          <a:prstGeom prst="rect">
            <a:avLst/>
          </a:prstGeom>
        </p:spPr>
        <p:txBody>
          <a:bodyPr wrap="none">
            <a:spAutoFit/>
          </a:bodyPr>
          <a:lstStyle/>
          <a:p>
            <a:r>
              <a:rPr lang="es-CO" sz="2800" dirty="0">
                <a:solidFill>
                  <a:schemeClr val="bg1"/>
                </a:solidFill>
              </a:rPr>
              <a:t>Informe de Requerimientos</a:t>
            </a:r>
          </a:p>
        </p:txBody>
      </p:sp>
    </p:spTree>
    <p:extLst>
      <p:ext uri="{BB962C8B-B14F-4D97-AF65-F5344CB8AC3E}">
        <p14:creationId xmlns:p14="http://schemas.microsoft.com/office/powerpoint/2010/main" val="1734751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ítulo 1"/>
          <p:cNvSpPr txBox="1">
            <a:spLocks/>
          </p:cNvSpPr>
          <p:nvPr/>
        </p:nvSpPr>
        <p:spPr>
          <a:xfrm>
            <a:off x="1127578" y="5296746"/>
            <a:ext cx="602095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5400" b="1" dirty="0">
                <a:solidFill>
                  <a:srgbClr val="FFC000"/>
                </a:solidFill>
              </a:rPr>
              <a:t>GRACIAS</a:t>
            </a:r>
            <a:endParaRPr lang="es-ES" sz="5400" dirty="0">
              <a:solidFill>
                <a:srgbClr val="FFC000"/>
              </a:solidFill>
            </a:endParaRPr>
          </a:p>
        </p:txBody>
      </p:sp>
      <p:pic>
        <p:nvPicPr>
          <p:cNvPr id="5"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8062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60460" y="445022"/>
            <a:ext cx="602095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5400" b="1" dirty="0">
                <a:solidFill>
                  <a:schemeClr val="bg1"/>
                </a:solidFill>
              </a:rPr>
              <a:t>Integrantes y nombre Proyecto</a:t>
            </a:r>
            <a:endParaRPr lang="es-ES" sz="5400" dirty="0">
              <a:solidFill>
                <a:schemeClr val="bg1"/>
              </a:solidFill>
            </a:endParaRPr>
          </a:p>
        </p:txBody>
      </p:sp>
      <p:sp>
        <p:nvSpPr>
          <p:cNvPr id="3" name="CuadroTexto 2"/>
          <p:cNvSpPr txBox="1"/>
          <p:nvPr/>
        </p:nvSpPr>
        <p:spPr>
          <a:xfrm>
            <a:off x="1773382" y="2493817"/>
            <a:ext cx="5694218" cy="3034147"/>
          </a:xfrm>
          <a:prstGeom prst="rect">
            <a:avLst/>
          </a:prstGeom>
          <a:noFill/>
        </p:spPr>
        <p:txBody>
          <a:bodyPr vert="horz" wrap="none" lIns="91440" tIns="45720" rIns="91440" bIns="45720" rtlCol="0" anchor="ctr">
            <a:noAutofit/>
          </a:bodyPr>
          <a:lstStyle/>
          <a:p>
            <a:pPr algn="l"/>
            <a:r>
              <a:rPr lang="es-ES" sz="2400" dirty="0" smtClean="0">
                <a:latin typeface="Arial" panose="020B0604020202020204" pitchFamily="34" charset="0"/>
                <a:cs typeface="Arial" panose="020B0604020202020204" pitchFamily="34" charset="0"/>
              </a:rPr>
              <a:t>Karen Gutiérrez</a:t>
            </a:r>
            <a:endParaRPr lang="es-ES" sz="2400" dirty="0">
              <a:latin typeface="Arial" panose="020B0604020202020204" pitchFamily="34" charset="0"/>
              <a:cs typeface="Arial" panose="020B0604020202020204" pitchFamily="34" charset="0"/>
            </a:endParaRPr>
          </a:p>
          <a:p>
            <a:r>
              <a:rPr lang="es-ES" sz="2400" dirty="0">
                <a:latin typeface="Arial" panose="020B0604020202020204" pitchFamily="34" charset="0"/>
                <a:cs typeface="Arial" panose="020B0604020202020204" pitchFamily="34" charset="0"/>
              </a:rPr>
              <a:t>Sebastián Lagares</a:t>
            </a:r>
          </a:p>
          <a:p>
            <a:r>
              <a:rPr lang="es-CO" sz="2400" dirty="0">
                <a:latin typeface="Arial" panose="020B0604020202020204" pitchFamily="34" charset="0"/>
                <a:cs typeface="Arial" panose="020B0604020202020204" pitchFamily="34" charset="0"/>
              </a:rPr>
              <a:t>Juan Pablo Acosta</a:t>
            </a:r>
          </a:p>
          <a:p>
            <a:r>
              <a:rPr lang="es-ES" sz="2400" dirty="0">
                <a:latin typeface="Arial" panose="020B0604020202020204" pitchFamily="34" charset="0"/>
                <a:cs typeface="Arial" panose="020B0604020202020204" pitchFamily="34" charset="0"/>
              </a:rPr>
              <a:t>J.Damian Cuscue</a:t>
            </a:r>
            <a:endParaRPr lang="es-CO" sz="2400" dirty="0">
              <a:latin typeface="Arial" panose="020B0604020202020204" pitchFamily="34" charset="0"/>
              <a:cs typeface="Arial" panose="020B0604020202020204" pitchFamily="34" charset="0"/>
            </a:endParaRPr>
          </a:p>
          <a:p>
            <a:endParaRPr lang="es-CO" sz="2000" dirty="0">
              <a:latin typeface="Arial" panose="020B0604020202020204" pitchFamily="34" charset="0"/>
              <a:cs typeface="Arial" panose="020B0604020202020204" pitchFamily="34" charset="0"/>
            </a:endParaRPr>
          </a:p>
          <a:p>
            <a:pPr algn="l"/>
            <a:endParaRPr lang="es-CO" sz="2000" dirty="0"/>
          </a:p>
        </p:txBody>
      </p:sp>
      <p:sp>
        <p:nvSpPr>
          <p:cNvPr id="4" name="CuadroTexto 3"/>
          <p:cNvSpPr txBox="1"/>
          <p:nvPr/>
        </p:nvSpPr>
        <p:spPr>
          <a:xfrm>
            <a:off x="734292" y="2493818"/>
            <a:ext cx="5458690" cy="2078182"/>
          </a:xfrm>
          <a:prstGeom prst="rect">
            <a:avLst/>
          </a:prstGeom>
        </p:spPr>
        <p:txBody>
          <a:bodyPr vert="horz" wrap="none" lIns="91440" tIns="45720" rIns="91440" bIns="45720" rtlCol="0" anchor="ctr">
            <a:noAutofit/>
          </a:bodyPr>
          <a:lstStyle/>
          <a:p>
            <a:pPr algn="l"/>
            <a:endParaRPr lang="es-CO" sz="8000" b="1" dirty="0">
              <a:solidFill>
                <a:srgbClr val="92D050"/>
              </a:solidFill>
            </a:endParaRPr>
          </a:p>
        </p:txBody>
      </p:sp>
    </p:spTree>
    <p:extLst>
      <p:ext uri="{BB962C8B-B14F-4D97-AF65-F5344CB8AC3E}">
        <p14:creationId xmlns:p14="http://schemas.microsoft.com/office/powerpoint/2010/main" val="2990981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460460" y="445022"/>
            <a:ext cx="602095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6600" b="1" dirty="0">
                <a:solidFill>
                  <a:schemeClr val="bg1"/>
                </a:solidFill>
              </a:rPr>
              <a:t>Agenda</a:t>
            </a:r>
            <a:endParaRPr lang="es-ES" sz="6600" dirty="0">
              <a:solidFill>
                <a:schemeClr val="bg1"/>
              </a:solidFill>
            </a:endParaRPr>
          </a:p>
        </p:txBody>
      </p:sp>
      <p:sp>
        <p:nvSpPr>
          <p:cNvPr id="4" name="CuadroTexto 3"/>
          <p:cNvSpPr txBox="1"/>
          <p:nvPr/>
        </p:nvSpPr>
        <p:spPr>
          <a:xfrm>
            <a:off x="763814" y="2235200"/>
            <a:ext cx="36049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1. Nombre del Proyecto e integrantes</a:t>
            </a:r>
            <a:endParaRPr lang="es-ES" sz="1600" dirty="0"/>
          </a:p>
        </p:txBody>
      </p:sp>
      <p:sp>
        <p:nvSpPr>
          <p:cNvPr id="9" name="CuadroTexto 8"/>
          <p:cNvSpPr txBox="1"/>
          <p:nvPr/>
        </p:nvSpPr>
        <p:spPr>
          <a:xfrm>
            <a:off x="763814" y="2749368"/>
            <a:ext cx="36049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2. Introducción</a:t>
            </a:r>
            <a:endParaRPr lang="es-ES" sz="1600" dirty="0"/>
          </a:p>
        </p:txBody>
      </p:sp>
      <p:sp>
        <p:nvSpPr>
          <p:cNvPr id="10" name="CuadroTexto 9"/>
          <p:cNvSpPr txBox="1"/>
          <p:nvPr/>
        </p:nvSpPr>
        <p:spPr>
          <a:xfrm>
            <a:off x="763814" y="3269704"/>
            <a:ext cx="36049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3. Planteamiento del Problema</a:t>
            </a:r>
            <a:endParaRPr lang="es-ES" sz="1600" dirty="0"/>
          </a:p>
        </p:txBody>
      </p:sp>
      <p:sp>
        <p:nvSpPr>
          <p:cNvPr id="11" name="CuadroTexto 10"/>
          <p:cNvSpPr txBox="1"/>
          <p:nvPr/>
        </p:nvSpPr>
        <p:spPr>
          <a:xfrm>
            <a:off x="763814" y="3783872"/>
            <a:ext cx="36049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4. Objetivo General y Específicos</a:t>
            </a:r>
            <a:endParaRPr lang="es-ES" sz="1600" dirty="0"/>
          </a:p>
        </p:txBody>
      </p:sp>
      <p:sp>
        <p:nvSpPr>
          <p:cNvPr id="17" name="CuadroTexto 16"/>
          <p:cNvSpPr txBox="1"/>
          <p:nvPr/>
        </p:nvSpPr>
        <p:spPr>
          <a:xfrm>
            <a:off x="763814" y="4285708"/>
            <a:ext cx="36049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5. Alcance del Proyecto</a:t>
            </a:r>
            <a:endParaRPr lang="es-ES" sz="1600" dirty="0"/>
          </a:p>
        </p:txBody>
      </p:sp>
      <p:sp>
        <p:nvSpPr>
          <p:cNvPr id="18" name="CuadroTexto 17"/>
          <p:cNvSpPr txBox="1"/>
          <p:nvPr/>
        </p:nvSpPr>
        <p:spPr>
          <a:xfrm>
            <a:off x="763814" y="4799876"/>
            <a:ext cx="36049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6. Justificación</a:t>
            </a:r>
            <a:endParaRPr lang="es-ES" sz="1600" dirty="0"/>
          </a:p>
        </p:txBody>
      </p:sp>
      <p:sp>
        <p:nvSpPr>
          <p:cNvPr id="19" name="CuadroTexto 18"/>
          <p:cNvSpPr txBox="1"/>
          <p:nvPr/>
        </p:nvSpPr>
        <p:spPr>
          <a:xfrm>
            <a:off x="763814" y="5320212"/>
            <a:ext cx="36049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7. Tec. Levantamiento de Información</a:t>
            </a:r>
            <a:endParaRPr lang="es-ES" sz="1600" dirty="0"/>
          </a:p>
        </p:txBody>
      </p:sp>
      <p:sp>
        <p:nvSpPr>
          <p:cNvPr id="20" name="CuadroTexto 19"/>
          <p:cNvSpPr txBox="1"/>
          <p:nvPr/>
        </p:nvSpPr>
        <p:spPr>
          <a:xfrm>
            <a:off x="763814" y="5910058"/>
            <a:ext cx="36049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8. Resultados aplicación Técnicas</a:t>
            </a:r>
            <a:endParaRPr lang="es-ES" sz="1600" dirty="0"/>
          </a:p>
        </p:txBody>
      </p:sp>
      <p:sp>
        <p:nvSpPr>
          <p:cNvPr id="21" name="CuadroTexto 20"/>
          <p:cNvSpPr txBox="1"/>
          <p:nvPr/>
        </p:nvSpPr>
        <p:spPr>
          <a:xfrm>
            <a:off x="4637314" y="2235200"/>
            <a:ext cx="36557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9. Mapa de Procesos</a:t>
            </a:r>
            <a:endParaRPr lang="es-ES" sz="1600" dirty="0"/>
          </a:p>
        </p:txBody>
      </p:sp>
      <p:sp>
        <p:nvSpPr>
          <p:cNvPr id="22" name="CuadroTexto 21"/>
          <p:cNvSpPr txBox="1"/>
          <p:nvPr/>
        </p:nvSpPr>
        <p:spPr>
          <a:xfrm>
            <a:off x="4637314" y="2749367"/>
            <a:ext cx="3655786" cy="996061"/>
          </a:xfrm>
          <a:prstGeom prst="rect">
            <a:avLst/>
          </a:prstGeom>
          <a:ln w="6350">
            <a:solidFill>
              <a:schemeClr val="accent1"/>
            </a:solidFill>
          </a:ln>
        </p:spPr>
        <p:txBody>
          <a:bodyPr vert="horz" wrap="none" lIns="91440" tIns="45720" rIns="91440" bIns="45720" rtlCol="0" anchor="ctr">
            <a:noAutofit/>
          </a:bodyPr>
          <a:lstStyle/>
          <a:p>
            <a:r>
              <a:rPr lang="es-CO" sz="1600" dirty="0"/>
              <a:t>10.</a:t>
            </a:r>
            <a:r>
              <a:rPr lang="es-ES" sz="1600" dirty="0"/>
              <a:t> identificación de hardware y software </a:t>
            </a:r>
          </a:p>
          <a:p>
            <a:r>
              <a:rPr lang="es-ES" sz="1600" dirty="0"/>
              <a:t>que se necesita para implementar el </a:t>
            </a:r>
          </a:p>
          <a:p>
            <a:r>
              <a:rPr lang="es-ES" sz="1600" dirty="0"/>
              <a:t>sistema de información</a:t>
            </a:r>
          </a:p>
        </p:txBody>
      </p:sp>
      <p:sp>
        <p:nvSpPr>
          <p:cNvPr id="23" name="CuadroTexto 22"/>
          <p:cNvSpPr txBox="1"/>
          <p:nvPr/>
        </p:nvSpPr>
        <p:spPr>
          <a:xfrm>
            <a:off x="4640821" y="3764108"/>
            <a:ext cx="36557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11. Informe de Requerimientos</a:t>
            </a:r>
            <a:endParaRPr lang="es-ES" sz="1600" dirty="0"/>
          </a:p>
        </p:txBody>
      </p:sp>
      <p:sp>
        <p:nvSpPr>
          <p:cNvPr id="25" name="CuadroTexto 24"/>
          <p:cNvSpPr txBox="1"/>
          <p:nvPr/>
        </p:nvSpPr>
        <p:spPr>
          <a:xfrm>
            <a:off x="4637314" y="4285708"/>
            <a:ext cx="36557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13. Casos de Uso </a:t>
            </a:r>
            <a:endParaRPr lang="es-ES" sz="1600" dirty="0"/>
          </a:p>
        </p:txBody>
      </p:sp>
      <p:sp>
        <p:nvSpPr>
          <p:cNvPr id="26" name="CuadroTexto 25"/>
          <p:cNvSpPr txBox="1"/>
          <p:nvPr/>
        </p:nvSpPr>
        <p:spPr>
          <a:xfrm>
            <a:off x="4637314" y="4799876"/>
            <a:ext cx="36557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14. Diagrama de clases</a:t>
            </a:r>
            <a:endParaRPr lang="es-ES" sz="1600" dirty="0"/>
          </a:p>
        </p:txBody>
      </p:sp>
      <p:sp>
        <p:nvSpPr>
          <p:cNvPr id="27" name="CuadroTexto 26"/>
          <p:cNvSpPr txBox="1"/>
          <p:nvPr/>
        </p:nvSpPr>
        <p:spPr>
          <a:xfrm>
            <a:off x="4637314" y="5320212"/>
            <a:ext cx="36557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 </a:t>
            </a:r>
          </a:p>
        </p:txBody>
      </p:sp>
      <p:sp>
        <p:nvSpPr>
          <p:cNvPr id="28" name="CuadroTexto 27"/>
          <p:cNvSpPr txBox="1"/>
          <p:nvPr/>
        </p:nvSpPr>
        <p:spPr>
          <a:xfrm>
            <a:off x="4637314" y="5834380"/>
            <a:ext cx="3655786" cy="502920"/>
          </a:xfrm>
          <a:prstGeom prst="rect">
            <a:avLst/>
          </a:prstGeom>
          <a:ln w="6350">
            <a:solidFill>
              <a:schemeClr val="accent1"/>
            </a:solidFill>
          </a:ln>
        </p:spPr>
        <p:txBody>
          <a:bodyPr vert="horz" wrap="none" lIns="91440" tIns="45720" rIns="91440" bIns="45720" rtlCol="0" anchor="ctr">
            <a:noAutofit/>
          </a:bodyPr>
          <a:lstStyle/>
          <a:p>
            <a:pPr algn="l"/>
            <a:endParaRPr lang="es-ES" sz="1600" dirty="0"/>
          </a:p>
        </p:txBody>
      </p:sp>
    </p:spTree>
    <p:extLst>
      <p:ext uri="{BB962C8B-B14F-4D97-AF65-F5344CB8AC3E}">
        <p14:creationId xmlns:p14="http://schemas.microsoft.com/office/powerpoint/2010/main" val="1309890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3" name="Título 1"/>
          <p:cNvSpPr txBox="1">
            <a:spLocks/>
          </p:cNvSpPr>
          <p:nvPr/>
        </p:nvSpPr>
        <p:spPr>
          <a:xfrm>
            <a:off x="460460" y="445022"/>
            <a:ext cx="602095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6600" b="1" dirty="0">
                <a:solidFill>
                  <a:schemeClr val="bg1"/>
                </a:solidFill>
              </a:rPr>
              <a:t>Introducción</a:t>
            </a:r>
            <a:endParaRPr lang="es-ES" sz="6600" dirty="0">
              <a:solidFill>
                <a:schemeClr val="bg1"/>
              </a:solidFill>
            </a:endParaRPr>
          </a:p>
        </p:txBody>
      </p:sp>
      <p:sp>
        <p:nvSpPr>
          <p:cNvPr id="2" name="CuadroTexto 1"/>
          <p:cNvSpPr txBox="1"/>
          <p:nvPr/>
        </p:nvSpPr>
        <p:spPr>
          <a:xfrm>
            <a:off x="0" y="4245267"/>
            <a:ext cx="8129357" cy="1302327"/>
          </a:xfrm>
          <a:prstGeom prst="rect">
            <a:avLst/>
          </a:prstGeom>
        </p:spPr>
        <p:txBody>
          <a:bodyPr vert="horz" wrap="none" lIns="91440" tIns="45720" rIns="91440" bIns="45720" rtlCol="0" anchor="ctr">
            <a:noAutofit/>
          </a:bodyPr>
          <a:lstStyle/>
          <a:p>
            <a:r>
              <a:rPr lang="es-ES" dirty="0"/>
              <a:t>Se va a realizar un software para las microempresas del barrio la florida en la localidad de </a:t>
            </a:r>
          </a:p>
          <a:p>
            <a:r>
              <a:rPr lang="es-ES" dirty="0"/>
              <a:t>Engativá que les permita gestionar sus inventarios y stock</a:t>
            </a:r>
          </a:p>
          <a:p>
            <a:endParaRPr lang="es-ES" dirty="0"/>
          </a:p>
          <a:p>
            <a:endParaRPr lang="es-ES" dirty="0"/>
          </a:p>
          <a:p>
            <a:endParaRPr lang="es-ES" sz="1900" dirty="0"/>
          </a:p>
          <a:p>
            <a:pPr algn="just"/>
            <a:endParaRPr lang="es-CO" sz="1900" dirty="0"/>
          </a:p>
          <a:p>
            <a:pPr algn="just"/>
            <a:r>
              <a:rPr lang="es-ES" sz="1900" b="1" dirty="0"/>
              <a:t> </a:t>
            </a:r>
          </a:p>
        </p:txBody>
      </p:sp>
    </p:spTree>
    <p:extLst>
      <p:ext uri="{BB962C8B-B14F-4D97-AF65-F5344CB8AC3E}">
        <p14:creationId xmlns:p14="http://schemas.microsoft.com/office/powerpoint/2010/main" val="550308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60460" y="445022"/>
            <a:ext cx="789614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5400" dirty="0">
                <a:solidFill>
                  <a:schemeClr val="bg1"/>
                </a:solidFill>
              </a:rPr>
              <a:t>Descripción del Problema</a:t>
            </a:r>
            <a:endParaRPr lang="es-ES" sz="5400" dirty="0">
              <a:solidFill>
                <a:schemeClr val="bg1"/>
              </a:solidFill>
            </a:endParaRPr>
          </a:p>
        </p:txBody>
      </p:sp>
      <p:sp>
        <p:nvSpPr>
          <p:cNvPr id="3" name="CuadroTexto 2"/>
          <p:cNvSpPr txBox="1"/>
          <p:nvPr/>
        </p:nvSpPr>
        <p:spPr>
          <a:xfrm>
            <a:off x="8209973" y="5817754"/>
            <a:ext cx="146627" cy="236682"/>
          </a:xfrm>
          <a:prstGeom prst="rect">
            <a:avLst/>
          </a:prstGeom>
        </p:spPr>
        <p:txBody>
          <a:bodyPr vert="horz" wrap="none" lIns="91440" tIns="45720" rIns="91440" bIns="45720" rtlCol="0" anchor="ctr">
            <a:noAutofit/>
          </a:bodyPr>
          <a:lstStyle/>
          <a:p>
            <a:pPr algn="l"/>
            <a:endParaRPr lang="es-ES" sz="2400" b="1" dirty="0"/>
          </a:p>
        </p:txBody>
      </p:sp>
      <p:sp>
        <p:nvSpPr>
          <p:cNvPr id="5" name="CuadroTexto 4">
            <a:extLst>
              <a:ext uri="{FF2B5EF4-FFF2-40B4-BE49-F238E27FC236}">
                <a16:creationId xmlns:a16="http://schemas.microsoft.com/office/drawing/2014/main" id="{B4316D8D-EF36-4333-90B8-DF1DAD0458B3}"/>
              </a:ext>
            </a:extLst>
          </p:cNvPr>
          <p:cNvSpPr txBox="1"/>
          <p:nvPr/>
        </p:nvSpPr>
        <p:spPr>
          <a:xfrm>
            <a:off x="3426781" y="3178206"/>
            <a:ext cx="914400" cy="914400"/>
          </a:xfrm>
          <a:prstGeom prst="rect">
            <a:avLst/>
          </a:prstGeom>
        </p:spPr>
        <p:txBody>
          <a:bodyPr vert="horz" wrap="none" lIns="91440" tIns="45720" rIns="91440" bIns="45720" rtlCol="0" anchor="ctr">
            <a:noAutofit/>
          </a:bodyPr>
          <a:lstStyle/>
          <a:p>
            <a:pPr algn="l"/>
            <a:endParaRPr lang="es-CO" sz="8000" b="1" dirty="0">
              <a:solidFill>
                <a:srgbClr val="92D050"/>
              </a:solidFill>
            </a:endParaRPr>
          </a:p>
        </p:txBody>
      </p:sp>
      <p:sp>
        <p:nvSpPr>
          <p:cNvPr id="6" name="Rectángulo 5">
            <a:extLst>
              <a:ext uri="{FF2B5EF4-FFF2-40B4-BE49-F238E27FC236}">
                <a16:creationId xmlns:a16="http://schemas.microsoft.com/office/drawing/2014/main" id="{FF9BB156-B489-4DFF-9F47-5D69D474259D}"/>
              </a:ext>
            </a:extLst>
          </p:cNvPr>
          <p:cNvSpPr/>
          <p:nvPr/>
        </p:nvSpPr>
        <p:spPr>
          <a:xfrm>
            <a:off x="2286000" y="2136339"/>
            <a:ext cx="4572000" cy="1200329"/>
          </a:xfrm>
          <a:prstGeom prst="rect">
            <a:avLst/>
          </a:prstGeom>
        </p:spPr>
        <p:txBody>
          <a:bodyPr>
            <a:spAutoFit/>
          </a:bodyPr>
          <a:lstStyle/>
          <a:p>
            <a:r>
              <a:rPr lang="es-ES" sz="2400" dirty="0"/>
              <a:t>El problema es la manera obsoleta en la que gestionan su inventario y esto afecta su productividad</a:t>
            </a:r>
            <a:endParaRPr lang="es-ES" dirty="0"/>
          </a:p>
        </p:txBody>
      </p:sp>
    </p:spTree>
    <p:extLst>
      <p:ext uri="{BB962C8B-B14F-4D97-AF65-F5344CB8AC3E}">
        <p14:creationId xmlns:p14="http://schemas.microsoft.com/office/powerpoint/2010/main" val="341258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3" name="Título 1"/>
          <p:cNvSpPr txBox="1">
            <a:spLocks/>
          </p:cNvSpPr>
          <p:nvPr/>
        </p:nvSpPr>
        <p:spPr>
          <a:xfrm>
            <a:off x="460460" y="445022"/>
            <a:ext cx="713414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5400" b="1" dirty="0">
                <a:solidFill>
                  <a:schemeClr val="bg1"/>
                </a:solidFill>
              </a:rPr>
              <a:t>Objetivo General</a:t>
            </a:r>
            <a:endParaRPr lang="es-ES" sz="5400" dirty="0">
              <a:solidFill>
                <a:schemeClr val="bg1"/>
              </a:solidFill>
            </a:endParaRPr>
          </a:p>
        </p:txBody>
      </p:sp>
      <p:sp>
        <p:nvSpPr>
          <p:cNvPr id="5" name="CuadroTexto 4"/>
          <p:cNvSpPr txBox="1"/>
          <p:nvPr/>
        </p:nvSpPr>
        <p:spPr>
          <a:xfrm>
            <a:off x="460460" y="3987351"/>
            <a:ext cx="914400" cy="914400"/>
          </a:xfrm>
          <a:prstGeom prst="rect">
            <a:avLst/>
          </a:prstGeom>
        </p:spPr>
        <p:txBody>
          <a:bodyPr vert="horz" wrap="none" lIns="91440" tIns="45720" rIns="91440" bIns="45720" rtlCol="0" anchor="ctr">
            <a:noAutofit/>
          </a:bodyPr>
          <a:lstStyle/>
          <a:p>
            <a:endParaRPr lang="es-ES" dirty="0"/>
          </a:p>
        </p:txBody>
      </p:sp>
      <p:sp>
        <p:nvSpPr>
          <p:cNvPr id="6" name="CuadroTexto 5"/>
          <p:cNvSpPr txBox="1"/>
          <p:nvPr/>
        </p:nvSpPr>
        <p:spPr>
          <a:xfrm>
            <a:off x="460460" y="2945503"/>
            <a:ext cx="914400" cy="914400"/>
          </a:xfrm>
          <a:prstGeom prst="rect">
            <a:avLst/>
          </a:prstGeom>
        </p:spPr>
        <p:txBody>
          <a:bodyPr vert="horz" wrap="none" lIns="91440" tIns="45720" rIns="91440" bIns="45720" rtlCol="0" anchor="ctr">
            <a:noAutofit/>
          </a:bodyPr>
          <a:lstStyle/>
          <a:p>
            <a:pPr algn="l"/>
            <a:endParaRPr lang="es-ES" sz="2400" b="1" dirty="0"/>
          </a:p>
        </p:txBody>
      </p:sp>
      <p:sp>
        <p:nvSpPr>
          <p:cNvPr id="8" name="CuadroTexto 7"/>
          <p:cNvSpPr txBox="1"/>
          <p:nvPr/>
        </p:nvSpPr>
        <p:spPr>
          <a:xfrm>
            <a:off x="307949" y="1813528"/>
            <a:ext cx="914400" cy="914400"/>
          </a:xfrm>
          <a:prstGeom prst="rect">
            <a:avLst/>
          </a:prstGeom>
        </p:spPr>
        <p:txBody>
          <a:bodyPr vert="horz" wrap="none" lIns="91440" tIns="45720" rIns="91440" bIns="45720" rtlCol="0" anchor="ctr">
            <a:noAutofit/>
          </a:bodyPr>
          <a:lstStyle/>
          <a:p>
            <a:pPr algn="l"/>
            <a:endParaRPr lang="es-ES" sz="2000" b="1" dirty="0"/>
          </a:p>
        </p:txBody>
      </p:sp>
      <p:sp>
        <p:nvSpPr>
          <p:cNvPr id="9" name="Rectángulo 8"/>
          <p:cNvSpPr/>
          <p:nvPr/>
        </p:nvSpPr>
        <p:spPr>
          <a:xfrm>
            <a:off x="460460" y="5455856"/>
            <a:ext cx="8416840" cy="646331"/>
          </a:xfrm>
          <a:prstGeom prst="rect">
            <a:avLst/>
          </a:prstGeom>
        </p:spPr>
        <p:txBody>
          <a:bodyPr wrap="square">
            <a:spAutoFit/>
          </a:bodyPr>
          <a:lstStyle/>
          <a:p>
            <a:r>
              <a:rPr lang="es-ES" dirty="0"/>
              <a:t/>
            </a:r>
            <a:br>
              <a:rPr lang="es-ES" dirty="0"/>
            </a:br>
            <a:endParaRPr lang="es-ES" dirty="0"/>
          </a:p>
        </p:txBody>
      </p:sp>
      <p:sp>
        <p:nvSpPr>
          <p:cNvPr id="10" name="Rectángulo 9"/>
          <p:cNvSpPr/>
          <p:nvPr/>
        </p:nvSpPr>
        <p:spPr>
          <a:xfrm>
            <a:off x="428710" y="2975911"/>
            <a:ext cx="8480340" cy="2031325"/>
          </a:xfrm>
          <a:prstGeom prst="rect">
            <a:avLst/>
          </a:prstGeom>
        </p:spPr>
        <p:txBody>
          <a:bodyPr wrap="square">
            <a:spAutoFit/>
          </a:bodyPr>
          <a:lstStyle/>
          <a:p>
            <a:r>
              <a:rPr lang="es-ES" dirty="0">
                <a:latin typeface="Arial Nova Cond" panose="020B0604020202020204" pitchFamily="34" charset="0"/>
              </a:rPr>
              <a:t>DISEÑAR UN SISTEMA DE INFORMACION PARA EL BARRIO LA FLORIDA LOCALIDAD DE ENGATIVA CON EL USO DE TECNICAS DE PROGRAMACION PARA LA GESTION DE INVENTARIO Y STOCK</a:t>
            </a:r>
            <a:endParaRPr lang="es-CO" dirty="0">
              <a:latin typeface="Arial Nova Cond" panose="020B0604020202020204" pitchFamily="34" charset="0"/>
            </a:endParaRPr>
          </a:p>
          <a:p>
            <a:endParaRPr lang="es-CO" dirty="0">
              <a:latin typeface="Arial Nova Cond" panose="020B0604020202020204" pitchFamily="34" charset="0"/>
            </a:endParaRPr>
          </a:p>
          <a:p>
            <a:endParaRPr lang="es-ES" dirty="0">
              <a:latin typeface="Arial Nova Cond" panose="020B0604020202020204" pitchFamily="34" charset="0"/>
            </a:endParaRPr>
          </a:p>
          <a:p>
            <a:endParaRPr lang="es-ES" dirty="0">
              <a:latin typeface="Arial Nova Cond" panose="020B0604020202020204" pitchFamily="34" charset="0"/>
            </a:endParaRPr>
          </a:p>
          <a:p>
            <a:endParaRPr lang="es-ES" dirty="0"/>
          </a:p>
        </p:txBody>
      </p:sp>
    </p:spTree>
    <p:extLst>
      <p:ext uri="{BB962C8B-B14F-4D97-AF65-F5344CB8AC3E}">
        <p14:creationId xmlns:p14="http://schemas.microsoft.com/office/powerpoint/2010/main" val="2773978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60460" y="445022"/>
            <a:ext cx="789614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5400" dirty="0">
                <a:solidFill>
                  <a:schemeClr val="bg1"/>
                </a:solidFill>
              </a:rPr>
              <a:t>Objetivos Específicos</a:t>
            </a:r>
            <a:endParaRPr lang="es-ES" sz="5400" dirty="0">
              <a:solidFill>
                <a:schemeClr val="bg1"/>
              </a:solidFill>
            </a:endParaRPr>
          </a:p>
        </p:txBody>
      </p:sp>
      <p:sp>
        <p:nvSpPr>
          <p:cNvPr id="3" name="CuadroTexto 2"/>
          <p:cNvSpPr txBox="1"/>
          <p:nvPr/>
        </p:nvSpPr>
        <p:spPr>
          <a:xfrm>
            <a:off x="584200" y="2146300"/>
            <a:ext cx="914400" cy="914400"/>
          </a:xfrm>
          <a:prstGeom prst="rect">
            <a:avLst/>
          </a:prstGeom>
        </p:spPr>
        <p:txBody>
          <a:bodyPr vert="horz" wrap="none" lIns="91440" tIns="45720" rIns="91440" bIns="45720" rtlCol="0" anchor="ctr">
            <a:noAutofit/>
          </a:bodyPr>
          <a:lstStyle/>
          <a:p>
            <a:pPr algn="l"/>
            <a:endParaRPr lang="es-CO" sz="2400" b="1" dirty="0"/>
          </a:p>
          <a:p>
            <a:pPr algn="l"/>
            <a:endParaRPr lang="es-ES" sz="2400" b="1" dirty="0"/>
          </a:p>
        </p:txBody>
      </p:sp>
      <p:sp>
        <p:nvSpPr>
          <p:cNvPr id="4" name="Rectángulo 3"/>
          <p:cNvSpPr/>
          <p:nvPr/>
        </p:nvSpPr>
        <p:spPr>
          <a:xfrm>
            <a:off x="460460" y="2146300"/>
            <a:ext cx="7772400" cy="4708981"/>
          </a:xfrm>
          <a:prstGeom prst="rect">
            <a:avLst/>
          </a:prstGeom>
        </p:spPr>
        <p:txBody>
          <a:bodyPr wrap="square">
            <a:spAutoFit/>
          </a:bodyPr>
          <a:lstStyle/>
          <a:p>
            <a:pPr marL="457200" indent="-457200">
              <a:lnSpc>
                <a:spcPct val="150000"/>
              </a:lnSpc>
              <a:buAutoNum type="arabicPeriod"/>
            </a:pPr>
            <a:r>
              <a:rPr lang="es-ES" sz="1600" dirty="0">
                <a:latin typeface="Arial" panose="020B0604020202020204" pitchFamily="34" charset="0"/>
                <a:cs typeface="Arial" panose="020B0604020202020204" pitchFamily="34" charset="0"/>
              </a:rPr>
              <a:t>Desarrollar una interfaz cómoda para que se le permita al cliente el manejo de este</a:t>
            </a:r>
          </a:p>
          <a:p>
            <a:pPr marL="457200" indent="-457200">
              <a:lnSpc>
                <a:spcPct val="150000"/>
              </a:lnSpc>
              <a:buAutoNum type="arabicPeriod"/>
            </a:pPr>
            <a:r>
              <a:rPr lang="es-ES" sz="1600" dirty="0">
                <a:latin typeface="Arial" panose="020B0604020202020204" pitchFamily="34" charset="0"/>
                <a:cs typeface="Arial" panose="020B0604020202020204" pitchFamily="34" charset="0"/>
              </a:rPr>
              <a:t>Levantamiento de información entre los diferentes negocios del barrio</a:t>
            </a:r>
          </a:p>
          <a:p>
            <a:pPr marL="457200" indent="-457200">
              <a:lnSpc>
                <a:spcPct val="150000"/>
              </a:lnSpc>
              <a:buAutoNum type="arabicPeriod"/>
            </a:pPr>
            <a:r>
              <a:rPr lang="es-ES" sz="1600" dirty="0">
                <a:latin typeface="Arial" panose="020B0604020202020204" pitchFamily="34" charset="0"/>
                <a:cs typeface="Arial" panose="020B0604020202020204" pitchFamily="34" charset="0"/>
              </a:rPr>
              <a:t>Gestionar la información de manera correcta</a:t>
            </a:r>
          </a:p>
          <a:p>
            <a:pPr marL="457200" indent="-457200">
              <a:lnSpc>
                <a:spcPct val="150000"/>
              </a:lnSpc>
              <a:buAutoNum type="arabicPeriod"/>
            </a:pPr>
            <a:r>
              <a:rPr lang="es-ES" sz="1600" dirty="0">
                <a:latin typeface="Arial" panose="020B0604020202020204" pitchFamily="34" charset="0"/>
                <a:cs typeface="Arial" panose="020B0604020202020204" pitchFamily="34" charset="0"/>
              </a:rPr>
              <a:t>Certificar que se cumpla de manera eficiente el uso de la plataforma</a:t>
            </a:r>
          </a:p>
          <a:p>
            <a:pPr marL="457200" indent="-457200">
              <a:lnSpc>
                <a:spcPct val="150000"/>
              </a:lnSpc>
              <a:buAutoNum type="arabicPeriod"/>
            </a:pPr>
            <a:endParaRPr lang="es-CO" sz="1200" dirty="0">
              <a:latin typeface="Arial" panose="020B0604020202020204" pitchFamily="34" charset="0"/>
              <a:cs typeface="Arial" panose="020B0604020202020204" pitchFamily="34" charset="0"/>
            </a:endParaRPr>
          </a:p>
          <a:p>
            <a:pPr>
              <a:lnSpc>
                <a:spcPct val="150000"/>
              </a:lnSpc>
            </a:pPr>
            <a:endParaRPr lang="es-CO" sz="1200" dirty="0">
              <a:latin typeface="Arial" panose="020B0604020202020204" pitchFamily="34" charset="0"/>
              <a:cs typeface="Arial" panose="020B0604020202020204" pitchFamily="34" charset="0"/>
            </a:endParaRPr>
          </a:p>
          <a:p>
            <a:pPr marL="457200" indent="-457200">
              <a:lnSpc>
                <a:spcPct val="150000"/>
              </a:lnSpc>
              <a:buAutoNum type="arabicPeriod"/>
            </a:pPr>
            <a:endParaRPr lang="es-ES" sz="1200" dirty="0">
              <a:latin typeface="Arial" panose="020B0604020202020204" pitchFamily="34" charset="0"/>
              <a:cs typeface="Arial" panose="020B0604020202020204" pitchFamily="34" charset="0"/>
            </a:endParaRPr>
          </a:p>
          <a:p>
            <a:pPr marL="457200" indent="-457200">
              <a:lnSpc>
                <a:spcPct val="150000"/>
              </a:lnSpc>
              <a:buAutoNum type="arabicPeriod"/>
            </a:pPr>
            <a:endParaRPr lang="es-ES" sz="1200" dirty="0">
              <a:latin typeface="Arial" panose="020B0604020202020204" pitchFamily="34" charset="0"/>
              <a:cs typeface="Arial" panose="020B0604020202020204" pitchFamily="34" charset="0"/>
            </a:endParaRPr>
          </a:p>
          <a:p>
            <a:pPr marL="457200" indent="-457200">
              <a:lnSpc>
                <a:spcPct val="150000"/>
              </a:lnSpc>
              <a:buAutoNum type="arabicPeriod"/>
            </a:pPr>
            <a:endParaRPr lang="es-ES" sz="1200" dirty="0">
              <a:latin typeface="Arial" panose="020B0604020202020204" pitchFamily="34" charset="0"/>
              <a:cs typeface="Arial" panose="020B0604020202020204" pitchFamily="34" charset="0"/>
            </a:endParaRPr>
          </a:p>
          <a:p>
            <a:pPr marL="457200" indent="-457200">
              <a:lnSpc>
                <a:spcPct val="150000"/>
              </a:lnSpc>
              <a:buAutoNum type="arabicPeriod"/>
            </a:pPr>
            <a:endParaRPr lang="es-ES" sz="1200" dirty="0">
              <a:latin typeface="Arial" panose="020B0604020202020204" pitchFamily="34" charset="0"/>
              <a:cs typeface="Arial" panose="020B0604020202020204" pitchFamily="34" charset="0"/>
            </a:endParaRPr>
          </a:p>
          <a:p>
            <a:pPr marL="457200" indent="-457200">
              <a:lnSpc>
                <a:spcPct val="150000"/>
              </a:lnSpc>
              <a:buAutoNum type="arabicPeriod"/>
            </a:pPr>
            <a:endParaRPr lang="es-CO" sz="1200" dirty="0">
              <a:latin typeface="Arial" panose="020B0604020202020204" pitchFamily="34" charset="0"/>
              <a:cs typeface="Arial" panose="020B0604020202020204" pitchFamily="34" charset="0"/>
            </a:endParaRPr>
          </a:p>
          <a:p>
            <a:pPr marL="457200" indent="-457200">
              <a:lnSpc>
                <a:spcPct val="150000"/>
              </a:lnSpc>
              <a:buAutoNum type="arabicPeriod"/>
            </a:pPr>
            <a:endParaRPr lang="es-CO" sz="1200" b="1" dirty="0"/>
          </a:p>
          <a:p>
            <a:r>
              <a:rPr lang="es-ES" dirty="0"/>
              <a:t/>
            </a:r>
            <a:br>
              <a:rPr lang="es-ES" dirty="0"/>
            </a:br>
            <a:endParaRPr lang="es-ES" dirty="0"/>
          </a:p>
        </p:txBody>
      </p:sp>
    </p:spTree>
    <p:extLst>
      <p:ext uri="{BB962C8B-B14F-4D97-AF65-F5344CB8AC3E}">
        <p14:creationId xmlns:p14="http://schemas.microsoft.com/office/powerpoint/2010/main" val="3973347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3" name="Título 1"/>
          <p:cNvSpPr txBox="1">
            <a:spLocks/>
          </p:cNvSpPr>
          <p:nvPr/>
        </p:nvSpPr>
        <p:spPr>
          <a:xfrm>
            <a:off x="460460" y="445022"/>
            <a:ext cx="713414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5400" dirty="0">
                <a:solidFill>
                  <a:schemeClr val="bg1"/>
                </a:solidFill>
              </a:rPr>
              <a:t>Alcance</a:t>
            </a:r>
            <a:endParaRPr lang="es-ES" sz="5400" dirty="0">
              <a:solidFill>
                <a:schemeClr val="bg1"/>
              </a:solidFill>
            </a:endParaRPr>
          </a:p>
        </p:txBody>
      </p:sp>
      <p:sp>
        <p:nvSpPr>
          <p:cNvPr id="10" name="Rectángulo 9"/>
          <p:cNvSpPr/>
          <p:nvPr/>
        </p:nvSpPr>
        <p:spPr>
          <a:xfrm>
            <a:off x="460460" y="2315965"/>
            <a:ext cx="7173158" cy="4093428"/>
          </a:xfrm>
          <a:prstGeom prst="rect">
            <a:avLst/>
          </a:prstGeom>
          <a:solidFill>
            <a:schemeClr val="accent1">
              <a:lumMod val="20000"/>
              <a:lumOff val="80000"/>
            </a:schemeClr>
          </a:solidFill>
        </p:spPr>
        <p:txBody>
          <a:bodyPr wrap="square">
            <a:spAutoFit/>
          </a:bodyPr>
          <a:lstStyle/>
          <a:p>
            <a:r>
              <a:rPr lang="es-ES" sz="2000" dirty="0"/>
              <a:t>El alcance del proyecto es el desarrollo de un sistema de información de control que brinde un cómodo y rápido análisis de un inventario.</a:t>
            </a:r>
          </a:p>
          <a:p>
            <a:pPr marL="285750" indent="-285750">
              <a:buFont typeface="Wingdings" panose="05000000000000000000" pitchFamily="2" charset="2"/>
              <a:buChar char="§"/>
            </a:pPr>
            <a:r>
              <a:rPr lang="es-ES" sz="2000" dirty="0"/>
              <a:t> Esta plataforma será de tipo Web. El sistema tendrá modulo de administrador para el análisis y generación de estadísticas e informes.</a:t>
            </a:r>
          </a:p>
          <a:p>
            <a:pPr marL="285750" indent="-285750">
              <a:buFont typeface="Wingdings" panose="05000000000000000000" pitchFamily="2" charset="2"/>
              <a:buChar char="§"/>
            </a:pPr>
            <a:r>
              <a:rPr lang="es-ES" sz="2000" dirty="0"/>
              <a:t>la plataforma tendrá un modulo en el cual nuestros clientes estén informados de todas las ventajas y novedades al utilizar nuestro software.</a:t>
            </a:r>
          </a:p>
          <a:p>
            <a:pPr marL="285750" indent="-285750">
              <a:buFont typeface="Wingdings" panose="05000000000000000000" pitchFamily="2" charset="2"/>
              <a:buChar char="§"/>
            </a:pPr>
            <a:r>
              <a:rPr lang="es-ES" sz="2000" dirty="0"/>
              <a:t>En la plataforma se realizara la captura de información a través de máquina lectora de barras.</a:t>
            </a:r>
          </a:p>
          <a:p>
            <a:pPr marL="285750" indent="-285750">
              <a:buFont typeface="Wingdings" panose="05000000000000000000" pitchFamily="2" charset="2"/>
              <a:buChar char="§"/>
            </a:pPr>
            <a:r>
              <a:rPr lang="es-ES" sz="2000" dirty="0"/>
              <a:t> El lenguaje de programación a utilizar el PHP con conectividad a base de datos SQL.</a:t>
            </a:r>
          </a:p>
        </p:txBody>
      </p:sp>
    </p:spTree>
    <p:extLst>
      <p:ext uri="{BB962C8B-B14F-4D97-AF65-F5344CB8AC3E}">
        <p14:creationId xmlns:p14="http://schemas.microsoft.com/office/powerpoint/2010/main" val="323443948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2690</TotalTime>
  <Words>972</Words>
  <Application>Microsoft Office PowerPoint</Application>
  <PresentationFormat>Presentación en pantalla (4:3)</PresentationFormat>
  <Paragraphs>231</Paragraphs>
  <Slides>21</Slides>
  <Notes>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Arial</vt:lpstr>
      <vt:lpstr>Arial Nova Cond</vt:lpstr>
      <vt:lpstr>Calibri</vt:lpstr>
      <vt:lpstr>Wingdings</vt:lpstr>
      <vt:lpstr>Tema de Office</vt:lpstr>
      <vt:lpstr>Presentación de PowerPoint</vt:lpstr>
      <vt:lpstr>FORMACIÓN I Trimestre ADSI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Resultados encuesta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juanpablo</cp:lastModifiedBy>
  <cp:revision>202</cp:revision>
  <dcterms:created xsi:type="dcterms:W3CDTF">2014-06-25T16:18:26Z</dcterms:created>
  <dcterms:modified xsi:type="dcterms:W3CDTF">2020-05-16T20:24:55Z</dcterms:modified>
</cp:coreProperties>
</file>