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I:\SENA\SENA%20TECNOLOGO\TECNICA\Levantamiento%20de%20informacion\Encuesta%20Tabulaci&#243;n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I:\SENA\SENA%20TECNOLOGO\TECNICA\Levantamiento%20de%20informacion\Encuesta%20Tabulaci&#243;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I:\SENA\SENA%20TECNOLOGO\TECNICA\Levantamiento%20de%20informacion\Encuesta%20Tabulaci&#243;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I:\SENA\SENA%20TECNOLOGO\TECNICA\Levantamiento%20de%20informacion\Encuesta%20Tabulaci&#243;n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I:\SENA\SENA%20TECNOLOGO\TECNICA\Levantamiento%20de%20informacion\Encuesta%20Tabulaci&#243;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I:\SENA\SENA%20TECNOLOGO\TECNICA\Levantamiento%20de%20informacion\Encuesta%20Tabulaci&#243;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Hoja2!$B$8:$E$8</c:f>
              <c:strCache>
                <c:ptCount val="4"/>
                <c:pt idx="0">
                  <c:v>software (1)</c:v>
                </c:pt>
                <c:pt idx="1">
                  <c:v>Excel (2)</c:v>
                </c:pt>
                <c:pt idx="2">
                  <c:v>cuaderno (3)</c:v>
                </c:pt>
                <c:pt idx="3">
                  <c:v>otras (4)</c:v>
                </c:pt>
              </c:strCache>
            </c:strRef>
          </c:cat>
          <c:val>
            <c:numRef>
              <c:f>Hoja2!$B$10:$E$10</c:f>
              <c:numCache>
                <c:formatCode>0%</c:formatCode>
                <c:ptCount val="4"/>
                <c:pt idx="0">
                  <c:v>0.11764705882352941</c:v>
                </c:pt>
                <c:pt idx="1">
                  <c:v>0.26470588235294118</c:v>
                </c:pt>
                <c:pt idx="2">
                  <c:v>0.58823529411764708</c:v>
                </c:pt>
                <c:pt idx="3">
                  <c:v>2.9411764705882353E-2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C9-4436-9958-CAFAA394A2D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12096704"/>
        <c:axId val="212097880"/>
        <c:axId val="0"/>
      </c:bar3DChart>
      <c:catAx>
        <c:axId val="21209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12097880"/>
        <c:crosses val="autoZero"/>
        <c:auto val="1"/>
        <c:lblAlgn val="ctr"/>
        <c:lblOffset val="100"/>
        <c:noMultiLvlLbl val="0"/>
      </c:catAx>
      <c:valAx>
        <c:axId val="212097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1209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60553920658908"/>
          <c:y val="6.7652817357092651E-2"/>
          <c:w val="0.84301174474402818"/>
          <c:h val="0.798685647433128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Hoja2!$B$26:$E$26</c:f>
              <c:strCache>
                <c:ptCount val="4"/>
                <c:pt idx="0">
                  <c:v>Excelente(1)</c:v>
                </c:pt>
                <c:pt idx="1">
                  <c:v>Bueno(2)</c:v>
                </c:pt>
                <c:pt idx="2">
                  <c:v>Regular(3)</c:v>
                </c:pt>
                <c:pt idx="3">
                  <c:v>Mala(4)</c:v>
                </c:pt>
              </c:strCache>
            </c:strRef>
          </c:cat>
          <c:val>
            <c:numRef>
              <c:f>Hoja2!$B$27:$E$27</c:f>
              <c:numCache>
                <c:formatCode>General</c:formatCode>
                <c:ptCount val="4"/>
                <c:pt idx="0">
                  <c:v>8</c:v>
                </c:pt>
                <c:pt idx="1">
                  <c:v>14</c:v>
                </c:pt>
                <c:pt idx="2">
                  <c:v>9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33-4851-9E6F-30D9A1C484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491104"/>
        <c:axId val="190491496"/>
      </c:barChart>
      <c:catAx>
        <c:axId val="19049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90491496"/>
        <c:crosses val="autoZero"/>
        <c:auto val="1"/>
        <c:lblAlgn val="ctr"/>
        <c:lblOffset val="100"/>
        <c:noMultiLvlLbl val="0"/>
      </c:catAx>
      <c:valAx>
        <c:axId val="19049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90491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552253180913402E-2"/>
          <c:y val="6.946265821492377E-2"/>
          <c:w val="0.97076093858045875"/>
          <c:h val="0.8835758059514805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6.3933167614792646E-2"/>
                  <c:y val="0.35852950992922755"/>
                </c:manualLayout>
              </c:layout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BFE-47B2-BC0B-A68C610188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Hoja2!$A$44:$J$44</c:f>
              <c:strCache>
                <c:ptCount val="10"/>
                <c:pt idx="1">
                  <c:v>manejo y seguridad de sus datos (1)</c:v>
                </c:pt>
                <c:pt idx="2">
                  <c:v>organización (2)</c:v>
                </c:pt>
                <c:pt idx="3">
                  <c:v>automatización (3)</c:v>
                </c:pt>
                <c:pt idx="4">
                  <c:v>vanguardia de tecnología (4)</c:v>
                </c:pt>
                <c:pt idx="5">
                  <c:v>seguridad empresarial (5)</c:v>
                </c:pt>
                <c:pt idx="6">
                  <c:v>Opciones1,2 y 3(6)</c:v>
                </c:pt>
                <c:pt idx="7">
                  <c:v>Opciones 1 y 5(7)</c:v>
                </c:pt>
                <c:pt idx="8">
                  <c:v>Opciones 1 y 3(8)</c:v>
                </c:pt>
                <c:pt idx="9">
                  <c:v>Opciones 1 y 2(9)</c:v>
                </c:pt>
              </c:strCache>
            </c:strRef>
          </c:cat>
          <c:val>
            <c:numRef>
              <c:f>Hoja2!$A$46:$J$46</c:f>
              <c:numCache>
                <c:formatCode>0%</c:formatCode>
                <c:ptCount val="10"/>
                <c:pt idx="1">
                  <c:v>0.35294117647058826</c:v>
                </c:pt>
                <c:pt idx="2">
                  <c:v>0.17647058823529413</c:v>
                </c:pt>
                <c:pt idx="3">
                  <c:v>5.8823529411764705E-2</c:v>
                </c:pt>
                <c:pt idx="4">
                  <c:v>2.9411764705882353E-2</c:v>
                </c:pt>
                <c:pt idx="5">
                  <c:v>8.8235294117647065E-2</c:v>
                </c:pt>
                <c:pt idx="6">
                  <c:v>0.11764705882352941</c:v>
                </c:pt>
                <c:pt idx="7">
                  <c:v>8.8235294117647065E-2</c:v>
                </c:pt>
                <c:pt idx="8">
                  <c:v>5.8823529411764705E-2</c:v>
                </c:pt>
                <c:pt idx="9">
                  <c:v>2.9411764705882353E-2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FE-47B2-BC0B-A68C6101882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28254400"/>
        <c:axId val="328251264"/>
      </c:barChart>
      <c:catAx>
        <c:axId val="32825440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28251264"/>
        <c:crosses val="autoZero"/>
        <c:auto val="1"/>
        <c:lblAlgn val="ctr"/>
        <c:lblOffset val="100"/>
        <c:noMultiLvlLbl val="0"/>
      </c:catAx>
      <c:valAx>
        <c:axId val="32825126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28254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dk1">
                    <a:tint val="88500"/>
                    <a:tint val="96000"/>
                    <a:lumMod val="104000"/>
                  </a:schemeClr>
                </a:gs>
                <a:gs pos="100000">
                  <a:schemeClr val="dk1">
                    <a:tint val="88500"/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cat>
            <c:strRef>
              <c:f>Hoja2!$B$91:$K$91</c:f>
              <c:strCache>
                <c:ptCount val="10"/>
                <c:pt idx="0">
                  <c:v> contables   (1)</c:v>
                </c:pt>
                <c:pt idx="1">
                  <c:v>inventarios y stock  (2)</c:v>
                </c:pt>
                <c:pt idx="2">
                  <c:v>proveedores . (3)</c:v>
                </c:pt>
                <c:pt idx="3">
                  <c:v>personal (administrativo y operario) (4)</c:v>
                </c:pt>
                <c:pt idx="4">
                  <c:v> calendario citas y pagos pendientes.(5)</c:v>
                </c:pt>
                <c:pt idx="5">
                  <c:v>Contables y proveedores(6)</c:v>
                </c:pt>
                <c:pt idx="6">
                  <c:v>opciones 1,2,3  (2)</c:v>
                </c:pt>
                <c:pt idx="7">
                  <c:v>Todas . (3)</c:v>
                </c:pt>
                <c:pt idx="8">
                  <c:v>no responde (4)</c:v>
                </c:pt>
                <c:pt idx="9">
                  <c:v>opciones 1 y 2(5)</c:v>
                </c:pt>
              </c:strCache>
            </c:strRef>
          </c:cat>
          <c:val>
            <c:numRef>
              <c:f>Hoja2!$B$93:$K$93</c:f>
              <c:numCache>
                <c:formatCode>0%</c:formatCode>
                <c:ptCount val="10"/>
                <c:pt idx="0">
                  <c:v>0.41176470588235292</c:v>
                </c:pt>
                <c:pt idx="1">
                  <c:v>0.17647058823529413</c:v>
                </c:pt>
                <c:pt idx="2">
                  <c:v>2.9411764705882353E-2</c:v>
                </c:pt>
                <c:pt idx="3">
                  <c:v>2.9411764705882353E-2</c:v>
                </c:pt>
                <c:pt idx="4">
                  <c:v>2.9411764705882353E-2</c:v>
                </c:pt>
                <c:pt idx="5">
                  <c:v>2.9411764705882353E-2</c:v>
                </c:pt>
                <c:pt idx="6">
                  <c:v>2.9411764705882353E-2</c:v>
                </c:pt>
                <c:pt idx="7">
                  <c:v>0.11764705882352941</c:v>
                </c:pt>
                <c:pt idx="8">
                  <c:v>5.8823529411764705E-2</c:v>
                </c:pt>
                <c:pt idx="9">
                  <c:v>8.8235294117647065E-2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41-4348-96CC-6718ED934C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20481136"/>
        <c:axId val="190380104"/>
      </c:barChart>
      <c:catAx>
        <c:axId val="22048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90380104"/>
        <c:crosses val="autoZero"/>
        <c:auto val="1"/>
        <c:lblAlgn val="ctr"/>
        <c:lblOffset val="100"/>
        <c:noMultiLvlLbl val="0"/>
      </c:catAx>
      <c:valAx>
        <c:axId val="190380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2048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Hoja2!$B$111:$I$111</c:f>
              <c:strCache>
                <c:ptCount val="8"/>
                <c:pt idx="0">
                  <c:v>comodidad (amigable) (1)</c:v>
                </c:pt>
                <c:pt idx="1">
                  <c:v> economía   (2)</c:v>
                </c:pt>
                <c:pt idx="2">
                  <c:v>calidad  (3)</c:v>
                </c:pt>
                <c:pt idx="3">
                  <c:v> contenido  (4)</c:v>
                </c:pt>
                <c:pt idx="4">
                  <c:v> interfaz gráfica(5)</c:v>
                </c:pt>
                <c:pt idx="5">
                  <c:v>Comodidad y calidad(6)</c:v>
                </c:pt>
                <c:pt idx="6">
                  <c:v> Todas (7)</c:v>
                </c:pt>
                <c:pt idx="7">
                  <c:v>No Responde (8)</c:v>
                </c:pt>
              </c:strCache>
            </c:strRef>
          </c:cat>
          <c:val>
            <c:numRef>
              <c:f>Hoja2!$B$113:$I$113</c:f>
              <c:numCache>
                <c:formatCode>0%</c:formatCode>
                <c:ptCount val="8"/>
                <c:pt idx="0">
                  <c:v>0.11764705882352941</c:v>
                </c:pt>
                <c:pt idx="1">
                  <c:v>0.17647058823529413</c:v>
                </c:pt>
                <c:pt idx="2">
                  <c:v>0.38235294117647056</c:v>
                </c:pt>
                <c:pt idx="3">
                  <c:v>2.9411764705882353E-2</c:v>
                </c:pt>
                <c:pt idx="4">
                  <c:v>0</c:v>
                </c:pt>
                <c:pt idx="5">
                  <c:v>0.17647058823529413</c:v>
                </c:pt>
                <c:pt idx="6">
                  <c:v>5.8823529411764705E-2</c:v>
                </c:pt>
                <c:pt idx="7">
                  <c:v>5.8823529411764705E-2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B-49E8-A5EF-BE15D8DDE6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axId val="328199760"/>
        <c:axId val="328199368"/>
      </c:barChart>
      <c:catAx>
        <c:axId val="3281997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28199368"/>
        <c:crosses val="autoZero"/>
        <c:auto val="1"/>
        <c:lblAlgn val="ctr"/>
        <c:lblOffset val="100"/>
        <c:noMultiLvlLbl val="0"/>
      </c:catAx>
      <c:valAx>
        <c:axId val="328199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28199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Hoja2!$B$69:$G$69</c:f>
              <c:strCache>
                <c:ptCount val="6"/>
                <c:pt idx="0">
                  <c:v>ejecución del programa  (1)</c:v>
                </c:pt>
                <c:pt idx="1">
                  <c:v>fallas en el sistema de arranque  (2)</c:v>
                </c:pt>
                <c:pt idx="2">
                  <c:v>tiempo de respuesta (3)</c:v>
                </c:pt>
                <c:pt idx="3">
                  <c:v>capacitación y dificultad a la hora de manipular el programa (4)</c:v>
                </c:pt>
                <c:pt idx="4">
                  <c:v>No Aplica(5)</c:v>
                </c:pt>
                <c:pt idx="5">
                  <c:v>No Responde(6)</c:v>
                </c:pt>
              </c:strCache>
            </c:strRef>
          </c:cat>
          <c:val>
            <c:numRef>
              <c:f>Hoja2!$B$71:$G$71</c:f>
              <c:numCache>
                <c:formatCode>0%</c:formatCode>
                <c:ptCount val="6"/>
                <c:pt idx="0">
                  <c:v>8.8235294117647065E-2</c:v>
                </c:pt>
                <c:pt idx="1">
                  <c:v>2.9411764705882353E-2</c:v>
                </c:pt>
                <c:pt idx="2">
                  <c:v>0</c:v>
                </c:pt>
                <c:pt idx="3">
                  <c:v>0.44117647058823528</c:v>
                </c:pt>
                <c:pt idx="4">
                  <c:v>0.26470588235294118</c:v>
                </c:pt>
                <c:pt idx="5">
                  <c:v>0.17647058823529413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E0-4969-8263-28FFB8A264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3636776"/>
        <c:axId val="223635992"/>
      </c:barChart>
      <c:catAx>
        <c:axId val="223636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23635992"/>
        <c:crosses val="autoZero"/>
        <c:auto val="1"/>
        <c:lblAlgn val="ctr"/>
        <c:lblOffset val="100"/>
        <c:noMultiLvlLbl val="0"/>
      </c:catAx>
      <c:valAx>
        <c:axId val="223635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23636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C87C0-A550-4318-AC16-AC1FF497E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1291545"/>
          </a:xfrm>
        </p:spPr>
        <p:txBody>
          <a:bodyPr>
            <a:normAutofit/>
          </a:bodyPr>
          <a:lstStyle/>
          <a:p>
            <a:r>
              <a:rPr lang="es-CO" sz="6000" dirty="0"/>
              <a:t>Resultados de Encuesta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48B5DA-0644-4276-B7BC-344AB537C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2940189"/>
            <a:ext cx="8561746" cy="977621"/>
          </a:xfrm>
        </p:spPr>
        <p:txBody>
          <a:bodyPr/>
          <a:lstStyle/>
          <a:p>
            <a:r>
              <a:rPr lang="es-CO" dirty="0"/>
              <a:t>PROYECTO INVENTARIO</a:t>
            </a:r>
          </a:p>
        </p:txBody>
      </p:sp>
    </p:spTree>
    <p:extLst>
      <p:ext uri="{BB962C8B-B14F-4D97-AF65-F5344CB8AC3E}">
        <p14:creationId xmlns:p14="http://schemas.microsoft.com/office/powerpoint/2010/main" val="98194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">
            <a:extLst>
              <a:ext uri="{FF2B5EF4-FFF2-40B4-BE49-F238E27FC236}">
                <a16:creationId xmlns:a16="http://schemas.microsoft.com/office/drawing/2014/main" id="{01726059-4C70-4979-ADF5-C1B1C4F71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74" y="288013"/>
            <a:ext cx="8613913" cy="2205190"/>
          </a:xfrm>
          <a:prstGeom prst="rect">
            <a:avLst/>
          </a:prstGeom>
        </p:spPr>
      </p:pic>
      <p:graphicFrame>
        <p:nvGraphicFramePr>
          <p:cNvPr id="5" name="Google Shape;194;p5">
            <a:extLst>
              <a:ext uri="{FF2B5EF4-FFF2-40B4-BE49-F238E27FC236}">
                <a16:creationId xmlns:a16="http://schemas.microsoft.com/office/drawing/2014/main" id="{9F136C44-A86A-406D-80FA-0315E31052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187578"/>
              </p:ext>
            </p:extLst>
          </p:nvPr>
        </p:nvGraphicFramePr>
        <p:xfrm>
          <a:off x="1216611" y="2493203"/>
          <a:ext cx="9520237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3071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">
            <a:extLst>
              <a:ext uri="{FF2B5EF4-FFF2-40B4-BE49-F238E27FC236}">
                <a16:creationId xmlns:a16="http://schemas.microsoft.com/office/drawing/2014/main" id="{75C28A26-8D82-4046-9EA7-C44E5A6DD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018" y="225287"/>
            <a:ext cx="9520158" cy="1790445"/>
          </a:xfrm>
          <a:prstGeom prst="rect">
            <a:avLst/>
          </a:prstGeom>
        </p:spPr>
      </p:pic>
      <p:graphicFrame>
        <p:nvGraphicFramePr>
          <p:cNvPr id="5" name="Google Shape;200;p6">
            <a:extLst>
              <a:ext uri="{FF2B5EF4-FFF2-40B4-BE49-F238E27FC236}">
                <a16:creationId xmlns:a16="http://schemas.microsoft.com/office/drawing/2014/main" id="{472EF5B7-3975-40F5-A432-33DA814800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031875"/>
              </p:ext>
            </p:extLst>
          </p:nvPr>
        </p:nvGraphicFramePr>
        <p:xfrm>
          <a:off x="1335881" y="2135394"/>
          <a:ext cx="9814295" cy="3682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101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">
            <a:extLst>
              <a:ext uri="{FF2B5EF4-FFF2-40B4-BE49-F238E27FC236}">
                <a16:creationId xmlns:a16="http://schemas.microsoft.com/office/drawing/2014/main" id="{A8F9FE80-DCD8-4961-99DB-6A8B1084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13" y="198783"/>
            <a:ext cx="9717995" cy="1974574"/>
          </a:xfrm>
          <a:prstGeom prst="rect">
            <a:avLst/>
          </a:prstGeom>
        </p:spPr>
      </p:pic>
      <p:graphicFrame>
        <p:nvGraphicFramePr>
          <p:cNvPr id="5" name="Google Shape;206;p7">
            <a:extLst>
              <a:ext uri="{FF2B5EF4-FFF2-40B4-BE49-F238E27FC236}">
                <a16:creationId xmlns:a16="http://schemas.microsoft.com/office/drawing/2014/main" id="{87B129FB-4A2D-4D7E-A1C8-1374E1EE27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956819"/>
              </p:ext>
            </p:extLst>
          </p:nvPr>
        </p:nvGraphicFramePr>
        <p:xfrm>
          <a:off x="1535113" y="2015732"/>
          <a:ext cx="9520237" cy="4067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21281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">
            <a:extLst>
              <a:ext uri="{FF2B5EF4-FFF2-40B4-BE49-F238E27FC236}">
                <a16:creationId xmlns:a16="http://schemas.microsoft.com/office/drawing/2014/main" id="{11E0DE13-9B0F-4719-A03D-4DF1A5F6C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5" y="172278"/>
            <a:ext cx="9994696" cy="2319129"/>
          </a:xfrm>
          <a:prstGeom prst="rect">
            <a:avLst/>
          </a:prstGeom>
        </p:spPr>
      </p:pic>
      <p:graphicFrame>
        <p:nvGraphicFramePr>
          <p:cNvPr id="5" name="Google Shape;212;p8">
            <a:extLst>
              <a:ext uri="{FF2B5EF4-FFF2-40B4-BE49-F238E27FC236}">
                <a16:creationId xmlns:a16="http://schemas.microsoft.com/office/drawing/2014/main" id="{1CF3B716-5E87-4D60-BE41-E41B05AEE1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284081"/>
              </p:ext>
            </p:extLst>
          </p:nvPr>
        </p:nvGraphicFramePr>
        <p:xfrm>
          <a:off x="1534694" y="2491407"/>
          <a:ext cx="9994696" cy="3723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4883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">
            <a:extLst>
              <a:ext uri="{FF2B5EF4-FFF2-40B4-BE49-F238E27FC236}">
                <a16:creationId xmlns:a16="http://schemas.microsoft.com/office/drawing/2014/main" id="{DA9E013A-6C6E-4CFC-875A-929D20448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13" y="278296"/>
            <a:ext cx="9662974" cy="1775791"/>
          </a:xfrm>
          <a:prstGeom prst="rect">
            <a:avLst/>
          </a:prstGeom>
        </p:spPr>
      </p:pic>
      <p:graphicFrame>
        <p:nvGraphicFramePr>
          <p:cNvPr id="5" name="Google Shape;218;p9">
            <a:extLst>
              <a:ext uri="{FF2B5EF4-FFF2-40B4-BE49-F238E27FC236}">
                <a16:creationId xmlns:a16="http://schemas.microsoft.com/office/drawing/2014/main" id="{0B34DC23-EB5E-4CFA-8FD8-076ACB9B9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579315"/>
              </p:ext>
            </p:extLst>
          </p:nvPr>
        </p:nvGraphicFramePr>
        <p:xfrm>
          <a:off x="1535113" y="2385391"/>
          <a:ext cx="9662974" cy="3689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4304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">
            <a:extLst>
              <a:ext uri="{FF2B5EF4-FFF2-40B4-BE49-F238E27FC236}">
                <a16:creationId xmlns:a16="http://schemas.microsoft.com/office/drawing/2014/main" id="{71028A77-46F8-4384-B415-F71CAD55B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13" y="435699"/>
            <a:ext cx="9875009" cy="1737657"/>
          </a:xfrm>
          <a:prstGeom prst="rect">
            <a:avLst/>
          </a:prstGeom>
        </p:spPr>
      </p:pic>
      <p:graphicFrame>
        <p:nvGraphicFramePr>
          <p:cNvPr id="5" name="Google Shape;224;p10">
            <a:extLst>
              <a:ext uri="{FF2B5EF4-FFF2-40B4-BE49-F238E27FC236}">
                <a16:creationId xmlns:a16="http://schemas.microsoft.com/office/drawing/2014/main" id="{7217B8E6-2949-418E-9740-7FDDDA1B36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500074"/>
              </p:ext>
            </p:extLst>
          </p:nvPr>
        </p:nvGraphicFramePr>
        <p:xfrm>
          <a:off x="1535113" y="2173356"/>
          <a:ext cx="9875009" cy="3875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021025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9</TotalTime>
  <Words>8</Words>
  <Application>Microsoft Office PowerPoint</Application>
  <PresentationFormat>Panorámica</PresentationFormat>
  <Paragraphs>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Palatino Linotype</vt:lpstr>
      <vt:lpstr>Galería</vt:lpstr>
      <vt:lpstr>Resultados de Encuesta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de Encuesta</dc:title>
  <dc:creator>JD Cousc</dc:creator>
  <cp:lastModifiedBy>JD Cousc</cp:lastModifiedBy>
  <cp:revision>2</cp:revision>
  <dcterms:created xsi:type="dcterms:W3CDTF">2020-06-18T23:22:16Z</dcterms:created>
  <dcterms:modified xsi:type="dcterms:W3CDTF">2020-06-18T23:32:02Z</dcterms:modified>
</cp:coreProperties>
</file>