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313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7" r:id="rId22"/>
    <p:sldId id="288" r:id="rId23"/>
    <p:sldId id="289" r:id="rId24"/>
    <p:sldId id="292" r:id="rId25"/>
    <p:sldId id="293" r:id="rId26"/>
    <p:sldId id="294" r:id="rId27"/>
    <p:sldId id="295" r:id="rId28"/>
    <p:sldId id="290" r:id="rId29"/>
    <p:sldId id="300" r:id="rId30"/>
    <p:sldId id="298" r:id="rId31"/>
    <p:sldId id="299" r:id="rId32"/>
    <p:sldId id="312" r:id="rId33"/>
    <p:sldId id="301" r:id="rId34"/>
    <p:sldId id="302" r:id="rId35"/>
    <p:sldId id="305" r:id="rId36"/>
    <p:sldId id="307" r:id="rId37"/>
    <p:sldId id="308" r:id="rId38"/>
    <p:sldId id="309" r:id="rId39"/>
    <p:sldId id="303" r:id="rId40"/>
    <p:sldId id="304" r:id="rId41"/>
    <p:sldId id="310" r:id="rId42"/>
    <p:sldId id="311" r:id="rId43"/>
    <p:sldId id="263" r:id="rId44"/>
  </p:sldIdLst>
  <p:sldSz cx="24384000" cy="15748000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Helvetica Neue" panose="020B0604020202020204" charset="0"/>
      <p:regular r:id="rId50"/>
      <p:bold r:id="rId51"/>
      <p:italic r:id="rId52"/>
      <p:boldItalic r:id="rId53"/>
    </p:embeddedFont>
    <p:embeddedFont>
      <p:font typeface="Helvetica Neue Light" panose="020B060402020202020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1152" y="90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I:\SENA\SENA%20TECNOLOGO\TECNICA\Levantamiento%20de%20informacion\Encuesta%20Tabulaci&#243;n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I:\SENA\SENA%20TECNOLOGO\TECNICA\Levantamiento%20de%20informacion\Encuesta%20Tabulaci&#243;n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ENA\SENA%20TECNOLOGO\TECNICA\Levantamiento%20de%20informacion\Encuesta%20Tabulaci&#243;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3000">
                    <a:solidFill>
                      <a:schemeClr val="bg2"/>
                    </a:solidFill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Hoja2!$B$8:$E$8</c:f>
              <c:strCache>
                <c:ptCount val="4"/>
                <c:pt idx="0">
                  <c:v>software (1)</c:v>
                </c:pt>
                <c:pt idx="1">
                  <c:v>Excel (2)</c:v>
                </c:pt>
                <c:pt idx="2">
                  <c:v>cuaderno (3)</c:v>
                </c:pt>
                <c:pt idx="3">
                  <c:v>otras (4)</c:v>
                </c:pt>
              </c:strCache>
            </c:strRef>
          </c:cat>
          <c:val>
            <c:numRef>
              <c:f>Hoja2!$B$10:$E$10</c:f>
              <c:numCache>
                <c:formatCode>0%</c:formatCode>
                <c:ptCount val="4"/>
                <c:pt idx="0">
                  <c:v>0.11764705882352941</c:v>
                </c:pt>
                <c:pt idx="1">
                  <c:v>0.26470588235294118</c:v>
                </c:pt>
                <c:pt idx="2">
                  <c:v>0.58823529411764708</c:v>
                </c:pt>
                <c:pt idx="3">
                  <c:v>2.9411764705882353E-2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3-49ED-A0AC-6FEB51CA12A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12096704"/>
        <c:axId val="212097880"/>
        <c:axId val="0"/>
      </c:bar3DChart>
      <c:catAx>
        <c:axId val="21209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3000">
                <a:solidFill>
                  <a:schemeClr val="bg2"/>
                </a:solidFill>
              </a:defRPr>
            </a:pPr>
            <a:endParaRPr lang="es-CO"/>
          </a:p>
        </c:txPr>
        <c:crossAx val="212097880"/>
        <c:crosses val="autoZero"/>
        <c:auto val="1"/>
        <c:lblAlgn val="ctr"/>
        <c:lblOffset val="100"/>
        <c:noMultiLvlLbl val="0"/>
      </c:catAx>
      <c:valAx>
        <c:axId val="212097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 sz="3000">
                <a:solidFill>
                  <a:schemeClr val="bg2"/>
                </a:solidFill>
              </a:defRPr>
            </a:pPr>
            <a:endParaRPr lang="es-CO"/>
          </a:p>
        </c:txPr>
        <c:crossAx val="21209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02833669181696"/>
          <c:y val="6.3518954787323237E-2"/>
          <c:w val="0.84301174474402818"/>
          <c:h val="0.7977259682225740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Hoja2!$B$26:$E$26</c:f>
              <c:strCache>
                <c:ptCount val="4"/>
                <c:pt idx="0">
                  <c:v>Excelente(1)</c:v>
                </c:pt>
                <c:pt idx="1">
                  <c:v>Bueno(2)</c:v>
                </c:pt>
                <c:pt idx="2">
                  <c:v>Regular(3)</c:v>
                </c:pt>
                <c:pt idx="3">
                  <c:v>Mala(4)</c:v>
                </c:pt>
              </c:strCache>
            </c:strRef>
          </c:cat>
          <c:val>
            <c:numRef>
              <c:f>Hoja2!$B$27:$E$27</c:f>
              <c:numCache>
                <c:formatCode>General</c:formatCode>
                <c:ptCount val="4"/>
                <c:pt idx="0">
                  <c:v>8</c:v>
                </c:pt>
                <c:pt idx="1">
                  <c:v>14</c:v>
                </c:pt>
                <c:pt idx="2">
                  <c:v>9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A7-445C-B638-EF56C20DE6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491104"/>
        <c:axId val="190491496"/>
      </c:barChart>
      <c:catAx>
        <c:axId val="19049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190491496"/>
        <c:crosses val="autoZero"/>
        <c:auto val="1"/>
        <c:lblAlgn val="ctr"/>
        <c:lblOffset val="100"/>
        <c:noMultiLvlLbl val="0"/>
      </c:catAx>
      <c:valAx>
        <c:axId val="19049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19049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552253180913402E-2"/>
          <c:y val="6.946265821492377E-2"/>
          <c:w val="0.97076093858045875"/>
          <c:h val="0.8835758059514805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6.3933167614792646E-2"/>
                  <c:y val="0.35852950992922755"/>
                </c:manualLayout>
              </c:layout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17-4785-BCE7-30836C1C2F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3000" b="0" i="0" u="none" strike="noStrike" kern="1200" baseline="0">
                    <a:solidFill>
                      <a:schemeClr val="bg2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Hoja2!$A$44:$J$44</c:f>
              <c:strCache>
                <c:ptCount val="10"/>
                <c:pt idx="1">
                  <c:v>manejo y seguridad de sus datos (1)</c:v>
                </c:pt>
                <c:pt idx="2">
                  <c:v>organización (2)</c:v>
                </c:pt>
                <c:pt idx="3">
                  <c:v>automatización (3)</c:v>
                </c:pt>
                <c:pt idx="4">
                  <c:v>vanguardia de tecnología (4)</c:v>
                </c:pt>
                <c:pt idx="5">
                  <c:v>seguridad empresarial (5)</c:v>
                </c:pt>
                <c:pt idx="6">
                  <c:v>Opciones1,2 y 3(6)</c:v>
                </c:pt>
                <c:pt idx="7">
                  <c:v>Opciones 1 y 5(7)</c:v>
                </c:pt>
                <c:pt idx="8">
                  <c:v>Opciones 1 y 3(8)</c:v>
                </c:pt>
                <c:pt idx="9">
                  <c:v>Opciones 1 y 2(9)</c:v>
                </c:pt>
              </c:strCache>
            </c:strRef>
          </c:cat>
          <c:val>
            <c:numRef>
              <c:f>Hoja2!$A$46:$J$46</c:f>
              <c:numCache>
                <c:formatCode>0%</c:formatCode>
                <c:ptCount val="10"/>
                <c:pt idx="1">
                  <c:v>0.35294117647058826</c:v>
                </c:pt>
                <c:pt idx="2">
                  <c:v>0.17647058823529413</c:v>
                </c:pt>
                <c:pt idx="3">
                  <c:v>5.8823529411764705E-2</c:v>
                </c:pt>
                <c:pt idx="4">
                  <c:v>2.9411764705882353E-2</c:v>
                </c:pt>
                <c:pt idx="5">
                  <c:v>8.8235294117647065E-2</c:v>
                </c:pt>
                <c:pt idx="6">
                  <c:v>0.11764705882352941</c:v>
                </c:pt>
                <c:pt idx="7">
                  <c:v>8.8235294117647065E-2</c:v>
                </c:pt>
                <c:pt idx="8">
                  <c:v>5.8823529411764705E-2</c:v>
                </c:pt>
                <c:pt idx="9">
                  <c:v>2.9411764705882353E-2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17-4785-BCE7-30836C1C2F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28254400"/>
        <c:axId val="328251264"/>
      </c:barChart>
      <c:catAx>
        <c:axId val="32825440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28251264"/>
        <c:crosses val="autoZero"/>
        <c:auto val="1"/>
        <c:lblAlgn val="ctr"/>
        <c:lblOffset val="100"/>
        <c:noMultiLvlLbl val="0"/>
      </c:catAx>
      <c:valAx>
        <c:axId val="32825126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2825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dk1">
                    <a:tint val="88500"/>
                    <a:tint val="96000"/>
                    <a:lumMod val="104000"/>
                  </a:schemeClr>
                </a:gs>
                <a:gs pos="100000">
                  <a:schemeClr val="dk1">
                    <a:tint val="88500"/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Hoja2!$B$91:$K$91</c:f>
              <c:strCache>
                <c:ptCount val="10"/>
                <c:pt idx="0">
                  <c:v> contables   (1)</c:v>
                </c:pt>
                <c:pt idx="1">
                  <c:v>inventarios y stock  (2)</c:v>
                </c:pt>
                <c:pt idx="2">
                  <c:v>proveedores . (3)</c:v>
                </c:pt>
                <c:pt idx="3">
                  <c:v>personal (administrativo y operario) (4)</c:v>
                </c:pt>
                <c:pt idx="4">
                  <c:v> calendario citas y pagos pendientes.(5)</c:v>
                </c:pt>
                <c:pt idx="5">
                  <c:v>Contables y proveedores(6)</c:v>
                </c:pt>
                <c:pt idx="6">
                  <c:v>opciones 1,2,3  (2)</c:v>
                </c:pt>
                <c:pt idx="7">
                  <c:v>Todas . (3)</c:v>
                </c:pt>
                <c:pt idx="8">
                  <c:v>no responde (4)</c:v>
                </c:pt>
                <c:pt idx="9">
                  <c:v>opciones 1 y 2(5)</c:v>
                </c:pt>
              </c:strCache>
            </c:strRef>
          </c:cat>
          <c:val>
            <c:numRef>
              <c:f>Hoja2!$B$93:$K$93</c:f>
              <c:numCache>
                <c:formatCode>0%</c:formatCode>
                <c:ptCount val="10"/>
                <c:pt idx="0">
                  <c:v>0.41176470588235292</c:v>
                </c:pt>
                <c:pt idx="1">
                  <c:v>0.17647058823529413</c:v>
                </c:pt>
                <c:pt idx="2">
                  <c:v>2.9411764705882353E-2</c:v>
                </c:pt>
                <c:pt idx="3">
                  <c:v>2.9411764705882353E-2</c:v>
                </c:pt>
                <c:pt idx="4">
                  <c:v>2.9411764705882353E-2</c:v>
                </c:pt>
                <c:pt idx="5">
                  <c:v>2.9411764705882353E-2</c:v>
                </c:pt>
                <c:pt idx="6">
                  <c:v>2.9411764705882353E-2</c:v>
                </c:pt>
                <c:pt idx="7">
                  <c:v>0.11764705882352941</c:v>
                </c:pt>
                <c:pt idx="8">
                  <c:v>5.8823529411764705E-2</c:v>
                </c:pt>
                <c:pt idx="9">
                  <c:v>8.8235294117647065E-2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D0-4D6B-8005-5BC8AA780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0481136"/>
        <c:axId val="190380104"/>
      </c:barChart>
      <c:catAx>
        <c:axId val="22048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190380104"/>
        <c:crosses val="autoZero"/>
        <c:auto val="1"/>
        <c:lblAlgn val="ctr"/>
        <c:lblOffset val="100"/>
        <c:noMultiLvlLbl val="0"/>
      </c:catAx>
      <c:valAx>
        <c:axId val="190380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22048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Hoja2!$B$111:$I$111</c:f>
              <c:strCache>
                <c:ptCount val="8"/>
                <c:pt idx="0">
                  <c:v>comodidad (amigable) (1)</c:v>
                </c:pt>
                <c:pt idx="1">
                  <c:v> economía   (2)</c:v>
                </c:pt>
                <c:pt idx="2">
                  <c:v>calidad  (3)</c:v>
                </c:pt>
                <c:pt idx="3">
                  <c:v> contenido  (4)</c:v>
                </c:pt>
                <c:pt idx="4">
                  <c:v> interfaz gráfica(5)</c:v>
                </c:pt>
                <c:pt idx="5">
                  <c:v>Comodidad y calidad(6)</c:v>
                </c:pt>
                <c:pt idx="6">
                  <c:v> Todas (7)</c:v>
                </c:pt>
                <c:pt idx="7">
                  <c:v>No Responde (8)</c:v>
                </c:pt>
              </c:strCache>
            </c:strRef>
          </c:cat>
          <c:val>
            <c:numRef>
              <c:f>Hoja2!$B$113:$I$113</c:f>
              <c:numCache>
                <c:formatCode>0%</c:formatCode>
                <c:ptCount val="8"/>
                <c:pt idx="0">
                  <c:v>0.11764705882352941</c:v>
                </c:pt>
                <c:pt idx="1">
                  <c:v>0.17647058823529413</c:v>
                </c:pt>
                <c:pt idx="2">
                  <c:v>0.38235294117647056</c:v>
                </c:pt>
                <c:pt idx="3">
                  <c:v>2.9411764705882353E-2</c:v>
                </c:pt>
                <c:pt idx="4">
                  <c:v>0</c:v>
                </c:pt>
                <c:pt idx="5">
                  <c:v>0.17647058823529413</c:v>
                </c:pt>
                <c:pt idx="6">
                  <c:v>5.8823529411764705E-2</c:v>
                </c:pt>
                <c:pt idx="7">
                  <c:v>5.8823529411764705E-2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74-4CD3-9F2A-665FB4F232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328199760"/>
        <c:axId val="328199368"/>
      </c:barChart>
      <c:catAx>
        <c:axId val="3281997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cap="none" spc="0" normalizeH="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328199368"/>
        <c:crosses val="autoZero"/>
        <c:auto val="1"/>
        <c:lblAlgn val="ctr"/>
        <c:lblOffset val="100"/>
        <c:noMultiLvlLbl val="0"/>
      </c:catAx>
      <c:valAx>
        <c:axId val="328199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328199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882467126302828E-2"/>
          <c:y val="4.3803327014483813E-2"/>
          <c:w val="0.94487867361405553"/>
          <c:h val="0.5659736294458268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Hoja2!$B$69:$G$69</c:f>
              <c:strCache>
                <c:ptCount val="6"/>
                <c:pt idx="0">
                  <c:v>ejecución del programa  (1)</c:v>
                </c:pt>
                <c:pt idx="1">
                  <c:v>fallas en el sistema de arranque  (2)</c:v>
                </c:pt>
                <c:pt idx="2">
                  <c:v>tiempo de respuesta (3)</c:v>
                </c:pt>
                <c:pt idx="3">
                  <c:v>capacitación y dificultad a la hora de manipular el programa (4)</c:v>
                </c:pt>
                <c:pt idx="4">
                  <c:v>No Aplica(5)</c:v>
                </c:pt>
                <c:pt idx="5">
                  <c:v>No Responde(6)</c:v>
                </c:pt>
              </c:strCache>
            </c:strRef>
          </c:cat>
          <c:val>
            <c:numRef>
              <c:f>Hoja2!$B$71:$G$71</c:f>
              <c:numCache>
                <c:formatCode>0%</c:formatCode>
                <c:ptCount val="6"/>
                <c:pt idx="0">
                  <c:v>8.8235294117647065E-2</c:v>
                </c:pt>
                <c:pt idx="1">
                  <c:v>2.9411764705882353E-2</c:v>
                </c:pt>
                <c:pt idx="2">
                  <c:v>0</c:v>
                </c:pt>
                <c:pt idx="3">
                  <c:v>0.44117647058823528</c:v>
                </c:pt>
                <c:pt idx="4">
                  <c:v>0.26470588235294118</c:v>
                </c:pt>
                <c:pt idx="5">
                  <c:v>0.17647058823529413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7-46CA-9DF7-FFB2FE63D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3636776"/>
        <c:axId val="223635992"/>
      </c:barChart>
      <c:catAx>
        <c:axId val="223636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223635992"/>
        <c:crosses val="autoZero"/>
        <c:auto val="1"/>
        <c:lblAlgn val="ctr"/>
        <c:lblOffset val="100"/>
        <c:noMultiLvlLbl val="0"/>
      </c:catAx>
      <c:valAx>
        <c:axId val="223635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s-CO"/>
          </a:p>
        </c:txPr>
        <c:crossAx val="22363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bg2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695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998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6462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5981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6623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541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5219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1288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6713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851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0257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1200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123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651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241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0891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8496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08181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637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435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3300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759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201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9152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82968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1564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46512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04307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87171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64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7449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80711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82091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0609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7803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8046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3652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24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3048000" y="101600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horizontal)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/>
          </p:cNvSpPr>
          <p:nvPr>
            <p:ph type="pic" idx="2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centro)">
  <p:cSld name="Título (centro)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833937" y="5552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arriba)">
  <p:cSld name="Título (arriba)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marL="914400" lvl="1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marL="1371600" lvl="2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marL="1828800" lvl="3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marL="2286000" lvl="4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8330292" y="4809722"/>
            <a:ext cx="7723415" cy="306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algn="l"/>
            <a:r>
              <a:rPr lang="es-ES" sz="48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ES" sz="8000" b="1" dirty="0">
                <a:latin typeface="Arial" panose="020B0604020202020204" pitchFamily="34" charset="0"/>
                <a:cs typeface="Arial" panose="020B0604020202020204" pitchFamily="34" charset="0"/>
              </a:rPr>
              <a:t>INVENTARIO</a:t>
            </a:r>
          </a:p>
          <a:p>
            <a:pPr algn="l"/>
            <a:r>
              <a:rPr lang="es-ES" sz="8000" b="1" i="1" dirty="0">
                <a:latin typeface="Arial" panose="020B0604020202020204" pitchFamily="34" charset="0"/>
                <a:cs typeface="Arial" panose="020B0604020202020204" pitchFamily="34" charset="0"/>
              </a:rPr>
              <a:t>  (List Balance)</a:t>
            </a:r>
            <a:endParaRPr lang="es-CO" sz="8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endParaRPr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6BBB635-2EBB-4416-877A-5297D4140082}"/>
              </a:ext>
            </a:extLst>
          </p:cNvPr>
          <p:cNvSpPr txBox="1">
            <a:spLocks/>
          </p:cNvSpPr>
          <p:nvPr/>
        </p:nvSpPr>
        <p:spPr>
          <a:xfrm>
            <a:off x="9478735" y="11199419"/>
            <a:ext cx="5426528" cy="1260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/>
              <a:t>Proyectos ADSI </a:t>
            </a:r>
          </a:p>
          <a:p>
            <a:pPr algn="l" defTabSz="288000"/>
            <a:r>
              <a:rPr lang="es-CO" sz="5400" b="1" dirty="0"/>
              <a:t>   II Trimestre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3030EDE-0AC7-42F1-93BD-9F87C507A9DA}"/>
              </a:ext>
            </a:extLst>
          </p:cNvPr>
          <p:cNvSpPr txBox="1">
            <a:spLocks/>
          </p:cNvSpPr>
          <p:nvPr/>
        </p:nvSpPr>
        <p:spPr>
          <a:xfrm>
            <a:off x="420623" y="362599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Sustentación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76705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Justificacion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A098616-F696-4AB9-8592-3A7CD99231D1}"/>
              </a:ext>
            </a:extLst>
          </p:cNvPr>
          <p:cNvSpPr txBox="1"/>
          <p:nvPr/>
        </p:nvSpPr>
        <p:spPr>
          <a:xfrm>
            <a:off x="1909036" y="4160260"/>
            <a:ext cx="20559078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Hacer uso de un programa web es importante por que los usuarios tendrán la ventaja de almacenar mejor su información a la hora de hacer un inventario, el  software ayudara a las empresas a tener un mejor manejo de la información permitiéndoles una buena organización.</a:t>
            </a:r>
          </a:p>
          <a:p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Además, el desarrollo de un programa que le ayude a organizar su inventario es útil ya que le brinda una manera fácil de manejar la información de su comercio y al momento de ingresar será sencillo y sin complicación alguna de gestionar su inventario.</a:t>
            </a:r>
          </a:p>
        </p:txBody>
      </p:sp>
    </p:spTree>
    <p:extLst>
      <p:ext uri="{BB962C8B-B14F-4D97-AF65-F5344CB8AC3E}">
        <p14:creationId xmlns:p14="http://schemas.microsoft.com/office/powerpoint/2010/main" val="231518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736976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Levantamiento de Informacion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5D965B-571B-4D98-84D3-27918777F368}"/>
              </a:ext>
            </a:extLst>
          </p:cNvPr>
          <p:cNvSpPr txBox="1"/>
          <p:nvPr/>
        </p:nvSpPr>
        <p:spPr>
          <a:xfrm>
            <a:off x="6093279" y="3862941"/>
            <a:ext cx="121974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de encuesta </a:t>
            </a:r>
            <a:endParaRPr lang="es-CO" sz="6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oogle Shape;185;p4">
            <a:extLst>
              <a:ext uri="{FF2B5EF4-FFF2-40B4-BE49-F238E27FC236}">
                <a16:creationId xmlns:a16="http://schemas.microsoft.com/office/drawing/2014/main" id="{E614049B-F6DE-4CD0-927C-C0E1A4063ED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5638" y="5076133"/>
            <a:ext cx="7591790" cy="9683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86;p4">
            <a:extLst>
              <a:ext uri="{FF2B5EF4-FFF2-40B4-BE49-F238E27FC236}">
                <a16:creationId xmlns:a16="http://schemas.microsoft.com/office/drawing/2014/main" id="{3440A8E6-53F0-4D33-809B-3BB9E7C94C6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67427" y="5076134"/>
            <a:ext cx="7682527" cy="9683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87;p4">
            <a:extLst>
              <a:ext uri="{FF2B5EF4-FFF2-40B4-BE49-F238E27FC236}">
                <a16:creationId xmlns:a16="http://schemas.microsoft.com/office/drawing/2014/main" id="{46F65BD4-4D10-47E0-86FE-B678040DF70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149955" y="5076132"/>
            <a:ext cx="7591790" cy="9683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88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5" name="Google Shape;193;p5">
            <a:extLst>
              <a:ext uri="{FF2B5EF4-FFF2-40B4-BE49-F238E27FC236}">
                <a16:creationId xmlns:a16="http://schemas.microsoft.com/office/drawing/2014/main" id="{5718E70D-2834-403E-9BB2-2BAD7F717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153325"/>
              </p:ext>
            </p:extLst>
          </p:nvPr>
        </p:nvGraphicFramePr>
        <p:xfrm>
          <a:off x="875638" y="4096758"/>
          <a:ext cx="11958619" cy="57975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8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7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00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software (1)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 (2)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cuaderno (3)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otras (4)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0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Como llevan a cabo el manejo de la información de proveedores, empleados, inventarios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49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725" marR="4725" marT="47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194;p5">
            <a:extLst>
              <a:ext uri="{FF2B5EF4-FFF2-40B4-BE49-F238E27FC236}">
                <a16:creationId xmlns:a16="http://schemas.microsoft.com/office/drawing/2014/main" id="{C073DD43-FABB-40C8-B7E9-13051A3654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863671"/>
              </p:ext>
            </p:extLst>
          </p:nvPr>
        </p:nvGraphicFramePr>
        <p:xfrm>
          <a:off x="13356771" y="6596744"/>
          <a:ext cx="10151591" cy="8461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7621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199;p6">
            <a:extLst>
              <a:ext uri="{FF2B5EF4-FFF2-40B4-BE49-F238E27FC236}">
                <a16:creationId xmlns:a16="http://schemas.microsoft.com/office/drawing/2014/main" id="{16C2676C-E47C-4276-8BA6-4861A448C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178877"/>
              </p:ext>
            </p:extLst>
          </p:nvPr>
        </p:nvGraphicFramePr>
        <p:xfrm>
          <a:off x="875638" y="4151255"/>
          <a:ext cx="12481133" cy="58879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54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91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0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Excelente(1)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Bueno (2)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Regular (3)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Mala  (4)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88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Que tan adecuada y diligente considera que es la seguridad y preservación de los datos respecto a la primer pregunta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0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200;p6">
            <a:extLst>
              <a:ext uri="{FF2B5EF4-FFF2-40B4-BE49-F238E27FC236}">
                <a16:creationId xmlns:a16="http://schemas.microsoft.com/office/drawing/2014/main" id="{8C2BA952-02C0-4723-8114-3B5DD51A15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0169986"/>
              </p:ext>
            </p:extLst>
          </p:nvPr>
        </p:nvGraphicFramePr>
        <p:xfrm>
          <a:off x="13977257" y="5209594"/>
          <a:ext cx="9176657" cy="9659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3781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205;p7">
            <a:extLst>
              <a:ext uri="{FF2B5EF4-FFF2-40B4-BE49-F238E27FC236}">
                <a16:creationId xmlns:a16="http://schemas.microsoft.com/office/drawing/2014/main" id="{AC25D1C8-1E5D-477F-AC4C-1DD7927156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7044908"/>
              </p:ext>
            </p:extLst>
          </p:nvPr>
        </p:nvGraphicFramePr>
        <p:xfrm>
          <a:off x="615043" y="3863123"/>
          <a:ext cx="23153915" cy="5574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2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2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9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3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6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6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809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809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809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841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manejo y seguridad de sus datos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(1)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Organización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(2)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Automatización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(3)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vanguardia de tecnología (4)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seguridad empresarial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1,2 y 3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(6)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y 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(7)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1 y 3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(8)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1 y 2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(9)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4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 que le gustaría encontrar un programa que se adapte a las necesidades de su empresa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4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338" marR="6338" marT="633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206;p7">
            <a:extLst>
              <a:ext uri="{FF2B5EF4-FFF2-40B4-BE49-F238E27FC236}">
                <a16:creationId xmlns:a16="http://schemas.microsoft.com/office/drawing/2014/main" id="{E7138C66-91C5-4782-B696-54E700771E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531534"/>
              </p:ext>
            </p:extLst>
          </p:nvPr>
        </p:nvGraphicFramePr>
        <p:xfrm>
          <a:off x="615043" y="9666515"/>
          <a:ext cx="23153915" cy="5812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0326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211;p8">
            <a:extLst>
              <a:ext uri="{FF2B5EF4-FFF2-40B4-BE49-F238E27FC236}">
                <a16:creationId xmlns:a16="http://schemas.microsoft.com/office/drawing/2014/main" id="{6AEA6AEA-771F-4FA9-916E-D834CE148B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761124"/>
              </p:ext>
            </p:extLst>
          </p:nvPr>
        </p:nvGraphicFramePr>
        <p:xfrm>
          <a:off x="1404257" y="3699330"/>
          <a:ext cx="21651688" cy="54315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33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7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91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6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655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736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619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1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Cual de los siguientes programas se ajusta mas a las necesidades de su empresa y si estaría dispuesto a invertir en al adquisición de algunos de ellos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contables   (1)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inventarios y stock  (2)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proveedores (3)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personal (administrativo y operario) (4)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calendario citas y pagos pendientes.(5)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Contables y proveedores(6)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1,2,3  (2)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Todas  (3)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responde (4)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opciones 1 y 2(5)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6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35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35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35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5344" marR="5344" marT="534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oogle Shape;212;p8">
            <a:extLst>
              <a:ext uri="{FF2B5EF4-FFF2-40B4-BE49-F238E27FC236}">
                <a16:creationId xmlns:a16="http://schemas.microsoft.com/office/drawing/2014/main" id="{470B1B68-4ABF-4C6B-9FB0-3E722FEBA2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0839193"/>
              </p:ext>
            </p:extLst>
          </p:nvPr>
        </p:nvGraphicFramePr>
        <p:xfrm>
          <a:off x="1404257" y="9535886"/>
          <a:ext cx="21651688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7402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217;p9">
            <a:extLst>
              <a:ext uri="{FF2B5EF4-FFF2-40B4-BE49-F238E27FC236}">
                <a16:creationId xmlns:a16="http://schemas.microsoft.com/office/drawing/2014/main" id="{7AEBCA6F-7B64-4229-9C36-93674130D0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578297"/>
              </p:ext>
            </p:extLst>
          </p:nvPr>
        </p:nvGraphicFramePr>
        <p:xfrm>
          <a:off x="940951" y="4416243"/>
          <a:ext cx="22768132" cy="306639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61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2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0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411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06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76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 usted que es lo mas importante a la hora de adquirir un programa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comodidad (amigable)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economía   (2)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Calidad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(3)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contenido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(4)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interfaz gráfica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Comodidad y calidad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(6)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Todas (7)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Responde (8)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131" marR="6131" marT="6131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218;p9">
            <a:extLst>
              <a:ext uri="{FF2B5EF4-FFF2-40B4-BE49-F238E27FC236}">
                <a16:creationId xmlns:a16="http://schemas.microsoft.com/office/drawing/2014/main" id="{41383EE1-4476-4FDF-9B60-8A667DEB11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4945921"/>
              </p:ext>
            </p:extLst>
          </p:nvPr>
        </p:nvGraphicFramePr>
        <p:xfrm>
          <a:off x="875637" y="7874000"/>
          <a:ext cx="22768132" cy="6658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4413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3124330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 de encuesta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Google Shape;223;p10">
            <a:extLst>
              <a:ext uri="{FF2B5EF4-FFF2-40B4-BE49-F238E27FC236}">
                <a16:creationId xmlns:a16="http://schemas.microsoft.com/office/drawing/2014/main" id="{63B89EB2-E6D8-428F-8A47-4CEB006518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2577429"/>
              </p:ext>
            </p:extLst>
          </p:nvPr>
        </p:nvGraphicFramePr>
        <p:xfrm>
          <a:off x="990600" y="3935707"/>
          <a:ext cx="22391914" cy="52393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24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0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0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2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16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86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199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 que sentido cree que le han fallado a la hora de adquirir un software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ejecución del programa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(1)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fallas en el sistema de arranque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(2)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tiempo de respuesta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capacitación y dificultad a la hora de manipular el programa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(4)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Aplica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Responde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(6)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6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6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sz="4000" b="0" i="0" u="none" strike="noStrike" cap="none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4000" u="none" strike="noStrike" cap="none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sz="4000" b="0" i="0" u="none" strike="noStrike" cap="none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224;p10">
            <a:extLst>
              <a:ext uri="{FF2B5EF4-FFF2-40B4-BE49-F238E27FC236}">
                <a16:creationId xmlns:a16="http://schemas.microsoft.com/office/drawing/2014/main" id="{F50201FF-165B-428F-BBD3-B33CCC5ED6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195460"/>
              </p:ext>
            </p:extLst>
          </p:nvPr>
        </p:nvGraphicFramePr>
        <p:xfrm>
          <a:off x="990600" y="9652292"/>
          <a:ext cx="22391914" cy="5598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7719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783771"/>
            <a:ext cx="10413788" cy="139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Mapa de proceso </a:t>
            </a:r>
            <a:endParaRPr lang="en-US"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8B1FF5-A0FD-4F04-A763-6D68BE22D4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337"/>
          <a:stretch/>
        </p:blipFill>
        <p:spPr>
          <a:xfrm>
            <a:off x="232441" y="3200399"/>
            <a:ext cx="23835873" cy="1235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99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293914"/>
            <a:ext cx="20341560" cy="293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ES" sz="6000" b="1" dirty="0">
                <a:solidFill>
                  <a:schemeClr val="bg1"/>
                </a:solidFill>
              </a:rPr>
              <a:t>Identificación de hardware y software que se necesita para implementar el sistema de información</a:t>
            </a: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6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6000" dirty="0"/>
          </a:p>
        </p:txBody>
      </p:sp>
      <p:sp>
        <p:nvSpPr>
          <p:cNvPr id="93" name="Google Shape;93;p19"/>
          <p:cNvSpPr/>
          <p:nvPr/>
        </p:nvSpPr>
        <p:spPr>
          <a:xfrm>
            <a:off x="363070" y="2616031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A1E8446-1CAB-43C7-9D83-3351645DA76C}"/>
              </a:ext>
            </a:extLst>
          </p:cNvPr>
          <p:cNvSpPr txBox="1"/>
          <p:nvPr/>
        </p:nvSpPr>
        <p:spPr>
          <a:xfrm>
            <a:off x="1763485" y="4325180"/>
            <a:ext cx="1221377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  <a:p>
            <a:endParaRPr lang="es-ES" sz="60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Windows 7 en adelante</a:t>
            </a:r>
          </a:p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Navegador web ( Chrome, Firefox, internet Explorer</a:t>
            </a:r>
            <a:endParaRPr lang="es-CO" sz="6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53382B8-4B2B-4A35-810C-50346FBB296A}"/>
              </a:ext>
            </a:extLst>
          </p:cNvPr>
          <p:cNvSpPr txBox="1"/>
          <p:nvPr/>
        </p:nvSpPr>
        <p:spPr>
          <a:xfrm>
            <a:off x="1763485" y="9636427"/>
            <a:ext cx="1221377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  <a:p>
            <a:endParaRPr lang="es-ES" sz="60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Tener acceso a internet</a:t>
            </a:r>
          </a:p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Disponibilidad de tener un computador</a:t>
            </a:r>
          </a:p>
        </p:txBody>
      </p:sp>
    </p:spTree>
    <p:extLst>
      <p:ext uri="{BB962C8B-B14F-4D97-AF65-F5344CB8AC3E}">
        <p14:creationId xmlns:p14="http://schemas.microsoft.com/office/powerpoint/2010/main" val="409140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5050984" y="2814007"/>
            <a:ext cx="6794600" cy="223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endParaRPr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E6519D6-8653-4D93-9705-8DA77D716B1C}"/>
              </a:ext>
            </a:extLst>
          </p:cNvPr>
          <p:cNvSpPr txBox="1">
            <a:spLocks/>
          </p:cNvSpPr>
          <p:nvPr/>
        </p:nvSpPr>
        <p:spPr>
          <a:xfrm>
            <a:off x="17079686" y="3135476"/>
            <a:ext cx="4765898" cy="25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/>
            <a:r>
              <a:rPr lang="es-CO" sz="5400" b="1" dirty="0">
                <a:solidFill>
                  <a:schemeClr val="tx1"/>
                </a:solidFill>
              </a:rPr>
              <a:t> FORMACIÓN    </a:t>
            </a:r>
          </a:p>
          <a:p>
            <a:pPr algn="l"/>
            <a:r>
              <a:rPr lang="es-CO" sz="5400" b="1" dirty="0">
                <a:solidFill>
                  <a:schemeClr val="tx1"/>
                </a:solidFill>
              </a:rPr>
              <a:t>  II Trimestre </a:t>
            </a:r>
          </a:p>
          <a:p>
            <a:pPr algn="l"/>
            <a:r>
              <a:rPr lang="es-CO" sz="5400" b="1" dirty="0">
                <a:solidFill>
                  <a:schemeClr val="tx1"/>
                </a:solidFill>
              </a:rPr>
              <a:t>        ADSI </a:t>
            </a:r>
            <a:endParaRPr lang="es-E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84801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Informe de Requerimientos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3FAD43D-8631-485F-98B2-12BE93BA41FD}"/>
              </a:ext>
            </a:extLst>
          </p:cNvPr>
          <p:cNvSpPr txBox="1"/>
          <p:nvPr/>
        </p:nvSpPr>
        <p:spPr>
          <a:xfrm>
            <a:off x="1394919" y="4000387"/>
            <a:ext cx="21594161" cy="10117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55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requiere que el cliente espere buenos resultados en la programación de su inventario por parte del programador.</a:t>
            </a:r>
          </a:p>
          <a:p>
            <a:pPr>
              <a:lnSpc>
                <a:spcPct val="150000"/>
              </a:lnSpc>
            </a:pPr>
            <a:r>
              <a:rPr lang="es-ES" sz="55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lo tanto, el programador debe entender las necesidades del usuario, los problemas de la gestión del inventario, construir un sistema que resuelva las necesidades del cliente y además, emitir ciertos requisitos funcionales y no funcionales con el que el usuario va a contar en la creación de su inventario y los requisitos con el que debe tener en cuenta  a la hora de gestionar su inventario</a:t>
            </a:r>
          </a:p>
        </p:txBody>
      </p:sp>
    </p:spTree>
    <p:extLst>
      <p:ext uri="{BB962C8B-B14F-4D97-AF65-F5344CB8AC3E}">
        <p14:creationId xmlns:p14="http://schemas.microsoft.com/office/powerpoint/2010/main" val="2962169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84801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Requerimientos funcionales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312F5B-A0CE-4890-B918-AE13C51B4E0D}"/>
              </a:ext>
            </a:extLst>
          </p:cNvPr>
          <p:cNvSpPr txBox="1"/>
          <p:nvPr/>
        </p:nvSpPr>
        <p:spPr>
          <a:xfrm>
            <a:off x="879769" y="3514057"/>
            <a:ext cx="22108886" cy="11514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El sistema permitirá al usuario actualizar, eliminar y agregar productos y cosas necesarias a su inventario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El sistema permitirá hacer envíos de productos a través de su inventario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El sistema tendrá un inicio de sesión el cual  el usuario deberá registrarse con usuario y contraseña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El programa debe poder emitir ciertas cosas en su inventario tales como: Ver productos, envío de productos, valor de cada producto, sección de cada producto y descuentos 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El administrador contara con la ayuda del programador web para que le indique los pasos necesarios para gestionar su inventario y no tenga ningún inconveniente</a:t>
            </a:r>
          </a:p>
        </p:txBody>
      </p:sp>
    </p:spTree>
    <p:extLst>
      <p:ext uri="{BB962C8B-B14F-4D97-AF65-F5344CB8AC3E}">
        <p14:creationId xmlns:p14="http://schemas.microsoft.com/office/powerpoint/2010/main" val="1171294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84801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Requerimientos NO funcionales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0AC48BE-35DB-40B6-8CE8-26017D4A3130}"/>
              </a:ext>
            </a:extLst>
          </p:cNvPr>
          <p:cNvSpPr txBox="1"/>
          <p:nvPr/>
        </p:nvSpPr>
        <p:spPr>
          <a:xfrm>
            <a:off x="1035691" y="4012860"/>
            <a:ext cx="22312618" cy="9206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Toda funcionalidad del sistema debe al menos responder en 5 segundos o menos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El sistema debe ser capaz de operar adecuadamente hasta con varios usuarios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El tiempo de aprendizaje del sistema por el usuario debe ser al menos 4 horas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El sistema debe proporcionar mensajes de error en caso de que el sistema no se ejecute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El programa web debe ser compatible con las versiones Windows 7 en adelante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El usuario deberá contar con la ayuda del programador y este debe restaurar los errores del sistema</a:t>
            </a:r>
          </a:p>
        </p:txBody>
      </p:sp>
    </p:spTree>
    <p:extLst>
      <p:ext uri="{BB962C8B-B14F-4D97-AF65-F5344CB8AC3E}">
        <p14:creationId xmlns:p14="http://schemas.microsoft.com/office/powerpoint/2010/main" val="2755953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8878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#1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8B3C8D-A20F-470D-B36F-E506D9F91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386" y="3200400"/>
            <a:ext cx="14211300" cy="125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86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8878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#1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EBBAEB-B474-47CD-9A4A-B58C3538C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520" y="3233058"/>
            <a:ext cx="14951529" cy="1251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34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8878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#2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3D29E3-7B9E-404F-BAB5-EE11EB11B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714" y="3167743"/>
            <a:ext cx="13356772" cy="125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94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8878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#2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CDB55A-028A-4AD5-8160-E431294D6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843" y="3167743"/>
            <a:ext cx="14924314" cy="125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88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360023"/>
            <a:ext cx="8878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#3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062445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D17CE4-0229-4273-A8EF-B18AA960A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915" y="3233057"/>
            <a:ext cx="13258800" cy="125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4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MX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asos de uso #3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0940DB-64CC-481E-94F9-177503A99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429" y="3200400"/>
            <a:ext cx="14205857" cy="125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8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4234673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distribución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4E2903-7E1E-43A9-9026-CE063F1D2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67744"/>
            <a:ext cx="24384000" cy="1258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1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7478842" y="3162741"/>
            <a:ext cx="9240882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80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Integrantes del Proyecto:</a:t>
            </a:r>
            <a:endParaRPr sz="8000" dirty="0"/>
          </a:p>
        </p:txBody>
      </p:sp>
      <p:sp>
        <p:nvSpPr>
          <p:cNvPr id="70" name="Google Shape;70;p16"/>
          <p:cNvSpPr/>
          <p:nvPr/>
        </p:nvSpPr>
        <p:spPr>
          <a:xfrm>
            <a:off x="8811492" y="5452809"/>
            <a:ext cx="6570022" cy="294848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9383765" y="8502358"/>
            <a:ext cx="5431037" cy="143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74C3CEE-1B1B-41AA-BE15-9FD15881F3FE}"/>
              </a:ext>
            </a:extLst>
          </p:cNvPr>
          <p:cNvSpPr txBox="1"/>
          <p:nvPr/>
        </p:nvSpPr>
        <p:spPr>
          <a:xfrm>
            <a:off x="9249394" y="6285123"/>
            <a:ext cx="5694218" cy="443447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800" dirty="0">
              <a:cs typeface="Arial" panose="020B0604020202020204" pitchFamily="34" charset="0"/>
            </a:endParaRPr>
          </a:p>
          <a:p>
            <a:r>
              <a:rPr lang="es-CO" sz="6000" dirty="0">
                <a:latin typeface="Calibri" panose="020F0502020204030204" pitchFamily="34" charset="0"/>
                <a:cs typeface="Calibri" panose="020F0502020204030204" pitchFamily="34" charset="0"/>
              </a:rPr>
              <a:t>Juan Pablo Acosta</a:t>
            </a:r>
            <a:endParaRPr lang="es-E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6000" dirty="0">
                <a:latin typeface="Calibri" panose="020F0502020204030204" pitchFamily="34" charset="0"/>
                <a:cs typeface="Calibri" panose="020F0502020204030204" pitchFamily="34" charset="0"/>
              </a:rPr>
              <a:t>Jose Damian Cuscue</a:t>
            </a:r>
          </a:p>
          <a:p>
            <a:r>
              <a:rPr lang="es-ES" sz="6000" dirty="0">
                <a:latin typeface="Calibri" panose="020F0502020204030204" pitchFamily="34" charset="0"/>
                <a:cs typeface="Calibri" panose="020F0502020204030204" pitchFamily="34" charset="0"/>
              </a:rPr>
              <a:t>Sebastián Jose Lagares</a:t>
            </a:r>
            <a:endParaRPr lang="es-CO" sz="6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s-ES" sz="6000" dirty="0">
                <a:latin typeface="Calibri" panose="020F0502020204030204" pitchFamily="34" charset="0"/>
                <a:cs typeface="Calibri" panose="020F0502020204030204" pitchFamily="34" charset="0"/>
              </a:rPr>
              <a:t>Karen Gutiérrez </a:t>
            </a:r>
          </a:p>
          <a:p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CO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43653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entidad relación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2DD1451-67DC-4506-9703-BB0536D7D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57" y="3396343"/>
            <a:ext cx="23153914" cy="1211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47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relacional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8AF725C-897C-42E7-ABC9-33B64E81B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590" y="3167744"/>
            <a:ext cx="19536761" cy="1258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25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GANT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93E637-F8F8-4858-9455-488B432DD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98372"/>
            <a:ext cx="24384000" cy="124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46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GANT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731E6D-F686-4C61-B183-54BCB236A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1" y="3331029"/>
            <a:ext cx="23770558" cy="124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52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B1BBE29-C205-4C34-B3D9-663DBEA81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943" y="3526970"/>
            <a:ext cx="14303828" cy="1222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24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592001-7F60-45FB-8DF6-35107E814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478" y="3233057"/>
            <a:ext cx="15014122" cy="125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09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9809EA-CA98-43BD-94E5-35B0ABFC8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899" y="3200400"/>
            <a:ext cx="16236043" cy="125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5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0A7941F-A0A0-48C8-B4F7-CAB4089BA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899" y="3331029"/>
            <a:ext cx="18130157" cy="124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00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Mockups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694A89-D3A8-4812-8BC3-59666F615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058" y="3331029"/>
            <a:ext cx="18745200" cy="124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55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1" y="719252"/>
            <a:ext cx="15965500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control de versiones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EB4AFBE-8624-4189-B579-61345EEB0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0" y="3233057"/>
            <a:ext cx="23737901" cy="1231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6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1672482" y="1462188"/>
            <a:ext cx="4140489" cy="118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96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r>
              <a:rPr lang="en-US" sz="96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600" dirty="0"/>
          </a:p>
        </p:txBody>
      </p:sp>
      <p:sp>
        <p:nvSpPr>
          <p:cNvPr id="77" name="Google Shape;77;p17"/>
          <p:cNvSpPr/>
          <p:nvPr/>
        </p:nvSpPr>
        <p:spPr>
          <a:xfrm>
            <a:off x="1672483" y="2645475"/>
            <a:ext cx="1070718" cy="155902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161B99-2A70-4BFF-A02A-84D7EA7287CA}"/>
              </a:ext>
            </a:extLst>
          </p:cNvPr>
          <p:cNvSpPr txBox="1"/>
          <p:nvPr/>
        </p:nvSpPr>
        <p:spPr>
          <a:xfrm>
            <a:off x="1672482" y="3879063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</a:rPr>
              <a:t>1. </a:t>
            </a:r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 del Proyecto e integrantes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76F0880-966D-4415-BCD9-576E966E4672}"/>
              </a:ext>
            </a:extLst>
          </p:cNvPr>
          <p:cNvSpPr txBox="1"/>
          <p:nvPr/>
        </p:nvSpPr>
        <p:spPr>
          <a:xfrm>
            <a:off x="1672482" y="4979811"/>
            <a:ext cx="8908432" cy="1141305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Introduccion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71E7EA7-EBC1-4B8F-8878-7A4CAB5E542C}"/>
              </a:ext>
            </a:extLst>
          </p:cNvPr>
          <p:cNvSpPr txBox="1"/>
          <p:nvPr/>
        </p:nvSpPr>
        <p:spPr>
          <a:xfrm>
            <a:off x="1672482" y="6121117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Planteamiento del problema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625D35-CDB9-4BAF-AC0F-659D7C0995FC}"/>
              </a:ext>
            </a:extLst>
          </p:cNvPr>
          <p:cNvSpPr txBox="1"/>
          <p:nvPr/>
        </p:nvSpPr>
        <p:spPr>
          <a:xfrm>
            <a:off x="1672482" y="7175740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Objetivo general y especificos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919300B-1851-482D-B343-2B03DF46E04B}"/>
              </a:ext>
            </a:extLst>
          </p:cNvPr>
          <p:cNvSpPr txBox="1"/>
          <p:nvPr/>
        </p:nvSpPr>
        <p:spPr>
          <a:xfrm>
            <a:off x="1672482" y="8276489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Alcance del proyecto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280094-9A77-4836-8982-27C0FCBE04C1}"/>
              </a:ext>
            </a:extLst>
          </p:cNvPr>
          <p:cNvSpPr txBox="1"/>
          <p:nvPr/>
        </p:nvSpPr>
        <p:spPr>
          <a:xfrm>
            <a:off x="1672482" y="9354175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Justificacion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377FCC-593E-4E7A-BB7C-DB9BFDA81B74}"/>
              </a:ext>
            </a:extLst>
          </p:cNvPr>
          <p:cNvSpPr txBox="1"/>
          <p:nvPr/>
        </p:nvSpPr>
        <p:spPr>
          <a:xfrm>
            <a:off x="1672482" y="10431861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Tec. Levantamiento de información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5ACF4B5-6A21-4B14-8399-825D9DEA330A}"/>
              </a:ext>
            </a:extLst>
          </p:cNvPr>
          <p:cNvSpPr txBox="1"/>
          <p:nvPr/>
        </p:nvSpPr>
        <p:spPr>
          <a:xfrm>
            <a:off x="1672482" y="11509547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 Resultados aplicación de técnicas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DC3CF81-EBF3-441D-8BFB-23839291557D}"/>
              </a:ext>
            </a:extLst>
          </p:cNvPr>
          <p:cNvSpPr txBox="1"/>
          <p:nvPr/>
        </p:nvSpPr>
        <p:spPr>
          <a:xfrm>
            <a:off x="12192000" y="3879062"/>
            <a:ext cx="8908432" cy="1215451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</a:rPr>
              <a:t>11. </a:t>
            </a:r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Informe de requerimientos: </a:t>
            </a:r>
          </a:p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funcionales y no funcionales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908E957-1BB3-4D5F-99EB-5B393A8EE677}"/>
              </a:ext>
            </a:extLst>
          </p:cNvPr>
          <p:cNvSpPr txBox="1"/>
          <p:nvPr/>
        </p:nvSpPr>
        <p:spPr>
          <a:xfrm>
            <a:off x="12192000" y="5094512"/>
            <a:ext cx="8908432" cy="1012373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</a:rPr>
              <a:t>12. </a:t>
            </a:r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764B187-B3AE-435F-9009-F5C55AD02371}"/>
              </a:ext>
            </a:extLst>
          </p:cNvPr>
          <p:cNvSpPr txBox="1"/>
          <p:nvPr/>
        </p:nvSpPr>
        <p:spPr>
          <a:xfrm>
            <a:off x="12192000" y="6106886"/>
            <a:ext cx="8908432" cy="102450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13. Diagrama de distribución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9FA448C-4C97-43AF-AE76-506054DCCFC0}"/>
              </a:ext>
            </a:extLst>
          </p:cNvPr>
          <p:cNvSpPr txBox="1"/>
          <p:nvPr/>
        </p:nvSpPr>
        <p:spPr>
          <a:xfrm>
            <a:off x="12192000" y="7131391"/>
            <a:ext cx="8908432" cy="1145097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 Modelo entidad relación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44DBFA6-BB5B-4466-AFD7-A7DF1AF2FD4D}"/>
              </a:ext>
            </a:extLst>
          </p:cNvPr>
          <p:cNvSpPr txBox="1"/>
          <p:nvPr/>
        </p:nvSpPr>
        <p:spPr>
          <a:xfrm>
            <a:off x="12192000" y="8276489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15. Modelo relacional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2DC8484-12DE-4BF5-B431-378F3392FC7C}"/>
              </a:ext>
            </a:extLst>
          </p:cNvPr>
          <p:cNvSpPr txBox="1"/>
          <p:nvPr/>
        </p:nvSpPr>
        <p:spPr>
          <a:xfrm>
            <a:off x="12192000" y="9328271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16. Diagrama de GANT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C4BB3E0-1BF3-4CE3-8834-98E6D97462E8}"/>
              </a:ext>
            </a:extLst>
          </p:cNvPr>
          <p:cNvSpPr txBox="1"/>
          <p:nvPr/>
        </p:nvSpPr>
        <p:spPr>
          <a:xfrm>
            <a:off x="12192000" y="10431861"/>
            <a:ext cx="8908432" cy="110359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17. Mockups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3264F00-EF0C-411A-9ED3-5B5A0E53A2CE}"/>
              </a:ext>
            </a:extLst>
          </p:cNvPr>
          <p:cNvSpPr txBox="1"/>
          <p:nvPr/>
        </p:nvSpPr>
        <p:spPr>
          <a:xfrm>
            <a:off x="12192000" y="11535451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18. Sistema control de versiones 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93751A6-E3CB-46F4-938B-88F8221E66EA}"/>
              </a:ext>
            </a:extLst>
          </p:cNvPr>
          <p:cNvSpPr txBox="1"/>
          <p:nvPr/>
        </p:nvSpPr>
        <p:spPr>
          <a:xfrm>
            <a:off x="1672482" y="12587233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 Mapa de procesos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BC3558D-9ABA-409B-8205-17E3636D9542}"/>
              </a:ext>
            </a:extLst>
          </p:cNvPr>
          <p:cNvSpPr txBox="1"/>
          <p:nvPr/>
        </p:nvSpPr>
        <p:spPr>
          <a:xfrm>
            <a:off x="1672482" y="13664919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</a:rPr>
              <a:t>10. </a:t>
            </a:r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Identificación Hardware y software 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EEFFF25-29F3-4BF7-B051-3535E3E6F77A}"/>
              </a:ext>
            </a:extLst>
          </p:cNvPr>
          <p:cNvSpPr txBox="1"/>
          <p:nvPr/>
        </p:nvSpPr>
        <p:spPr>
          <a:xfrm>
            <a:off x="12192000" y="12613137"/>
            <a:ext cx="8908432" cy="10776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19. Informe de costos</a:t>
            </a:r>
            <a:endParaRPr lang="es-ES" sz="4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Informe de costos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5FA2FA-4F29-4526-8D5F-D9C91B579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0" y="3200400"/>
            <a:ext cx="24020930" cy="125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39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Informe de costos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8BE2B6-66EF-423A-BC65-987454C80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0" y="3396343"/>
            <a:ext cx="23672587" cy="121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13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63070" y="719252"/>
            <a:ext cx="11164901" cy="170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r>
              <a:rPr lang="es-CO" sz="10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Informe de costos</a:t>
            </a:r>
          </a:p>
        </p:txBody>
      </p:sp>
      <p:sp>
        <p:nvSpPr>
          <p:cNvPr id="93" name="Google Shape;93;p19"/>
          <p:cNvSpPr/>
          <p:nvPr/>
        </p:nvSpPr>
        <p:spPr>
          <a:xfrm>
            <a:off x="363070" y="2310438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2C636D-860E-46E7-88A9-39C14DFEA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0" y="3265714"/>
            <a:ext cx="23639930" cy="896824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E519C9D-53EA-4758-B0E2-A7AA2FBF5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071" y="12246429"/>
            <a:ext cx="23639929" cy="350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576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0" y="1259658"/>
            <a:ext cx="9240882" cy="143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00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Introduccion</a:t>
            </a:r>
            <a:endParaRPr sz="10000" dirty="0"/>
          </a:p>
        </p:txBody>
      </p:sp>
      <p:sp>
        <p:nvSpPr>
          <p:cNvPr id="70" name="Google Shape;70;p16"/>
          <p:cNvSpPr/>
          <p:nvPr/>
        </p:nvSpPr>
        <p:spPr>
          <a:xfrm>
            <a:off x="1297926" y="2644296"/>
            <a:ext cx="1020731" cy="102684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F82D57-1BEB-4821-8AF6-A6FA5155CF6D}"/>
              </a:ext>
            </a:extLst>
          </p:cNvPr>
          <p:cNvSpPr txBox="1"/>
          <p:nvPr/>
        </p:nvSpPr>
        <p:spPr>
          <a:xfrm>
            <a:off x="1297926" y="4080276"/>
            <a:ext cx="206271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va a realizar un software para las microempresas del barrio la florida en la localidad de Engativá, que les permita gestionar sus inventarios y stock</a:t>
            </a:r>
          </a:p>
        </p:txBody>
      </p:sp>
    </p:spTree>
    <p:extLst>
      <p:ext uri="{BB962C8B-B14F-4D97-AF65-F5344CB8AC3E}">
        <p14:creationId xmlns:p14="http://schemas.microsoft.com/office/powerpoint/2010/main" val="52125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42999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Descripcion del problema 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614382" y="21750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4D61B64-2F32-42AD-A961-1A09FD620E6D}"/>
              </a:ext>
            </a:extLst>
          </p:cNvPr>
          <p:cNvSpPr txBox="1"/>
          <p:nvPr/>
        </p:nvSpPr>
        <p:spPr>
          <a:xfrm>
            <a:off x="1647780" y="4088347"/>
            <a:ext cx="2085299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manera con que el comercio ha llevado su información de una manera clásica y poco segura se vuelve muy obsoleta en la forma de gestionar su inventario. Además, esto afecta su productividad y rendimiento</a:t>
            </a:r>
          </a:p>
        </p:txBody>
      </p:sp>
    </p:spTree>
    <p:extLst>
      <p:ext uri="{BB962C8B-B14F-4D97-AF65-F5344CB8AC3E}">
        <p14:creationId xmlns:p14="http://schemas.microsoft.com/office/powerpoint/2010/main" val="383199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9858616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 general 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679696" y="2175556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0D4D194-551F-4758-908B-0B25648F5535}"/>
              </a:ext>
            </a:extLst>
          </p:cNvPr>
          <p:cNvSpPr txBox="1"/>
          <p:nvPr/>
        </p:nvSpPr>
        <p:spPr>
          <a:xfrm>
            <a:off x="1713094" y="4465625"/>
            <a:ext cx="213755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Diseñar un sistema de información (Inventario) fácil de manejar y sencillo para el barrio la florida, localidad de Engativá, con el uso de técnicas de programación para la gestión de inventario y stock</a:t>
            </a:r>
          </a:p>
        </p:txBody>
      </p:sp>
    </p:spTree>
    <p:extLst>
      <p:ext uri="{BB962C8B-B14F-4D97-AF65-F5344CB8AC3E}">
        <p14:creationId xmlns:p14="http://schemas.microsoft.com/office/powerpoint/2010/main" val="64960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12471188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Objetivos especificos 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444B97-4EA6-43BC-A8F5-176DD0D5E875}"/>
              </a:ext>
            </a:extLst>
          </p:cNvPr>
          <p:cNvSpPr txBox="1"/>
          <p:nvPr/>
        </p:nvSpPr>
        <p:spPr>
          <a:xfrm>
            <a:off x="1909036" y="4246220"/>
            <a:ext cx="19579365" cy="10360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Desarrollar una interfaz cómoda para que se le permita al cliente el manejo de este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Recopilar información entre los diferentes negocios del barrio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Gestionar la información de manera correcta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Certificar que se cumpla de manera eficiente el uso de la plataforma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Incentivar al cliente a hacer uso de las TIC</a:t>
            </a:r>
          </a:p>
          <a:p>
            <a:pPr>
              <a:lnSpc>
                <a:spcPct val="150000"/>
              </a:lnSpc>
            </a:pPr>
            <a:r>
              <a:rPr lang="es-ES" sz="5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Identificar las necesidades del usuario para el desarrollo de programas web que se ajusten a su actividad económica                                                      7. Minimizar riesgos o perdida de información en el uso del programa web</a:t>
            </a:r>
          </a:p>
        </p:txBody>
      </p:sp>
    </p:spTree>
    <p:extLst>
      <p:ext uri="{BB962C8B-B14F-4D97-AF65-F5344CB8AC3E}">
        <p14:creationId xmlns:p14="http://schemas.microsoft.com/office/powerpoint/2010/main" val="894694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5221302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indent="12700" algn="ctr">
              <a:lnSpc>
                <a:spcPct val="80000"/>
              </a:lnSpc>
              <a:buClr>
                <a:srgbClr val="FFFFFF"/>
              </a:buClr>
              <a:buSzPts val="10000"/>
            </a:pPr>
            <a:r>
              <a:rPr lang="en-US" sz="9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875638" y="2126174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0F46CF1-320F-41BC-8642-050F91C18FA8}"/>
              </a:ext>
            </a:extLst>
          </p:cNvPr>
          <p:cNvSpPr txBox="1"/>
          <p:nvPr/>
        </p:nvSpPr>
        <p:spPr>
          <a:xfrm>
            <a:off x="1431471" y="4219253"/>
            <a:ext cx="21428529" cy="9694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alcance del proyecto es el desarrollo de un sistema de información de control que brinde un cómodo y rápido análisis de un inventario.</a:t>
            </a:r>
          </a:p>
          <a:p>
            <a:endParaRPr lang="es-ES" sz="4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Esta plataforma será de tipo web. El sistema tendrá modulo de administrador para el análisis y generación de estadísticas e informes.</a:t>
            </a:r>
          </a:p>
          <a:p>
            <a:endParaRPr lang="es-ES" sz="4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plataforma tendrá un modulo en el cual nuestros clientes estén informados de todas las ventajas y novedades al utilizar nuestro software.</a:t>
            </a:r>
          </a:p>
          <a:p>
            <a:endParaRPr lang="es-ES" sz="4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la plataforma se realizara la captura de información a través de máquina lectora de barras.</a:t>
            </a:r>
          </a:p>
          <a:p>
            <a:endParaRPr lang="es-ES" sz="4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4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 lenguaje de programación a utilizar el PHP con conectividad a base de datos SQL.</a:t>
            </a:r>
          </a:p>
        </p:txBody>
      </p:sp>
    </p:spTree>
    <p:extLst>
      <p:ext uri="{BB962C8B-B14F-4D97-AF65-F5344CB8AC3E}">
        <p14:creationId xmlns:p14="http://schemas.microsoft.com/office/powerpoint/2010/main" val="571350159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1473</Words>
  <Application>Microsoft Office PowerPoint</Application>
  <PresentationFormat>Personalizado</PresentationFormat>
  <Paragraphs>279</Paragraphs>
  <Slides>43</Slides>
  <Notes>43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9" baseType="lpstr">
      <vt:lpstr>Calibri</vt:lpstr>
      <vt:lpstr>Wingdings</vt:lpstr>
      <vt:lpstr>Arial</vt:lpstr>
      <vt:lpstr>Helvetica Neue</vt:lpstr>
      <vt:lpstr>Helvetica Neue Light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Damian</dc:creator>
  <cp:lastModifiedBy>JD Cousc</cp:lastModifiedBy>
  <cp:revision>50</cp:revision>
  <dcterms:modified xsi:type="dcterms:W3CDTF">2020-08-01T17:12:57Z</dcterms:modified>
</cp:coreProperties>
</file>