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US" sz="2600" spc="-1" strike="noStrike">
              <a:solidFill>
                <a:srgbClr val="1c1c1c"/>
              </a:solid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noAutofit/>
          </a:bodyPr>
          <a:p>
            <a:endParaRPr b="0" lang="en-US" sz="2600" spc="-1" strike="noStrike">
              <a:solidFill>
                <a:srgbClr val="1c1c1c"/>
              </a:solid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US" sz="2600" spc="-1" strike="noStrike">
              <a:solidFill>
                <a:srgbClr val="1c1c1c"/>
              </a:solid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noAutofit/>
          </a:bodyPr>
          <a:p>
            <a:endParaRPr b="0" lang="en-US" sz="2600" spc="-1" strike="noStrike">
              <a:solidFill>
                <a:srgbClr val="1c1c1c"/>
              </a:solid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noAutofit/>
          </a:bodyPr>
          <a:p>
            <a:r>
              <a:rPr b="1" lang="en-US" sz="3200" spc="-1" strike="noStrike">
                <a:solidFill>
                  <a:srgbClr val="ffffff"/>
                </a:solidFill>
                <a:latin typeface="Source Sans Pro Black"/>
              </a:rPr>
              <a:t>Click to edit the title text format</a:t>
            </a:r>
            <a:endParaRPr b="1" lang="en-US" sz="3200" spc="-1" strike="noStrike">
              <a:solidFill>
                <a:srgbClr val="ffffff"/>
              </a:solidFill>
              <a:latin typeface="Source Sans Pro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US" sz="2600" spc="-1" strike="noStrike">
                <a:solidFill>
                  <a:srgbClr val="1c1c1c"/>
                </a:solidFill>
                <a:latin typeface="Source Sans Pro Semibold"/>
              </a:rPr>
              <a:t>Click to edit the outline text format</a:t>
            </a:r>
            <a:endParaRPr b="1" lang="en-US" sz="2600" spc="-1" strike="noStrike">
              <a:solidFill>
                <a:srgbClr val="1c1c1c"/>
              </a:solidFill>
              <a:latin typeface="Source Sans Pro Semibold"/>
            </a:endParaRPr>
          </a:p>
          <a:p>
            <a:pPr lvl="1" marL="288000">
              <a:spcAft>
                <a:spcPts val="1134"/>
              </a:spcAft>
            </a:pPr>
            <a:r>
              <a:rPr b="0" lang="en-US" sz="2200" spc="-1" strike="noStrike">
                <a:solidFill>
                  <a:srgbClr val="1c1c1c"/>
                </a:solidFill>
                <a:latin typeface="Source Sans Pro Light"/>
              </a:rPr>
              <a:t>Second Outline Level</a:t>
            </a:r>
            <a:endParaRPr b="0" lang="en-US" sz="2200" spc="-1" strike="noStrike">
              <a:solidFill>
                <a:srgbClr val="1c1c1c"/>
              </a:solidFill>
              <a:latin typeface="Source Sans Pro Light"/>
            </a:endParaRPr>
          </a:p>
          <a:p>
            <a:pPr lvl="2" marL="576000">
              <a:spcAft>
                <a:spcPts val="850"/>
              </a:spcAft>
            </a:pPr>
            <a:r>
              <a:rPr b="0" lang="en-US" sz="1800" spc="-1" strike="noStrike">
                <a:solidFill>
                  <a:srgbClr val="1c1c1c"/>
                </a:solidFill>
                <a:latin typeface="Source Sans Pro Light"/>
              </a:rPr>
              <a:t>Third Outline Level</a:t>
            </a:r>
            <a:endParaRPr b="0" lang="en-US" sz="1800" spc="-1" strike="noStrike">
              <a:solidFill>
                <a:srgbClr val="1c1c1c"/>
              </a:solidFill>
              <a:latin typeface="Source Sans Pro Light"/>
            </a:endParaRPr>
          </a:p>
          <a:p>
            <a:pPr lvl="3" marL="864000">
              <a:spcAft>
                <a:spcPts val="567"/>
              </a:spcAft>
            </a:pPr>
            <a:r>
              <a:rPr b="0" lang="en-US" sz="1600" spc="-1" strike="noStrike">
                <a:solidFill>
                  <a:srgbClr val="1c1c1c"/>
                </a:solidFill>
                <a:latin typeface="Source Sans Pro Light"/>
              </a:rPr>
              <a:t>Fourth Outline Level</a:t>
            </a:r>
            <a:endParaRPr b="0" lang="en-US" sz="1600" spc="-1" strike="noStrike">
              <a:solidFill>
                <a:srgbClr val="1c1c1c"/>
              </a:solidFill>
              <a:latin typeface="Source Sans Pro Light"/>
            </a:endParaRPr>
          </a:p>
          <a:p>
            <a:pPr lvl="4" marL="1152000">
              <a:spcAft>
                <a:spcPts val="283"/>
              </a:spcAft>
            </a:pPr>
            <a:r>
              <a:rPr b="0" lang="en-US" sz="1600" spc="-1" strike="noStrike">
                <a:solidFill>
                  <a:srgbClr val="1c1c1c"/>
                </a:solidFill>
                <a:latin typeface="Source Sans Pro Light"/>
              </a:rPr>
              <a:t>Fifth Outline Level</a:t>
            </a:r>
            <a:endParaRPr b="0" lang="en-US" sz="1600" spc="-1" strike="noStrike">
              <a:solidFill>
                <a:srgbClr val="1c1c1c"/>
              </a:solidFill>
              <a:latin typeface="Source Sans Pro Light"/>
            </a:endParaRPr>
          </a:p>
          <a:p>
            <a:pPr lvl="5" marL="1440000">
              <a:spcAft>
                <a:spcPts val="283"/>
              </a:spcAft>
            </a:pPr>
            <a:r>
              <a:rPr b="0" lang="en-US" sz="1600" spc="-1" strike="noStrike">
                <a:solidFill>
                  <a:srgbClr val="1c1c1c"/>
                </a:solidFill>
                <a:latin typeface="Source Sans Pro Light"/>
              </a:rPr>
              <a:t>Sixth Outline Level</a:t>
            </a:r>
            <a:endParaRPr b="0" lang="en-US" sz="1600" spc="-1" strike="noStrike">
              <a:solidFill>
                <a:srgbClr val="1c1c1c"/>
              </a:solidFill>
              <a:latin typeface="Source Sans Pro Light"/>
            </a:endParaRPr>
          </a:p>
          <a:p>
            <a:pPr lvl="6" marL="1728000">
              <a:spcAft>
                <a:spcPts val="283"/>
              </a:spcAft>
            </a:pPr>
            <a:r>
              <a:rPr b="0" lang="en-US" sz="1600" spc="-1" strike="noStrike">
                <a:solidFill>
                  <a:srgbClr val="1c1c1c"/>
                </a:solidFill>
                <a:latin typeface="Source Sans Pro Light"/>
              </a:rPr>
              <a:t>Seventh Outline Level</a:t>
            </a:r>
            <a:endParaRPr b="0" lang="en-US" sz="1600" spc="-1" strike="noStrike">
              <a:solidFill>
                <a:srgbClr val="1c1c1c"/>
              </a:solidFill>
              <a:latin typeface="Source Sans Pro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noAutofit/>
          </a:bodyPr>
          <a:p>
            <a:pPr algn="r"/>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noAutofit/>
          </a:bodyPr>
          <a:p>
            <a:pPr algn="ct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noAutofit/>
          </a:bodyPr>
          <a:p>
            <a:pPr algn="ctr"/>
            <a:fld id="{95C12066-D30C-437E-BD7D-329D383D0453}"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noAutofit/>
          </a:bodyPr>
          <a:p>
            <a:r>
              <a:rPr b="1" lang="en-US" sz="3200" spc="-1" strike="noStrike">
                <a:solidFill>
                  <a:srgbClr val="ffffff"/>
                </a:solidFill>
                <a:latin typeface="Source Sans Pro Black"/>
              </a:rPr>
              <a:t>Click to edit the title text format</a:t>
            </a:r>
            <a:endParaRPr b="1" lang="en-US" sz="3200" spc="-1" strike="noStrike">
              <a:solidFill>
                <a:srgbClr val="ffffff"/>
              </a:solidFill>
              <a:latin typeface="Source Sans Pro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fontScale="94000"/>
          </a:bodyPr>
          <a:p>
            <a:pPr>
              <a:spcAft>
                <a:spcPts val="1142"/>
              </a:spcAft>
            </a:pPr>
            <a:r>
              <a:rPr b="1" lang="en-US" sz="2600" spc="-1" strike="noStrike">
                <a:solidFill>
                  <a:srgbClr val="1c1c1c"/>
                </a:solidFill>
                <a:latin typeface="Source Sans Pro Semibold"/>
              </a:rPr>
              <a:t>Click to edit the outline text format</a:t>
            </a:r>
            <a:endParaRPr b="1" lang="en-US" sz="2600" spc="-1" strike="noStrike">
              <a:solidFill>
                <a:srgbClr val="1c1c1c"/>
              </a:solidFill>
              <a:latin typeface="Source Sans Pro Semibold"/>
            </a:endParaRPr>
          </a:p>
          <a:p>
            <a:pPr lvl="1" marL="288000">
              <a:spcAft>
                <a:spcPts val="1131"/>
              </a:spcAft>
            </a:pPr>
            <a:r>
              <a:rPr b="0" lang="en-US" sz="2200" spc="-1" strike="noStrike">
                <a:solidFill>
                  <a:srgbClr val="1c1c1c"/>
                </a:solidFill>
                <a:latin typeface="Source Sans Pro Light"/>
              </a:rPr>
              <a:t>Second Outline Level</a:t>
            </a:r>
            <a:endParaRPr b="0" lang="en-US" sz="2200" spc="-1" strike="noStrike">
              <a:solidFill>
                <a:srgbClr val="1c1c1c"/>
              </a:solidFill>
              <a:latin typeface="Source Sans Pro Light"/>
            </a:endParaRPr>
          </a:p>
          <a:p>
            <a:pPr lvl="2" marL="576000">
              <a:spcAft>
                <a:spcPts val="850"/>
              </a:spcAft>
            </a:pPr>
            <a:r>
              <a:rPr b="0" lang="en-US" sz="1800" spc="-1" strike="noStrike">
                <a:solidFill>
                  <a:srgbClr val="1c1c1c"/>
                </a:solidFill>
                <a:latin typeface="Source Sans Pro Light"/>
              </a:rPr>
              <a:t>Third Outline Level</a:t>
            </a:r>
            <a:endParaRPr b="0" lang="en-US" sz="1800" spc="-1" strike="noStrike">
              <a:solidFill>
                <a:srgbClr val="1c1c1c"/>
              </a:solidFill>
              <a:latin typeface="Source Sans Pro Light"/>
            </a:endParaRPr>
          </a:p>
          <a:p>
            <a:pPr lvl="3" marL="864000">
              <a:spcAft>
                <a:spcPts val="567"/>
              </a:spcAft>
            </a:pPr>
            <a:r>
              <a:rPr b="0" lang="en-US" sz="1600" spc="-1" strike="noStrike">
                <a:solidFill>
                  <a:srgbClr val="1c1c1c"/>
                </a:solidFill>
                <a:latin typeface="Source Sans Pro Light"/>
              </a:rPr>
              <a:t>Fourth Outline Level</a:t>
            </a:r>
            <a:endParaRPr b="0" lang="en-US" sz="1600" spc="-1" strike="noStrike">
              <a:solidFill>
                <a:srgbClr val="1c1c1c"/>
              </a:solidFill>
              <a:latin typeface="Source Sans Pro Light"/>
            </a:endParaRPr>
          </a:p>
          <a:p>
            <a:pPr lvl="4" marL="1152000">
              <a:spcAft>
                <a:spcPts val="283"/>
              </a:spcAft>
            </a:pPr>
            <a:r>
              <a:rPr b="0" lang="en-US" sz="1600" spc="-1" strike="noStrike">
                <a:solidFill>
                  <a:srgbClr val="1c1c1c"/>
                </a:solidFill>
                <a:latin typeface="Source Sans Pro Light"/>
              </a:rPr>
              <a:t>Fifth Outline Level</a:t>
            </a:r>
            <a:endParaRPr b="0" lang="en-US" sz="1600" spc="-1" strike="noStrike">
              <a:solidFill>
                <a:srgbClr val="1c1c1c"/>
              </a:solidFill>
              <a:latin typeface="Source Sans Pro Light"/>
            </a:endParaRPr>
          </a:p>
          <a:p>
            <a:pPr lvl="5" marL="1440000">
              <a:spcAft>
                <a:spcPts val="283"/>
              </a:spcAft>
            </a:pPr>
            <a:r>
              <a:rPr b="0" lang="en-US" sz="1600" spc="-1" strike="noStrike">
                <a:solidFill>
                  <a:srgbClr val="1c1c1c"/>
                </a:solidFill>
                <a:latin typeface="Source Sans Pro Light"/>
              </a:rPr>
              <a:t>Sixth Outline Level</a:t>
            </a:r>
            <a:endParaRPr b="0" lang="en-US" sz="1600" spc="-1" strike="noStrike">
              <a:solidFill>
                <a:srgbClr val="1c1c1c"/>
              </a:solidFill>
              <a:latin typeface="Source Sans Pro Light"/>
            </a:endParaRPr>
          </a:p>
          <a:p>
            <a:pPr lvl="6" marL="1728000">
              <a:spcAft>
                <a:spcPts val="283"/>
              </a:spcAft>
            </a:pPr>
            <a:r>
              <a:rPr b="0" lang="en-US" sz="1600" spc="-1" strike="noStrike">
                <a:solidFill>
                  <a:srgbClr val="1c1c1c"/>
                </a:solidFill>
                <a:latin typeface="Source Sans Pro Light"/>
              </a:rPr>
              <a:t>Seventh Outline Level</a:t>
            </a:r>
            <a:endParaRPr b="0" lang="en-US" sz="1600" spc="-1" strike="noStrike">
              <a:solidFill>
                <a:srgbClr val="1c1c1c"/>
              </a:solidFill>
              <a:latin typeface="Source Sans Pro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noAutofit/>
          </a:bodyPr>
          <a:p>
            <a:r>
              <a:rPr b="1" lang="en-US" sz="1800" spc="-1" strike="noStrike">
                <a:solidFill>
                  <a:srgbClr val="e74c3c"/>
                </a:solidFill>
                <a:latin typeface="Source Sans Pro Black"/>
              </a:rPr>
              <a:t>&lt;date/time&gt;</a:t>
            </a:r>
            <a:endParaRPr b="1" lang="en-US" sz="1800" spc="-1" strike="noStrike">
              <a:solidFill>
                <a:srgbClr val="e74c3c"/>
              </a:solidFill>
              <a:latin typeface="Source Sans Pro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noAutofit/>
          </a:bodyPr>
          <a:p>
            <a:pPr algn="ctr"/>
            <a:r>
              <a:rPr b="1" lang="en-US" sz="1800" spc="-1" strike="noStrike">
                <a:solidFill>
                  <a:srgbClr val="e74c3c"/>
                </a:solidFill>
                <a:latin typeface="Source Sans Pro Black"/>
              </a:rPr>
              <a:t>&lt;footer&gt;</a:t>
            </a:r>
            <a:endParaRPr b="1" lang="en-US" sz="1800" spc="-1" strike="noStrike">
              <a:solidFill>
                <a:srgbClr val="e74c3c"/>
              </a:solidFill>
              <a:latin typeface="Source Sans Pro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noAutofit/>
          </a:bodyPr>
          <a:p>
            <a:pPr algn="r"/>
            <a:fld id="{6494D8DB-E5BC-494C-8C76-F33760ECFE0C}" type="slidenum">
              <a:rPr b="1" lang="en-US" sz="1800" spc="-1" strike="noStrike">
                <a:solidFill>
                  <a:srgbClr val="e74c3c"/>
                </a:solidFill>
                <a:latin typeface="Source Sans Pro Black"/>
              </a:rPr>
              <a:t>&lt;number&gt;</a:t>
            </a:fld>
            <a:endParaRPr b="1" lang="en-US" sz="1800" spc="-1" strike="noStrike">
              <a:solidFill>
                <a:srgbClr val="e74c3c"/>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hyperlink" Target="http://insideairbnb.com/" TargetMode="External"/><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Analyzing Airbnb and Foursquare data in Berlin</a:t>
            </a:r>
            <a:endParaRPr b="1" lang="en-US" sz="3200" spc="-1" strike="noStrike">
              <a:solidFill>
                <a:srgbClr val="ffffff"/>
              </a:solidFill>
              <a:latin typeface="Source Sans Pro Black"/>
            </a:endParaRPr>
          </a:p>
        </p:txBody>
      </p:sp>
      <p:sp>
        <p:nvSpPr>
          <p:cNvPr id="88" name="TextShape 2"/>
          <p:cNvSpPr txBox="1"/>
          <p:nvPr/>
        </p:nvSpPr>
        <p:spPr>
          <a:xfrm>
            <a:off x="540000" y="4680000"/>
            <a:ext cx="9180000" cy="2520000"/>
          </a:xfrm>
          <a:prstGeom prst="rect">
            <a:avLst/>
          </a:prstGeom>
          <a:noFill/>
          <a:ln>
            <a:noFill/>
          </a:ln>
        </p:spPr>
        <p:txBody>
          <a:bodyPr lIns="0" rIns="0" tIns="0" bIns="0">
            <a:noAutofit/>
          </a:bodyPr>
          <a:p>
            <a:r>
              <a:rPr b="0" lang="en-US" sz="2200" spc="-1" strike="noStrike">
                <a:solidFill>
                  <a:srgbClr val="1c1c1c"/>
                </a:solidFill>
                <a:latin typeface="Source Sans Pro Light"/>
              </a:rPr>
              <a:t>Final Project for IBM Data Science Capstone</a:t>
            </a:r>
            <a:endParaRPr b="0" lang="en-US" sz="2200" spc="-1" strike="noStrike">
              <a:solidFill>
                <a:srgbClr val="1c1c1c"/>
              </a:solidFill>
              <a:latin typeface="Source Sans Pro Light"/>
            </a:endParaRPr>
          </a:p>
          <a:p>
            <a:r>
              <a:rPr b="0" lang="en-US" sz="2200" spc="-1" strike="noStrike">
                <a:solidFill>
                  <a:srgbClr val="1c1c1c"/>
                </a:solidFill>
                <a:latin typeface="Source Sans Pro Light"/>
              </a:rPr>
              <a:t>Juan Pablo Caro</a:t>
            </a:r>
            <a:endParaRPr b="0" lang="en-US" sz="2200" spc="-1" strike="noStrike">
              <a:solidFill>
                <a:srgbClr val="1c1c1c"/>
              </a:solidFill>
              <a:latin typeface="Source Sans Pro Light"/>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Results</a:t>
            </a:r>
            <a:endParaRPr b="1" lang="en-US" sz="3200" spc="-1" strike="noStrike">
              <a:solidFill>
                <a:srgbClr val="ffffff"/>
              </a:solidFill>
              <a:latin typeface="Source Sans Pro Black"/>
            </a:endParaRPr>
          </a:p>
        </p:txBody>
      </p:sp>
      <p:sp>
        <p:nvSpPr>
          <p:cNvPr id="110" name="TextShape 2"/>
          <p:cNvSpPr txBox="1"/>
          <p:nvPr/>
        </p:nvSpPr>
        <p:spPr>
          <a:xfrm>
            <a:off x="975600" y="2118240"/>
            <a:ext cx="8076960" cy="400824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Source Sans Pro Semibold"/>
              </a:rPr>
              <a:t>The map shows the geographical distribution of the five clusters I obtained. </a:t>
            </a:r>
            <a:endParaRPr b="1" lang="en-US" sz="2600" spc="-1" strike="noStrike">
              <a:solidFill>
                <a:srgbClr val="1c1c1c"/>
              </a:solidFill>
              <a:latin typeface="Source Sans Pro Semibold"/>
            </a:endParaRPr>
          </a:p>
          <a:p>
            <a:pPr>
              <a:spcAft>
                <a:spcPts val="1142"/>
              </a:spcAft>
            </a:pPr>
            <a:r>
              <a:rPr b="1" lang="en-US" sz="2600" spc="-1" strike="noStrike">
                <a:solidFill>
                  <a:srgbClr val="1c1c1c"/>
                </a:solidFill>
                <a:latin typeface="Source Sans Pro Semibold"/>
              </a:rPr>
              <a:t> </a:t>
            </a:r>
            <a:endParaRPr b="1" lang="en-US" sz="2600" spc="-1" strike="noStrike">
              <a:solidFill>
                <a:srgbClr val="1c1c1c"/>
              </a:solidFill>
              <a:latin typeface="Source Sans Pro Semibold"/>
            </a:endParaRPr>
          </a:p>
          <a:p>
            <a:pPr>
              <a:spcAft>
                <a:spcPts val="1142"/>
              </a:spcAft>
            </a:pPr>
            <a:r>
              <a:rPr b="1" lang="en-US" sz="2600" spc="-1" strike="noStrike">
                <a:solidFill>
                  <a:srgbClr val="1c1c1c"/>
                </a:solidFill>
                <a:latin typeface="Source Sans Pro Semibold"/>
              </a:rPr>
              <a:t>An analysis of the data in each one of those clusters, can get us to some conclusions about each one of them, and the lodging market in Berlin.</a:t>
            </a:r>
            <a:endParaRPr b="1" lang="en-US" sz="2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Results: Cluster 0</a:t>
            </a:r>
            <a:endParaRPr b="1" lang="en-US" sz="3200" spc="-1" strike="noStrike">
              <a:solidFill>
                <a:srgbClr val="ffffff"/>
              </a:solidFill>
              <a:latin typeface="Source Sans Pro Black"/>
            </a:endParaRPr>
          </a:p>
        </p:txBody>
      </p:sp>
      <p:sp>
        <p:nvSpPr>
          <p:cNvPr id="112" name="TextShape 2"/>
          <p:cNvSpPr txBox="1"/>
          <p:nvPr/>
        </p:nvSpPr>
        <p:spPr>
          <a:xfrm>
            <a:off x="421200" y="2743200"/>
            <a:ext cx="9180000" cy="4680000"/>
          </a:xfrm>
          <a:prstGeom prst="rect">
            <a:avLst/>
          </a:prstGeom>
          <a:noFill/>
          <a:ln>
            <a:noFill/>
          </a:ln>
        </p:spPr>
        <p:txBody>
          <a:bodyPr lIns="0" rIns="0" tIns="0" bIns="0">
            <a:normAutofit/>
          </a:bodyPr>
          <a:p>
            <a:r>
              <a:rPr b="0" lang="en-US" sz="2400" spc="-1" strike="noStrike">
                <a:solidFill>
                  <a:srgbClr val="000000"/>
                </a:solidFill>
                <a:latin typeface="Liberation Sans;Arial"/>
              </a:rPr>
              <a:t>In Cluster 0, the amount of venues, restaurants and hotels is quite low, and so is the number of Airbnb hosts. The prices are also slightly lower compared to other clusters, so it might be a bad idea to invest in these neighborhoods. These are the neighborhoodss in the outer city.</a:t>
            </a:r>
            <a:endParaRPr b="0" lang="en-US" sz="2400" spc="-1" strike="noStrike">
              <a:solidFill>
                <a:srgbClr val="000000"/>
              </a:solidFill>
              <a:latin typeface="Liberation Sans;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Results: Cluster 1</a:t>
            </a:r>
            <a:endParaRPr b="1" lang="en-US" sz="3200" spc="-1" strike="noStrike">
              <a:solidFill>
                <a:srgbClr val="ffffff"/>
              </a:solidFill>
              <a:latin typeface="Source Sans Pro Black"/>
            </a:endParaRPr>
          </a:p>
        </p:txBody>
      </p:sp>
      <p:sp>
        <p:nvSpPr>
          <p:cNvPr id="114" name="TextShape 2"/>
          <p:cNvSpPr txBox="1"/>
          <p:nvPr/>
        </p:nvSpPr>
        <p:spPr>
          <a:xfrm>
            <a:off x="365760" y="2651760"/>
            <a:ext cx="9180000" cy="4680000"/>
          </a:xfrm>
          <a:prstGeom prst="rect">
            <a:avLst/>
          </a:prstGeom>
          <a:noFill/>
          <a:ln>
            <a:noFill/>
          </a:ln>
        </p:spPr>
        <p:txBody>
          <a:bodyPr lIns="0" rIns="0" tIns="0" bIns="0">
            <a:normAutofit/>
          </a:bodyPr>
          <a:p>
            <a:r>
              <a:rPr b="0" lang="en-US" sz="2400" spc="-1" strike="noStrike">
                <a:solidFill>
                  <a:srgbClr val="000000"/>
                </a:solidFill>
                <a:latin typeface="Liberation Sans;Arial"/>
              </a:rPr>
              <a:t>All the neighborhoods in </a:t>
            </a:r>
            <a:r>
              <a:rPr b="0" lang="en-US" sz="2400" spc="-1" strike="noStrike">
                <a:solidFill>
                  <a:srgbClr val="000000"/>
                </a:solidFill>
                <a:latin typeface="Liberation Sans;Arial"/>
              </a:rPr>
              <a:t>Cluster 1</a:t>
            </a:r>
            <a:r>
              <a:rPr b="0" lang="en-US" sz="2400" spc="-1" strike="noStrike">
                <a:solidFill>
                  <a:srgbClr val="000000"/>
                </a:solidFill>
                <a:latin typeface="Liberation Sans;Arial"/>
              </a:rPr>
              <a:t> are well located in the city center, or close to the more crowded neighborhoods. Also, they have a nice amount of venues and facilities, and the Airbnb offer is not as big as in clusters 2 and 4. This is definitely a market worth looking at.</a:t>
            </a:r>
            <a:endParaRPr b="0" lang="en-US" sz="2400" spc="-1" strike="noStrike">
              <a:solidFill>
                <a:srgbClr val="000000"/>
              </a:solidFill>
              <a:latin typeface="Liberation Sans;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Results: Cluster 2</a:t>
            </a:r>
            <a:endParaRPr b="1" lang="en-US" sz="3200" spc="-1" strike="noStrike">
              <a:solidFill>
                <a:srgbClr val="ffffff"/>
              </a:solidFill>
              <a:latin typeface="Source Sans Pro Black"/>
            </a:endParaRPr>
          </a:p>
        </p:txBody>
      </p:sp>
      <p:sp>
        <p:nvSpPr>
          <p:cNvPr id="116" name="TextShape 2"/>
          <p:cNvSpPr txBox="1"/>
          <p:nvPr/>
        </p:nvSpPr>
        <p:spPr>
          <a:xfrm>
            <a:off x="329760" y="2743200"/>
            <a:ext cx="9180000" cy="4680000"/>
          </a:xfrm>
          <a:prstGeom prst="rect">
            <a:avLst/>
          </a:prstGeom>
          <a:noFill/>
          <a:ln>
            <a:noFill/>
          </a:ln>
        </p:spPr>
        <p:txBody>
          <a:bodyPr lIns="0" rIns="0" tIns="0" bIns="0">
            <a:normAutofit/>
          </a:bodyPr>
          <a:p>
            <a:r>
              <a:rPr b="0" lang="en-US" sz="2400" spc="-1" strike="noStrike">
                <a:solidFill>
                  <a:srgbClr val="000000"/>
                </a:solidFill>
                <a:latin typeface="Liberation Sans;Arial"/>
              </a:rPr>
              <a:t>Cluster 2</a:t>
            </a:r>
            <a:r>
              <a:rPr b="0" lang="en-US" sz="2400" spc="-1" strike="noStrike">
                <a:solidFill>
                  <a:srgbClr val="000000"/>
                </a:solidFill>
                <a:latin typeface="Liberation Sans;Arial"/>
              </a:rPr>
              <a:t> contains the most crowded neighborhoods, including Alexanderplatz and Frankfurter Allee Süd. However, the prices for Alexanderplatz are considerably higher compared to other neighborhoods in the same cluster and with more or less the same offers. It might be interesting to invest in one of these neighborhoods, depending on the housing costs.</a:t>
            </a:r>
            <a:endParaRPr b="0" lang="en-US" sz="2400" spc="-1" strike="noStrike">
              <a:solidFill>
                <a:srgbClr val="000000"/>
              </a:solidFill>
              <a:latin typeface="Liberation Sans;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Results: Cluster 3 and 4</a:t>
            </a:r>
            <a:endParaRPr b="1" lang="en-US" sz="3200" spc="-1" strike="noStrike">
              <a:solidFill>
                <a:srgbClr val="ffffff"/>
              </a:solidFill>
              <a:latin typeface="Source Sans Pro Black"/>
            </a:endParaRPr>
          </a:p>
        </p:txBody>
      </p:sp>
      <p:sp>
        <p:nvSpPr>
          <p:cNvPr id="118" name="TextShape 2"/>
          <p:cNvSpPr txBox="1"/>
          <p:nvPr/>
        </p:nvSpPr>
        <p:spPr>
          <a:xfrm>
            <a:off x="360000" y="2413080"/>
            <a:ext cx="9180000" cy="3439080"/>
          </a:xfrm>
          <a:prstGeom prst="rect">
            <a:avLst/>
          </a:prstGeom>
          <a:noFill/>
          <a:ln>
            <a:noFill/>
          </a:ln>
        </p:spPr>
        <p:txBody>
          <a:bodyPr lIns="0" rIns="0" tIns="0" bIns="0">
            <a:noAutofit/>
          </a:bodyPr>
          <a:p>
            <a:pPr marL="457200" indent="-228600">
              <a:lnSpc>
                <a:spcPct val="115000"/>
              </a:lnSpc>
              <a:spcAft>
                <a:spcPts val="1236"/>
              </a:spcAft>
            </a:pPr>
            <a:r>
              <a:rPr b="0" lang="en-US" sz="2400" spc="-1" strike="noStrike">
                <a:solidFill>
                  <a:srgbClr val="000000"/>
                </a:solidFill>
                <a:latin typeface="Liberation Sans;Arial"/>
              </a:rPr>
              <a:t>Cluster 3 is more disperse across the city, and seem to include more residential areas. These neighborhoods are probably not so interesting for an investment.</a:t>
            </a:r>
            <a:endParaRPr b="0" lang="en-US" sz="2400" spc="-1" strike="noStrike">
              <a:solidFill>
                <a:srgbClr val="000000"/>
              </a:solidFill>
              <a:latin typeface="Liberation Sans;Arial"/>
            </a:endParaRPr>
          </a:p>
          <a:p>
            <a:pPr marL="457200" indent="-228600">
              <a:lnSpc>
                <a:spcPct val="115000"/>
              </a:lnSpc>
              <a:spcAft>
                <a:spcPts val="1236"/>
              </a:spcAft>
            </a:pPr>
            <a:endParaRPr b="0" lang="en-US" sz="2400" spc="-1" strike="noStrike">
              <a:solidFill>
                <a:srgbClr val="000000"/>
              </a:solidFill>
              <a:latin typeface="Liberation Sans;Arial"/>
            </a:endParaRPr>
          </a:p>
          <a:p>
            <a:pPr marL="457200" indent="-228600">
              <a:lnSpc>
                <a:spcPct val="115000"/>
              </a:lnSpc>
              <a:spcAft>
                <a:spcPts val="1236"/>
              </a:spcAft>
            </a:pPr>
            <a:r>
              <a:rPr b="0" lang="en-US" sz="2400" spc="-1" strike="noStrike">
                <a:solidFill>
                  <a:srgbClr val="000000"/>
                </a:solidFill>
                <a:latin typeface="Liberation Sans;Arial"/>
              </a:rPr>
              <a:t>Cluster 4 is slightly more crowded than Cluster 2, and doesn't seem to have as many restaurants. However, some of the neighborhoods are very well located in touristic places, like the ones in Friedrichsain-Kreuzberg or Neukölln.</a:t>
            </a:r>
            <a:endParaRPr b="0" lang="en-US" sz="2400" spc="-1" strike="noStrike">
              <a:solidFill>
                <a:srgbClr val="000000"/>
              </a:solidFill>
              <a:latin typeface="Liberation Sans;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Analyzing Airbnb and Foursquare data in Berlin</a:t>
            </a:r>
            <a:endParaRPr b="1" lang="en-US" sz="3200" spc="-1" strike="noStrike">
              <a:solidFill>
                <a:srgbClr val="ffffff"/>
              </a:solidFill>
              <a:latin typeface="Source Sans Pro Black"/>
            </a:endParaRPr>
          </a:p>
        </p:txBody>
      </p:sp>
      <p:sp>
        <p:nvSpPr>
          <p:cNvPr id="120" name="TextShape 2"/>
          <p:cNvSpPr txBox="1"/>
          <p:nvPr/>
        </p:nvSpPr>
        <p:spPr>
          <a:xfrm>
            <a:off x="274320" y="2926080"/>
            <a:ext cx="9180000" cy="2317680"/>
          </a:xfrm>
          <a:prstGeom prst="rect">
            <a:avLst/>
          </a:prstGeom>
          <a:noFill/>
          <a:ln>
            <a:noFill/>
          </a:ln>
        </p:spPr>
        <p:txBody>
          <a:bodyPr lIns="0" rIns="0" tIns="0" bIns="0">
            <a:noAutofit/>
          </a:bodyPr>
          <a:p>
            <a:pPr algn="ctr"/>
            <a:r>
              <a:rPr b="0" lang="en-US" sz="4000" spc="-1" strike="noStrike">
                <a:solidFill>
                  <a:srgbClr val="1c1c1c"/>
                </a:solidFill>
                <a:latin typeface="Source Sans Pro Light"/>
              </a:rPr>
              <a:t>Thanks!</a:t>
            </a:r>
            <a:endParaRPr b="0" lang="en-US" sz="4000" spc="-1" strike="noStrike">
              <a:solidFill>
                <a:srgbClr val="1c1c1c"/>
              </a:solidFill>
              <a:latin typeface="Source Sans Pro Ligh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Introduction</a:t>
            </a:r>
            <a:endParaRPr b="1" lang="en-US" sz="3200" spc="-1" strike="noStrike">
              <a:solidFill>
                <a:srgbClr val="ffffff"/>
              </a:solidFill>
              <a:latin typeface="Source Sans Pro Black"/>
            </a:endParaRPr>
          </a:p>
        </p:txBody>
      </p:sp>
      <p:sp>
        <p:nvSpPr>
          <p:cNvPr id="90"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Source Sans Pro Semibold"/>
              </a:rPr>
              <a:t> </a:t>
            </a:r>
            <a:endParaRPr b="1" lang="en-US" sz="2600" spc="-1" strike="noStrike">
              <a:solidFill>
                <a:srgbClr val="1c1c1c"/>
              </a:solidFill>
              <a:latin typeface="Source Sans Pro Semibold"/>
            </a:endParaRPr>
          </a:p>
          <a:p>
            <a:pPr>
              <a:spcAft>
                <a:spcPts val="1142"/>
              </a:spcAft>
            </a:pPr>
            <a:r>
              <a:rPr b="1" lang="en-US" sz="2600" spc="-1" strike="noStrike">
                <a:solidFill>
                  <a:srgbClr val="1c1c1c"/>
                </a:solidFill>
                <a:latin typeface="Source Sans Pro Semibold"/>
              </a:rPr>
              <a:t>The goal of this project is to provide some guidance about the lodging market in Berlin, and what neigborhoods are best to invest in a Hotel, B&amp;B or Airbnb hosting.</a:t>
            </a:r>
            <a:endParaRPr b="1" lang="en-US" sz="2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Inside Airbnb</a:t>
            </a:r>
            <a:endParaRPr b="1" lang="en-US" sz="3200" spc="-1" strike="noStrike">
              <a:solidFill>
                <a:srgbClr val="ffffff"/>
              </a:solidFill>
              <a:latin typeface="Source Sans Pro Black"/>
            </a:endParaRPr>
          </a:p>
        </p:txBody>
      </p:sp>
      <p:sp>
        <p:nvSpPr>
          <p:cNvPr id="92" name="TextShape 2"/>
          <p:cNvSpPr txBox="1"/>
          <p:nvPr/>
        </p:nvSpPr>
        <p:spPr>
          <a:xfrm>
            <a:off x="731520" y="1980000"/>
            <a:ext cx="4107960" cy="4680000"/>
          </a:xfrm>
          <a:prstGeom prst="rect">
            <a:avLst/>
          </a:prstGeom>
          <a:noFill/>
          <a:ln>
            <a:noFill/>
          </a:ln>
        </p:spPr>
        <p:txBody>
          <a:bodyPr lIns="0" rIns="0" tIns="0" bIns="0">
            <a:normAutofit/>
          </a:bodyPr>
          <a:p>
            <a:pPr>
              <a:spcAft>
                <a:spcPts val="1142"/>
              </a:spcAft>
            </a:pPr>
            <a:r>
              <a:rPr b="1" lang="en-US" sz="1800" spc="-1" strike="noStrike">
                <a:solidFill>
                  <a:srgbClr val="1c1c1c"/>
                </a:solidFill>
                <a:latin typeface="Source Sans Pro Semibold"/>
              </a:rPr>
              <a:t>The project Inside Airbnb collects data from the Airbnb database for many cities around the world.</a:t>
            </a:r>
            <a:endParaRPr b="1" lang="en-US" sz="1800" spc="-1" strike="noStrike">
              <a:solidFill>
                <a:srgbClr val="1c1c1c"/>
              </a:solidFill>
              <a:latin typeface="Source Sans Pro Semibold"/>
            </a:endParaRPr>
          </a:p>
          <a:p>
            <a:pPr>
              <a:spcAft>
                <a:spcPts val="1142"/>
              </a:spcAft>
            </a:pPr>
            <a:r>
              <a:rPr b="1" lang="en-US" sz="1800" spc="-1" strike="noStrike">
                <a:solidFill>
                  <a:srgbClr val="1c1c1c"/>
                </a:solidFill>
                <a:latin typeface="Source Sans Pro Semibold"/>
              </a:rPr>
              <a:t> </a:t>
            </a:r>
            <a:endParaRPr b="1" lang="en-US" sz="1800" spc="-1" strike="noStrike">
              <a:solidFill>
                <a:srgbClr val="1c1c1c"/>
              </a:solidFill>
              <a:latin typeface="Source Sans Pro Semibold"/>
            </a:endParaRPr>
          </a:p>
          <a:p>
            <a:pPr>
              <a:spcAft>
                <a:spcPts val="1142"/>
              </a:spcAft>
            </a:pPr>
            <a:r>
              <a:rPr b="1" lang="en-US" sz="1800" spc="-1" strike="noStrike">
                <a:solidFill>
                  <a:srgbClr val="1c1c1c"/>
                </a:solidFill>
                <a:latin typeface="Source Sans Pro Semibold"/>
              </a:rPr>
              <a:t>Among the information that it contains, there is relevant information about the neighborhoods of a city, and the location of the hosts.</a:t>
            </a:r>
            <a:endParaRPr b="1" lang="en-US" sz="1800" spc="-1" strike="noStrike">
              <a:solidFill>
                <a:srgbClr val="1c1c1c"/>
              </a:solidFill>
              <a:latin typeface="Source Sans Pro Semibold"/>
            </a:endParaRPr>
          </a:p>
          <a:p>
            <a:pPr>
              <a:spcAft>
                <a:spcPts val="1142"/>
              </a:spcAft>
            </a:pPr>
            <a:r>
              <a:rPr b="1" lang="en-US" sz="1800" spc="-1" strike="noStrike">
                <a:solidFill>
                  <a:srgbClr val="1c1c1c"/>
                </a:solidFill>
                <a:latin typeface="Source Sans Pro Semibold"/>
              </a:rPr>
              <a:t> </a:t>
            </a:r>
            <a:endParaRPr b="1" lang="en-US" sz="1800" spc="-1" strike="noStrike">
              <a:solidFill>
                <a:srgbClr val="1c1c1c"/>
              </a:solidFill>
              <a:latin typeface="Source Sans Pro Semibold"/>
            </a:endParaRPr>
          </a:p>
          <a:p>
            <a:pPr>
              <a:spcAft>
                <a:spcPts val="1142"/>
              </a:spcAft>
            </a:pPr>
            <a:r>
              <a:rPr b="1" lang="en-US" sz="1800" spc="-1" strike="noStrike">
                <a:solidFill>
                  <a:srgbClr val="1c1c1c"/>
                </a:solidFill>
                <a:latin typeface="Source Sans Pro Semibold"/>
              </a:rPr>
              <a:t>This data is publicly available in the project website:</a:t>
            </a:r>
            <a:endParaRPr b="1" lang="en-US" sz="1800" spc="-1" strike="noStrike">
              <a:solidFill>
                <a:srgbClr val="1c1c1c"/>
              </a:solidFill>
              <a:latin typeface="Source Sans Pro Semibold"/>
            </a:endParaRPr>
          </a:p>
          <a:p>
            <a:pPr>
              <a:spcAft>
                <a:spcPts val="1142"/>
              </a:spcAft>
            </a:pPr>
            <a:r>
              <a:rPr b="1" lang="en-US" sz="1800" spc="-1" strike="noStrike">
                <a:solidFill>
                  <a:srgbClr val="1c1c1c"/>
                </a:solidFill>
                <a:latin typeface="Source Sans Pro Semibold"/>
                <a:hlinkClick r:id="rId1"/>
              </a:rPr>
              <a:t>http://insideairbnb.com/</a:t>
            </a:r>
            <a:r>
              <a:rPr b="1" lang="en-US" sz="1800" spc="-1" strike="noStrike">
                <a:solidFill>
                  <a:srgbClr val="1c1c1c"/>
                </a:solidFill>
                <a:latin typeface="Source Sans Pro Semibold"/>
              </a:rPr>
              <a:t> </a:t>
            </a:r>
            <a:endParaRPr b="1" lang="en-US" sz="1800" spc="-1" strike="noStrike">
              <a:solidFill>
                <a:srgbClr val="1c1c1c"/>
              </a:solidFill>
              <a:latin typeface="Source Sans Pro Semibold"/>
            </a:endParaRPr>
          </a:p>
          <a:p>
            <a:pPr>
              <a:spcAft>
                <a:spcPts val="1142"/>
              </a:spcAft>
            </a:pPr>
            <a:r>
              <a:rPr b="1" lang="en-US" sz="2600" spc="-1" strike="noStrike">
                <a:solidFill>
                  <a:srgbClr val="1c1c1c"/>
                </a:solidFill>
                <a:latin typeface="Source Sans Pro Semibold"/>
              </a:rPr>
              <a:t> </a:t>
            </a:r>
            <a:endParaRPr b="1" lang="en-US" sz="2600" spc="-1" strike="noStrike">
              <a:solidFill>
                <a:srgbClr val="1c1c1c"/>
              </a:solidFill>
              <a:latin typeface="Source Sans Pro Semibold"/>
            </a:endParaRPr>
          </a:p>
        </p:txBody>
      </p:sp>
      <p:pic>
        <p:nvPicPr>
          <p:cNvPr id="93" name="" descr=""/>
          <p:cNvPicPr/>
          <p:nvPr/>
        </p:nvPicPr>
        <p:blipFill>
          <a:blip r:embed="rId2"/>
          <a:srcRect l="0" t="0" r="36145" b="0"/>
          <a:stretch/>
        </p:blipFill>
        <p:spPr>
          <a:xfrm>
            <a:off x="5212080" y="2468880"/>
            <a:ext cx="4297320" cy="271728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Coordinates for each neighborhood</a:t>
            </a:r>
            <a:endParaRPr b="1" lang="en-US" sz="3200" spc="-1" strike="noStrike">
              <a:solidFill>
                <a:srgbClr val="ffffff"/>
              </a:solidFill>
              <a:latin typeface="Source Sans Pro Black"/>
            </a:endParaRPr>
          </a:p>
        </p:txBody>
      </p:sp>
      <p:sp>
        <p:nvSpPr>
          <p:cNvPr id="95" name="TextShape 2"/>
          <p:cNvSpPr txBox="1"/>
          <p:nvPr/>
        </p:nvSpPr>
        <p:spPr>
          <a:xfrm>
            <a:off x="360000" y="1980000"/>
            <a:ext cx="4479480" cy="4680000"/>
          </a:xfrm>
          <a:prstGeom prst="rect">
            <a:avLst/>
          </a:prstGeom>
          <a:noFill/>
          <a:ln>
            <a:noFill/>
          </a:ln>
        </p:spPr>
        <p:txBody>
          <a:bodyPr lIns="0" rIns="0" tIns="0" bIns="0">
            <a:normAutofit/>
          </a:bodyPr>
          <a:p>
            <a:pPr>
              <a:spcAft>
                <a:spcPts val="1142"/>
              </a:spcAft>
            </a:pPr>
            <a:r>
              <a:rPr b="1" lang="en-US" sz="2000" spc="-1" strike="noStrike">
                <a:solidFill>
                  <a:srgbClr val="1c1c1c"/>
                </a:solidFill>
                <a:latin typeface="Source Sans Pro Semibold"/>
              </a:rPr>
              <a:t>Using the Airbnb data, I calculated the average coordinates of each neighborhood based on the hosts.</a:t>
            </a:r>
            <a:endParaRPr b="1" lang="en-US" sz="2000" spc="-1" strike="noStrike">
              <a:solidFill>
                <a:srgbClr val="1c1c1c"/>
              </a:solidFill>
              <a:latin typeface="Source Sans Pro Semibold"/>
            </a:endParaRPr>
          </a:p>
          <a:p>
            <a:pPr>
              <a:spcAft>
                <a:spcPts val="1142"/>
              </a:spcAft>
            </a:pPr>
            <a:r>
              <a:rPr b="1" lang="en-US" sz="2000" spc="-1" strike="noStrike">
                <a:solidFill>
                  <a:srgbClr val="1c1c1c"/>
                </a:solidFill>
                <a:latin typeface="Source Sans Pro Semibold"/>
              </a:rPr>
              <a:t> </a:t>
            </a:r>
            <a:endParaRPr b="1" lang="en-US" sz="2000" spc="-1" strike="noStrike">
              <a:solidFill>
                <a:srgbClr val="1c1c1c"/>
              </a:solidFill>
              <a:latin typeface="Source Sans Pro Semibold"/>
            </a:endParaRPr>
          </a:p>
          <a:p>
            <a:pPr>
              <a:spcAft>
                <a:spcPts val="1142"/>
              </a:spcAft>
            </a:pPr>
            <a:r>
              <a:rPr b="1" lang="en-US" sz="2000" spc="-1" strike="noStrike">
                <a:solidFill>
                  <a:srgbClr val="1c1c1c"/>
                </a:solidFill>
                <a:latin typeface="Source Sans Pro Semibold"/>
              </a:rPr>
              <a:t>Also, I calculated average price (per person), and the total amount of Airbnb hosts for each neighborhood. (137 in all the city.</a:t>
            </a:r>
            <a:endParaRPr b="1" lang="en-US" sz="2000" spc="-1" strike="noStrike">
              <a:solidFill>
                <a:srgbClr val="1c1c1c"/>
              </a:solidFill>
              <a:latin typeface="Source Sans Pro Semibold"/>
            </a:endParaRPr>
          </a:p>
          <a:p>
            <a:pPr>
              <a:spcAft>
                <a:spcPts val="1142"/>
              </a:spcAft>
            </a:pPr>
            <a:r>
              <a:rPr b="1" lang="en-US" sz="2000" spc="-1" strike="noStrike">
                <a:solidFill>
                  <a:srgbClr val="1c1c1c"/>
                </a:solidFill>
                <a:latin typeface="Source Sans Pro Semibold"/>
              </a:rPr>
              <a:t> </a:t>
            </a:r>
            <a:endParaRPr b="1" lang="en-US" sz="2000" spc="-1" strike="noStrike">
              <a:solidFill>
                <a:srgbClr val="1c1c1c"/>
              </a:solidFill>
              <a:latin typeface="Source Sans Pro Semibold"/>
            </a:endParaRPr>
          </a:p>
          <a:p>
            <a:pPr>
              <a:spcAft>
                <a:spcPts val="1142"/>
              </a:spcAft>
            </a:pPr>
            <a:r>
              <a:rPr b="1" lang="en-US" sz="2000" spc="-1" strike="noStrike">
                <a:solidFill>
                  <a:srgbClr val="1c1c1c"/>
                </a:solidFill>
                <a:latin typeface="Source Sans Pro Semibold"/>
              </a:rPr>
              <a:t>Here is an example for Neuköllner Mitte (Center of Neukölln burough).</a:t>
            </a:r>
            <a:endParaRPr b="1" lang="en-US" sz="2000" spc="-1" strike="noStrike">
              <a:solidFill>
                <a:srgbClr val="1c1c1c"/>
              </a:solidFill>
              <a:latin typeface="Source Sans Pro Semibold"/>
            </a:endParaRPr>
          </a:p>
        </p:txBody>
      </p:sp>
      <p:pic>
        <p:nvPicPr>
          <p:cNvPr id="96" name="" descr=""/>
          <p:cNvPicPr/>
          <p:nvPr/>
        </p:nvPicPr>
        <p:blipFill>
          <a:blip r:embed="rId1"/>
          <a:srcRect l="25209" t="0" r="24358" b="0"/>
          <a:stretch/>
        </p:blipFill>
        <p:spPr>
          <a:xfrm>
            <a:off x="5394960" y="1645920"/>
            <a:ext cx="4114800" cy="49298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Sample of the calculated coordinates, average price and count of Airbnb hosts</a:t>
            </a:r>
            <a:endParaRPr b="1" lang="en-US" sz="3200" spc="-1" strike="noStrike">
              <a:solidFill>
                <a:srgbClr val="ffffff"/>
              </a:solidFill>
              <a:latin typeface="Source Sans Pro Black"/>
            </a:endParaRPr>
          </a:p>
        </p:txBody>
      </p:sp>
      <p:pic>
        <p:nvPicPr>
          <p:cNvPr id="98" name="" descr=""/>
          <p:cNvPicPr/>
          <p:nvPr/>
        </p:nvPicPr>
        <p:blipFill>
          <a:blip r:embed="rId1"/>
          <a:stretch/>
        </p:blipFill>
        <p:spPr>
          <a:xfrm>
            <a:off x="994680" y="1828800"/>
            <a:ext cx="8057880" cy="46447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The Foursquare API</a:t>
            </a:r>
            <a:endParaRPr b="1" lang="en-US" sz="3200" spc="-1" strike="noStrike">
              <a:solidFill>
                <a:srgbClr val="ffffff"/>
              </a:solidFill>
              <a:latin typeface="Source Sans Pro Black"/>
            </a:endParaRPr>
          </a:p>
        </p:txBody>
      </p:sp>
      <p:sp>
        <p:nvSpPr>
          <p:cNvPr id="100" name="TextShape 2"/>
          <p:cNvSpPr txBox="1"/>
          <p:nvPr/>
        </p:nvSpPr>
        <p:spPr>
          <a:xfrm>
            <a:off x="5029200" y="2286000"/>
            <a:ext cx="4663440" cy="3931920"/>
          </a:xfrm>
          <a:prstGeom prst="rect">
            <a:avLst/>
          </a:prstGeom>
          <a:noFill/>
          <a:ln>
            <a:noFill/>
          </a:ln>
        </p:spPr>
        <p:txBody>
          <a:bodyPr lIns="0" rIns="0" tIns="0" bIns="0">
            <a:normAutofit fontScale="73000"/>
          </a:bodyPr>
          <a:p>
            <a:pPr>
              <a:spcAft>
                <a:spcPts val="1142"/>
              </a:spcAft>
            </a:pPr>
            <a:r>
              <a:rPr b="1" lang="en-US" sz="2200" spc="-1" strike="noStrike">
                <a:solidFill>
                  <a:srgbClr val="1c1c1c"/>
                </a:solidFill>
                <a:latin typeface="Source Sans Pro Semibold"/>
              </a:rPr>
              <a:t>Using the Foursquare API, I obtained information about the top 100 venues for each area.</a:t>
            </a:r>
            <a:endParaRPr b="1" lang="en-US" sz="2200" spc="-1" strike="noStrike">
              <a:solidFill>
                <a:srgbClr val="1c1c1c"/>
              </a:solidFill>
              <a:latin typeface="Source Sans Pro Semibold"/>
            </a:endParaRPr>
          </a:p>
          <a:p>
            <a:pPr>
              <a:spcAft>
                <a:spcPts val="1142"/>
              </a:spcAft>
            </a:pPr>
            <a:r>
              <a:rPr b="1" lang="en-US" sz="2200" spc="-1" strike="noStrike">
                <a:solidFill>
                  <a:srgbClr val="1c1c1c"/>
                </a:solidFill>
                <a:latin typeface="Source Sans Pro Semibold"/>
              </a:rPr>
              <a:t> </a:t>
            </a:r>
            <a:endParaRPr b="1" lang="en-US" sz="2200" spc="-1" strike="noStrike">
              <a:solidFill>
                <a:srgbClr val="1c1c1c"/>
              </a:solidFill>
              <a:latin typeface="Source Sans Pro Semibold"/>
            </a:endParaRPr>
          </a:p>
          <a:p>
            <a:pPr>
              <a:spcAft>
                <a:spcPts val="1142"/>
              </a:spcAft>
            </a:pPr>
            <a:r>
              <a:rPr b="1" lang="en-US" sz="2200" spc="-1" strike="noStrike">
                <a:solidFill>
                  <a:srgbClr val="1c1c1c"/>
                </a:solidFill>
                <a:latin typeface="Source Sans Pro Semibold"/>
              </a:rPr>
              <a:t>This table shows a sample of the top venues in Alexanderplatz, one of the most crowded and popular areas in Berlin.</a:t>
            </a:r>
            <a:endParaRPr b="1" lang="en-US" sz="2200" spc="-1" strike="noStrike">
              <a:solidFill>
                <a:srgbClr val="1c1c1c"/>
              </a:solidFill>
              <a:latin typeface="Source Sans Pro Semibold"/>
            </a:endParaRPr>
          </a:p>
          <a:p>
            <a:pPr>
              <a:spcAft>
                <a:spcPts val="1142"/>
              </a:spcAft>
            </a:pPr>
            <a:r>
              <a:rPr b="1" lang="en-US" sz="2200" spc="-1" strike="noStrike">
                <a:solidFill>
                  <a:srgbClr val="1c1c1c"/>
                </a:solidFill>
                <a:latin typeface="Source Sans Pro Semibold"/>
              </a:rPr>
              <a:t> </a:t>
            </a:r>
            <a:endParaRPr b="1" lang="en-US" sz="2200" spc="-1" strike="noStrike">
              <a:solidFill>
                <a:srgbClr val="1c1c1c"/>
              </a:solidFill>
              <a:latin typeface="Source Sans Pro Semibold"/>
            </a:endParaRPr>
          </a:p>
          <a:p>
            <a:pPr>
              <a:spcAft>
                <a:spcPts val="1142"/>
              </a:spcAft>
            </a:pPr>
            <a:r>
              <a:rPr b="1" lang="en-US" sz="2200" spc="-1" strike="noStrike">
                <a:solidFill>
                  <a:srgbClr val="1c1c1c"/>
                </a:solidFill>
                <a:latin typeface="Source Sans Pro Semibold"/>
              </a:rPr>
              <a:t>Using this data, I calculated the percentage of restaurants and hotels in each neighborhood.</a:t>
            </a:r>
            <a:endParaRPr b="1" lang="en-US" sz="2200" spc="-1" strike="noStrike">
              <a:solidFill>
                <a:srgbClr val="1c1c1c"/>
              </a:solidFill>
              <a:latin typeface="Source Sans Pro Semibold"/>
            </a:endParaRPr>
          </a:p>
        </p:txBody>
      </p:sp>
      <p:pic>
        <p:nvPicPr>
          <p:cNvPr id="101" name="" descr=""/>
          <p:cNvPicPr/>
          <p:nvPr/>
        </p:nvPicPr>
        <p:blipFill>
          <a:blip r:embed="rId1"/>
          <a:stretch/>
        </p:blipFill>
        <p:spPr>
          <a:xfrm>
            <a:off x="146880" y="2381760"/>
            <a:ext cx="4419360" cy="35618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Complete dataset</a:t>
            </a:r>
            <a:endParaRPr b="1" lang="en-US" sz="3200" spc="-1" strike="noStrike">
              <a:solidFill>
                <a:srgbClr val="ffffff"/>
              </a:solidFill>
              <a:latin typeface="Source Sans Pro Black"/>
            </a:endParaRPr>
          </a:p>
        </p:txBody>
      </p:sp>
      <p:pic>
        <p:nvPicPr>
          <p:cNvPr id="103" name="" descr=""/>
          <p:cNvPicPr/>
          <p:nvPr/>
        </p:nvPicPr>
        <p:blipFill>
          <a:blip r:embed="rId1"/>
          <a:stretch/>
        </p:blipFill>
        <p:spPr>
          <a:xfrm>
            <a:off x="274320" y="1828800"/>
            <a:ext cx="9365400" cy="43891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K-Means Clustering</a:t>
            </a:r>
            <a:endParaRPr b="1" lang="en-US" sz="3200" spc="-1" strike="noStrike">
              <a:solidFill>
                <a:srgbClr val="ffffff"/>
              </a:solidFill>
              <a:latin typeface="Source Sans Pro Black"/>
            </a:endParaRPr>
          </a:p>
        </p:txBody>
      </p:sp>
      <p:sp>
        <p:nvSpPr>
          <p:cNvPr id="105" name="TextShape 2"/>
          <p:cNvSpPr txBox="1"/>
          <p:nvPr/>
        </p:nvSpPr>
        <p:spPr>
          <a:xfrm>
            <a:off x="360000" y="2452320"/>
            <a:ext cx="4479480" cy="4680000"/>
          </a:xfrm>
          <a:prstGeom prst="rect">
            <a:avLst/>
          </a:prstGeom>
          <a:noFill/>
          <a:ln>
            <a:noFill/>
          </a:ln>
        </p:spPr>
        <p:txBody>
          <a:bodyPr lIns="0" rIns="0" tIns="0" bIns="0">
            <a:normAutofit/>
          </a:bodyPr>
          <a:p>
            <a:pPr>
              <a:spcAft>
                <a:spcPts val="1142"/>
              </a:spcAft>
            </a:pPr>
            <a:r>
              <a:rPr b="1" lang="en-US" sz="2000" spc="-1" strike="noStrike">
                <a:solidFill>
                  <a:srgbClr val="1c1c1c"/>
                </a:solidFill>
                <a:latin typeface="Source Sans Pro Semibold"/>
              </a:rPr>
              <a:t>Using K-Means clustering and the elbow method, I calculated the optimal number of categories for clustering the neighborhoods.</a:t>
            </a:r>
            <a:endParaRPr b="1" lang="en-US" sz="2000" spc="-1" strike="noStrike">
              <a:solidFill>
                <a:srgbClr val="1c1c1c"/>
              </a:solidFill>
              <a:latin typeface="Source Sans Pro Semibold"/>
            </a:endParaRPr>
          </a:p>
          <a:p>
            <a:pPr>
              <a:spcAft>
                <a:spcPts val="1142"/>
              </a:spcAft>
            </a:pPr>
            <a:br/>
            <a:r>
              <a:rPr b="1" lang="en-US" sz="2000" spc="-1" strike="noStrike">
                <a:solidFill>
                  <a:srgbClr val="1c1c1c"/>
                </a:solidFill>
                <a:latin typeface="Source Sans Pro Semibold"/>
              </a:rPr>
              <a:t>The elbow method shows the number of clusters where the quality of the clustering is better, with an “elbow” change in the curve. In this case, this happens when </a:t>
            </a:r>
            <a:r>
              <a:rPr b="1" i="1" lang="en-US" sz="2000" spc="-1" strike="noStrike">
                <a:solidFill>
                  <a:srgbClr val="1c1c1c"/>
                </a:solidFill>
                <a:latin typeface="Source Sans Pro Semibold"/>
              </a:rPr>
              <a:t>k = 5.</a:t>
            </a:r>
            <a:endParaRPr b="1" lang="en-US" sz="2000" spc="-1" strike="noStrike">
              <a:solidFill>
                <a:srgbClr val="1c1c1c"/>
              </a:solidFill>
              <a:latin typeface="Source Sans Pro Semibold"/>
            </a:endParaRPr>
          </a:p>
        </p:txBody>
      </p:sp>
      <p:pic>
        <p:nvPicPr>
          <p:cNvPr id="106" name="" descr=""/>
          <p:cNvPicPr/>
          <p:nvPr/>
        </p:nvPicPr>
        <p:blipFill>
          <a:blip r:embed="rId1"/>
          <a:stretch/>
        </p:blipFill>
        <p:spPr>
          <a:xfrm>
            <a:off x="5158440" y="2560320"/>
            <a:ext cx="4351320" cy="31089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Clusters on a Berlin map</a:t>
            </a:r>
            <a:endParaRPr b="1" lang="en-US" sz="3200" spc="-1" strike="noStrike">
              <a:solidFill>
                <a:srgbClr val="ffffff"/>
              </a:solidFill>
              <a:latin typeface="Source Sans Pro Black"/>
            </a:endParaRPr>
          </a:p>
        </p:txBody>
      </p:sp>
      <p:pic>
        <p:nvPicPr>
          <p:cNvPr id="108" name="" descr=""/>
          <p:cNvPicPr/>
          <p:nvPr/>
        </p:nvPicPr>
        <p:blipFill>
          <a:blip r:embed="rId1"/>
          <a:stretch/>
        </p:blipFill>
        <p:spPr>
          <a:xfrm>
            <a:off x="963000" y="1697760"/>
            <a:ext cx="8089560" cy="48859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LibreOffice/6.3.4.2$Windows_X86_64 LibreOffice_project/60da17e045e08f1793c57c00ba83cdfce946d0aa</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2020-03-10T16:46:12Z</dcterms:created>
  <dc:creator/>
  <dc:description/>
  <dc:language>en-US</dc:language>
  <cp:lastModifiedBy/>
  <dcterms:modified xsi:type="dcterms:W3CDTF">2020-03-10T17:11:31Z</dcterms:modified>
  <cp:revision>2</cp:revision>
  <dc:subject/>
  <dc:title>Alizarin</dc:title>
</cp:coreProperties>
</file>