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108"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168D2-9315-4C38-89C3-588C307C2E68}"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A27BB-E048-42C2-92DA-0C8D132DA371}" type="slidenum">
              <a:rPr lang="en-US" smtClean="0"/>
              <a:t>‹#›</a:t>
            </a:fld>
            <a:endParaRPr lang="en-US"/>
          </a:p>
        </p:txBody>
      </p:sp>
    </p:spTree>
    <p:extLst>
      <p:ext uri="{BB962C8B-B14F-4D97-AF65-F5344CB8AC3E}">
        <p14:creationId xmlns:p14="http://schemas.microsoft.com/office/powerpoint/2010/main" val="294249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2AC5-069C-F4DC-2186-227C89163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56880-0E58-75A7-43AC-AFFA1B7C2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AE9220-4742-66E6-6BB6-8A4C7D444376}"/>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5" name="Footer Placeholder 4">
            <a:extLst>
              <a:ext uri="{FF2B5EF4-FFF2-40B4-BE49-F238E27FC236}">
                <a16:creationId xmlns:a16="http://schemas.microsoft.com/office/drawing/2014/main" id="{66AF8B3F-0FDB-2B26-B82D-D87409D2A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DDE65-FB9B-23CB-9EC7-081C696C8130}"/>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93682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A3B6-DE28-D85D-0EB1-47DCC53AC6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42B85-419A-0C82-AA04-36C8F9B60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FAE8-0283-CF19-975F-B0374CFB6970}"/>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5" name="Footer Placeholder 4">
            <a:extLst>
              <a:ext uri="{FF2B5EF4-FFF2-40B4-BE49-F238E27FC236}">
                <a16:creationId xmlns:a16="http://schemas.microsoft.com/office/drawing/2014/main" id="{8AE7940E-3A49-CD9D-4816-65924D4CA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42C5B-065B-7556-14C5-2E76506EECD4}"/>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196712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4553C-1E13-4388-DCCA-D799A46E0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7B4AE-A868-4718-0C26-E69D75B28D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91ADE-F5A3-9F82-8EE1-BC2903C99BA2}"/>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5" name="Footer Placeholder 4">
            <a:extLst>
              <a:ext uri="{FF2B5EF4-FFF2-40B4-BE49-F238E27FC236}">
                <a16:creationId xmlns:a16="http://schemas.microsoft.com/office/drawing/2014/main" id="{617DB6BC-ED69-2137-63D0-9F87C88E9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42DF6-6FEF-9F73-6D70-88505B55D5D2}"/>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356174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72EA-B496-B3C5-F837-75983D61D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624F8-E431-B45E-FD7C-3826B0885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7D2BC-5BE5-DF6B-70EF-1AA8C4C5A9ED}"/>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5" name="Footer Placeholder 4">
            <a:extLst>
              <a:ext uri="{FF2B5EF4-FFF2-40B4-BE49-F238E27FC236}">
                <a16:creationId xmlns:a16="http://schemas.microsoft.com/office/drawing/2014/main" id="{90209776-6AA7-7510-5E38-3BBAA17BB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1DCE2-F1EE-5948-745F-6308FEA0256C}"/>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205499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942D-D97A-5AC6-E5BC-61193682F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FFE359-316C-79E1-19B6-FB39023C5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169753-7FE8-F316-DE5F-E572E3EEAA1C}"/>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5" name="Footer Placeholder 4">
            <a:extLst>
              <a:ext uri="{FF2B5EF4-FFF2-40B4-BE49-F238E27FC236}">
                <a16:creationId xmlns:a16="http://schemas.microsoft.com/office/drawing/2014/main" id="{E4511126-C4EF-C1DB-D23B-90068585D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C3F08-C845-0406-670F-79960F17111E}"/>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261061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71EE-5E12-6807-56D2-163A35D52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421D5-AD23-77F7-9B4B-21AC6F165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0FB332-EEBE-CDCF-F4DA-34CE2EE99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7F522-1936-B1A9-4517-CC2193857378}"/>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6" name="Footer Placeholder 5">
            <a:extLst>
              <a:ext uri="{FF2B5EF4-FFF2-40B4-BE49-F238E27FC236}">
                <a16:creationId xmlns:a16="http://schemas.microsoft.com/office/drawing/2014/main" id="{301DB647-E5A9-8659-52CE-A4C11C779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50DA9-087D-4C5C-BA92-5E51C25AC42B}"/>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178558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ECC7-DE70-E837-92CB-C58CF9FCB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0D59A-6F8B-9B69-AAC2-B769D456B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F53874-0443-E7C9-DA2F-FE0CA1F93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7820D-8759-9513-8875-4D4F6A306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64049-F889-6A32-E9DC-835AB9FB0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1BCE28-A7F7-2028-9B90-3DB65BB0D5FA}"/>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8" name="Footer Placeholder 7">
            <a:extLst>
              <a:ext uri="{FF2B5EF4-FFF2-40B4-BE49-F238E27FC236}">
                <a16:creationId xmlns:a16="http://schemas.microsoft.com/office/drawing/2014/main" id="{27D8A152-1C1E-620D-3C65-93124D1D2E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85659-911A-FA64-DA33-856427B9A29C}"/>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104504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9731-C4F9-24C7-4AE8-4E820E70E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A044B0-EAD6-3E95-3BDE-BE7EED3B2BE6}"/>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4" name="Footer Placeholder 3">
            <a:extLst>
              <a:ext uri="{FF2B5EF4-FFF2-40B4-BE49-F238E27FC236}">
                <a16:creationId xmlns:a16="http://schemas.microsoft.com/office/drawing/2014/main" id="{0F384276-576F-B46D-CDC7-0A2358AF82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316523-5462-68B7-3408-9BF9F5248135}"/>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106791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DA85E-9AEF-47A6-7D76-417E3CBE7EED}"/>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3" name="Footer Placeholder 2">
            <a:extLst>
              <a:ext uri="{FF2B5EF4-FFF2-40B4-BE49-F238E27FC236}">
                <a16:creationId xmlns:a16="http://schemas.microsoft.com/office/drawing/2014/main" id="{0018E084-3AAC-C505-202A-AABF989AE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4BFEDF-B045-E5B8-0B79-A2A69C68C95A}"/>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375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9678-D3DF-646A-E926-D77012EA6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FEA59-90D4-5462-737C-3C6047B4D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927B9A-DD19-EF33-9835-D3AEC9B69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6AA0-CD88-FB82-0688-9E98EC8899DF}"/>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6" name="Footer Placeholder 5">
            <a:extLst>
              <a:ext uri="{FF2B5EF4-FFF2-40B4-BE49-F238E27FC236}">
                <a16:creationId xmlns:a16="http://schemas.microsoft.com/office/drawing/2014/main" id="{878B890B-5FC3-DC88-3499-1791B5376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D23B3-41A0-B1E0-0769-7468297528F3}"/>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400738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DEF9-66A6-545E-2C89-3A816BFEE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DA91C-07BE-6665-F4D3-69C2C91B9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418D6B-B169-B0C3-7856-179654FBC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0D8A5-528C-6BC0-B7C6-83BDFE15423C}"/>
              </a:ext>
            </a:extLst>
          </p:cNvPr>
          <p:cNvSpPr>
            <a:spLocks noGrp="1"/>
          </p:cNvSpPr>
          <p:nvPr>
            <p:ph type="dt" sz="half" idx="10"/>
          </p:nvPr>
        </p:nvSpPr>
        <p:spPr/>
        <p:txBody>
          <a:bodyPr/>
          <a:lstStyle/>
          <a:p>
            <a:fld id="{782DDC1E-0DDF-452E-82CC-5AFDECE101AC}" type="datetimeFigureOut">
              <a:rPr lang="en-US" smtClean="0"/>
              <a:t>6/14/2023</a:t>
            </a:fld>
            <a:endParaRPr lang="en-US"/>
          </a:p>
        </p:txBody>
      </p:sp>
      <p:sp>
        <p:nvSpPr>
          <p:cNvPr id="6" name="Footer Placeholder 5">
            <a:extLst>
              <a:ext uri="{FF2B5EF4-FFF2-40B4-BE49-F238E27FC236}">
                <a16:creationId xmlns:a16="http://schemas.microsoft.com/office/drawing/2014/main" id="{2D5429E1-D8CF-85D1-D22D-5AE0DE7AE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45F7C-18AA-C89E-FBA4-130BD522FE9D}"/>
              </a:ext>
            </a:extLst>
          </p:cNvPr>
          <p:cNvSpPr>
            <a:spLocks noGrp="1"/>
          </p:cNvSpPr>
          <p:nvPr>
            <p:ph type="sldNum" sz="quarter" idx="12"/>
          </p:nvPr>
        </p:nvSpPr>
        <p:spPr/>
        <p:txBody>
          <a:bodyPr/>
          <a:lstStyle/>
          <a:p>
            <a:fld id="{94655BE7-3773-49F1-9AFB-B9891AC586C0}" type="slidenum">
              <a:rPr lang="en-US" smtClean="0"/>
              <a:t>‹#›</a:t>
            </a:fld>
            <a:endParaRPr lang="en-US"/>
          </a:p>
        </p:txBody>
      </p:sp>
    </p:spTree>
    <p:extLst>
      <p:ext uri="{BB962C8B-B14F-4D97-AF65-F5344CB8AC3E}">
        <p14:creationId xmlns:p14="http://schemas.microsoft.com/office/powerpoint/2010/main" val="336800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A5FF5-466B-04E3-E23E-4E7A25047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E5BC5-3562-E39C-2FD2-C11C1BCDFF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F17E7-DB7D-0622-62B2-AB925B7DA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DDC1E-0DDF-452E-82CC-5AFDECE101AC}" type="datetimeFigureOut">
              <a:rPr lang="en-US" smtClean="0"/>
              <a:t>6/14/2023</a:t>
            </a:fld>
            <a:endParaRPr lang="en-US"/>
          </a:p>
        </p:txBody>
      </p:sp>
      <p:sp>
        <p:nvSpPr>
          <p:cNvPr id="5" name="Footer Placeholder 4">
            <a:extLst>
              <a:ext uri="{FF2B5EF4-FFF2-40B4-BE49-F238E27FC236}">
                <a16:creationId xmlns:a16="http://schemas.microsoft.com/office/drawing/2014/main" id="{2309D0B8-BB65-5418-BF94-11F1C7C15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83B8C5-A2FF-374A-4C6F-8AEFB8784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55BE7-3773-49F1-9AFB-B9891AC586C0}" type="slidenum">
              <a:rPr lang="en-US" smtClean="0"/>
              <a:t>‹#›</a:t>
            </a:fld>
            <a:endParaRPr lang="en-US"/>
          </a:p>
        </p:txBody>
      </p:sp>
    </p:spTree>
    <p:extLst>
      <p:ext uri="{BB962C8B-B14F-4D97-AF65-F5344CB8AC3E}">
        <p14:creationId xmlns:p14="http://schemas.microsoft.com/office/powerpoint/2010/main" val="1676400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1796B-812B-1A5D-EBD7-FB7B7E2F6386}"/>
              </a:ext>
            </a:extLst>
          </p:cNvPr>
          <p:cNvCxnSpPr>
            <a:cxnSpLocks/>
          </p:cNvCxnSpPr>
          <p:nvPr/>
        </p:nvCxnSpPr>
        <p:spPr>
          <a:xfrm>
            <a:off x="1660358" y="0"/>
            <a:ext cx="0" cy="6858000"/>
          </a:xfrm>
          <a:prstGeom prst="line">
            <a:avLst/>
          </a:prstGeom>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70D450D-D989-AF07-D004-DC4F2BC3929C}"/>
              </a:ext>
            </a:extLst>
          </p:cNvPr>
          <p:cNvSpPr txBox="1"/>
          <p:nvPr/>
        </p:nvSpPr>
        <p:spPr>
          <a:xfrm>
            <a:off x="0" y="74645"/>
            <a:ext cx="1660355" cy="954107"/>
          </a:xfrm>
          <a:prstGeom prst="rect">
            <a:avLst/>
          </a:prstGeom>
          <a:noFill/>
        </p:spPr>
        <p:txBody>
          <a:bodyPr wrap="square" rtlCol="0">
            <a:spAutoFit/>
          </a:bodyPr>
          <a:lstStyle/>
          <a:p>
            <a:pPr algn="ctr"/>
            <a:r>
              <a:rPr lang="en-US" sz="2800" dirty="0"/>
              <a:t>Florence,</a:t>
            </a:r>
          </a:p>
          <a:p>
            <a:pPr algn="ctr"/>
            <a:r>
              <a:rPr lang="en-US" sz="2800" dirty="0"/>
              <a:t>Italy</a:t>
            </a:r>
          </a:p>
        </p:txBody>
      </p:sp>
      <p:sp>
        <p:nvSpPr>
          <p:cNvPr id="9" name="TextBox 8">
            <a:extLst>
              <a:ext uri="{FF2B5EF4-FFF2-40B4-BE49-F238E27FC236}">
                <a16:creationId xmlns:a16="http://schemas.microsoft.com/office/drawing/2014/main" id="{7F79A025-C740-57F1-B160-ED83DED39A85}"/>
              </a:ext>
            </a:extLst>
          </p:cNvPr>
          <p:cNvSpPr txBox="1"/>
          <p:nvPr/>
        </p:nvSpPr>
        <p:spPr>
          <a:xfrm>
            <a:off x="247013" y="1287624"/>
            <a:ext cx="1166327" cy="1277273"/>
          </a:xfrm>
          <a:prstGeom prst="rect">
            <a:avLst/>
          </a:prstGeom>
          <a:noFill/>
        </p:spPr>
        <p:txBody>
          <a:bodyPr wrap="square" rtlCol="0">
            <a:spAutoFit/>
          </a:bodyPr>
          <a:lstStyle/>
          <a:p>
            <a:r>
              <a:rPr lang="en-US" sz="1100" dirty="0"/>
              <a:t>Japan</a:t>
            </a:r>
          </a:p>
          <a:p>
            <a:endParaRPr lang="en-US" sz="1100" dirty="0"/>
          </a:p>
          <a:p>
            <a:r>
              <a:rPr lang="en-US" sz="1100" dirty="0"/>
              <a:t>Spain</a:t>
            </a:r>
          </a:p>
          <a:p>
            <a:endParaRPr lang="en-US" sz="1100" dirty="0"/>
          </a:p>
          <a:p>
            <a:r>
              <a:rPr lang="en-US" sz="1100" dirty="0"/>
              <a:t>Greenland</a:t>
            </a:r>
          </a:p>
          <a:p>
            <a:endParaRPr lang="en-US" sz="1100" dirty="0"/>
          </a:p>
          <a:p>
            <a:r>
              <a:rPr lang="en-US" sz="1100" dirty="0"/>
              <a:t>France</a:t>
            </a:r>
          </a:p>
        </p:txBody>
      </p:sp>
      <p:sp>
        <p:nvSpPr>
          <p:cNvPr id="11" name="Rectangle: Rounded Corners 10">
            <a:extLst>
              <a:ext uri="{FF2B5EF4-FFF2-40B4-BE49-F238E27FC236}">
                <a16:creationId xmlns:a16="http://schemas.microsoft.com/office/drawing/2014/main" id="{DF9795A7-9152-203D-9AB9-778644266BAC}"/>
              </a:ext>
            </a:extLst>
          </p:cNvPr>
          <p:cNvSpPr/>
          <p:nvPr/>
        </p:nvSpPr>
        <p:spPr>
          <a:xfrm>
            <a:off x="3428303" y="3796766"/>
            <a:ext cx="6979297" cy="23224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Florence 77</a:t>
            </a:r>
            <a:r>
              <a:rPr lang="en-US" sz="1600" dirty="0">
                <a:solidFill>
                  <a:schemeClr val="tx1"/>
                </a:solidFill>
                <a:latin typeface="Times New Roman" panose="02020603050405020304" pitchFamily="18" charset="0"/>
                <a:cs typeface="Times New Roman" panose="02020603050405020304" pitchFamily="18" charset="0"/>
              </a:rPr>
              <a:t>℉   H:77 ℉  L:61 ℉</a:t>
            </a:r>
            <a:r>
              <a:rPr lang="en-US" sz="1600" dirty="0">
                <a:solidFill>
                  <a:schemeClr val="tx1"/>
                </a:solidFill>
              </a:rPr>
              <a:t> </a:t>
            </a:r>
          </a:p>
        </p:txBody>
      </p:sp>
      <p:pic>
        <p:nvPicPr>
          <p:cNvPr id="13" name="Picture 12" descr="A picture containing outdoor, sky, building, water&#10;&#10;Description automatically generated">
            <a:extLst>
              <a:ext uri="{FF2B5EF4-FFF2-40B4-BE49-F238E27FC236}">
                <a16:creationId xmlns:a16="http://schemas.microsoft.com/office/drawing/2014/main" id="{11382C8C-8417-D4D8-F565-05230679B04D}"/>
              </a:ext>
            </a:extLst>
          </p:cNvPr>
          <p:cNvPicPr>
            <a:picLocks noChangeAspect="1"/>
          </p:cNvPicPr>
          <p:nvPr/>
        </p:nvPicPr>
        <p:blipFill rotWithShape="1">
          <a:blip r:embed="rId2">
            <a:extLst>
              <a:ext uri="{28A0092B-C50C-407E-A947-70E740481C1C}">
                <a14:useLocalDpi xmlns:a14="http://schemas.microsoft.com/office/drawing/2010/main" val="0"/>
              </a:ext>
            </a:extLst>
          </a:blip>
          <a:srcRect b="26698"/>
          <a:stretch/>
        </p:blipFill>
        <p:spPr>
          <a:xfrm>
            <a:off x="3501693" y="74645"/>
            <a:ext cx="6653984" cy="3658152"/>
          </a:xfrm>
          <a:prstGeom prst="rect">
            <a:avLst/>
          </a:prstGeom>
        </p:spPr>
      </p:pic>
      <p:pic>
        <p:nvPicPr>
          <p:cNvPr id="15" name="Picture 14" descr="A picture containing sky, outdoor, building, city&#10;&#10;Description automatically generated">
            <a:extLst>
              <a:ext uri="{FF2B5EF4-FFF2-40B4-BE49-F238E27FC236}">
                <a16:creationId xmlns:a16="http://schemas.microsoft.com/office/drawing/2014/main" id="{6BA48EA5-C1D2-E66C-7AB9-9CFBB627D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959" y="4092979"/>
            <a:ext cx="2974848" cy="1987296"/>
          </a:xfrm>
          <a:prstGeom prst="rect">
            <a:avLst/>
          </a:prstGeom>
        </p:spPr>
      </p:pic>
      <p:pic>
        <p:nvPicPr>
          <p:cNvPr id="17" name="Picture 16" descr="A picture containing outdoor, sky, cloud, landscape&#10;&#10;Description automatically generated">
            <a:extLst>
              <a:ext uri="{FF2B5EF4-FFF2-40B4-BE49-F238E27FC236}">
                <a16:creationId xmlns:a16="http://schemas.microsoft.com/office/drawing/2014/main" id="{301AB9ED-1423-D7AF-F4B1-1DAE4F030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7303" y="4092979"/>
            <a:ext cx="3346314" cy="1987296"/>
          </a:xfrm>
          <a:prstGeom prst="rect">
            <a:avLst/>
          </a:prstGeom>
        </p:spPr>
      </p:pic>
      <p:sp>
        <p:nvSpPr>
          <p:cNvPr id="18" name="TextBox 17">
            <a:extLst>
              <a:ext uri="{FF2B5EF4-FFF2-40B4-BE49-F238E27FC236}">
                <a16:creationId xmlns:a16="http://schemas.microsoft.com/office/drawing/2014/main" id="{FEF7248F-B96D-D8C4-34E6-31BEE46008C8}"/>
              </a:ext>
            </a:extLst>
          </p:cNvPr>
          <p:cNvSpPr txBox="1"/>
          <p:nvPr/>
        </p:nvSpPr>
        <p:spPr>
          <a:xfrm>
            <a:off x="7597303" y="6160062"/>
            <a:ext cx="3437223" cy="646331"/>
          </a:xfrm>
          <a:prstGeom prst="rect">
            <a:avLst/>
          </a:prstGeom>
          <a:noFill/>
        </p:spPr>
        <p:txBody>
          <a:bodyPr wrap="none" rtlCol="0">
            <a:spAutoFit/>
          </a:bodyPr>
          <a:lstStyle/>
          <a:p>
            <a:r>
              <a:rPr lang="en-US" sz="1200" dirty="0"/>
              <a:t>The Cathedral of Santa Maria del Fiore, also known</a:t>
            </a:r>
          </a:p>
          <a:p>
            <a:r>
              <a:rPr lang="en-US" sz="1200" dirty="0"/>
              <a:t> as the Duomo di Firenze, is a magnificent cathedral </a:t>
            </a:r>
          </a:p>
          <a:p>
            <a:r>
              <a:rPr lang="en-US" sz="1200" dirty="0"/>
              <a:t>located in Florence, Italy</a:t>
            </a:r>
          </a:p>
        </p:txBody>
      </p:sp>
      <p:sp>
        <p:nvSpPr>
          <p:cNvPr id="19" name="TextBox 18">
            <a:extLst>
              <a:ext uri="{FF2B5EF4-FFF2-40B4-BE49-F238E27FC236}">
                <a16:creationId xmlns:a16="http://schemas.microsoft.com/office/drawing/2014/main" id="{C99FF7A0-B3A0-5FA9-05C1-BBEF9914382D}"/>
              </a:ext>
            </a:extLst>
          </p:cNvPr>
          <p:cNvSpPr txBox="1"/>
          <p:nvPr/>
        </p:nvSpPr>
        <p:spPr>
          <a:xfrm>
            <a:off x="2624228" y="6189914"/>
            <a:ext cx="3363549" cy="646331"/>
          </a:xfrm>
          <a:prstGeom prst="rect">
            <a:avLst/>
          </a:prstGeom>
          <a:noFill/>
        </p:spPr>
        <p:txBody>
          <a:bodyPr wrap="none" rtlCol="0">
            <a:spAutoFit/>
          </a:bodyPr>
          <a:lstStyle/>
          <a:p>
            <a:r>
              <a:rPr lang="en-US" sz="1200" dirty="0"/>
              <a:t>The Giotto's Campanile is a freestanding bell tower</a:t>
            </a:r>
          </a:p>
          <a:p>
            <a:r>
              <a:rPr lang="en-US" sz="1200" dirty="0"/>
              <a:t> located next to the Cathedral of Santa Maria del </a:t>
            </a:r>
          </a:p>
          <a:p>
            <a:r>
              <a:rPr lang="en-US" sz="1200" dirty="0"/>
              <a:t>Fiore in Florence, Italy.</a:t>
            </a:r>
          </a:p>
        </p:txBody>
      </p:sp>
    </p:spTree>
    <p:extLst>
      <p:ext uri="{BB962C8B-B14F-4D97-AF65-F5344CB8AC3E}">
        <p14:creationId xmlns:p14="http://schemas.microsoft.com/office/powerpoint/2010/main" val="231519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3AADF4-A004-5572-FE43-5135352736E3}"/>
              </a:ext>
            </a:extLst>
          </p:cNvPr>
          <p:cNvSpPr/>
          <p:nvPr/>
        </p:nvSpPr>
        <p:spPr>
          <a:xfrm>
            <a:off x="374904" y="256032"/>
            <a:ext cx="3264408" cy="626364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6920A2-2C5F-F6AC-3AD3-D8B299F1C8EF}"/>
              </a:ext>
            </a:extLst>
          </p:cNvPr>
          <p:cNvSpPr/>
          <p:nvPr/>
        </p:nvSpPr>
        <p:spPr>
          <a:xfrm>
            <a:off x="4809744" y="256032"/>
            <a:ext cx="6300216" cy="626364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CAAAE01-8918-6D43-3CA8-DE2E0B26987F}"/>
              </a:ext>
            </a:extLst>
          </p:cNvPr>
          <p:cNvSpPr txBox="1"/>
          <p:nvPr/>
        </p:nvSpPr>
        <p:spPr>
          <a:xfrm>
            <a:off x="374904" y="256032"/>
            <a:ext cx="326440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Florence, Italy</a:t>
            </a:r>
          </a:p>
        </p:txBody>
      </p:sp>
      <p:sp>
        <p:nvSpPr>
          <p:cNvPr id="9" name="Rectangle: Rounded Corners 8">
            <a:extLst>
              <a:ext uri="{FF2B5EF4-FFF2-40B4-BE49-F238E27FC236}">
                <a16:creationId xmlns:a16="http://schemas.microsoft.com/office/drawing/2014/main" id="{930DFC3E-564A-F312-FCE8-B0711B5714B0}"/>
              </a:ext>
            </a:extLst>
          </p:cNvPr>
          <p:cNvSpPr/>
          <p:nvPr/>
        </p:nvSpPr>
        <p:spPr>
          <a:xfrm>
            <a:off x="374904" y="691712"/>
            <a:ext cx="3264408" cy="27699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8EF04E-737C-96AD-57FF-983E33548D05}"/>
              </a:ext>
            </a:extLst>
          </p:cNvPr>
          <p:cNvSpPr txBox="1"/>
          <p:nvPr/>
        </p:nvSpPr>
        <p:spPr>
          <a:xfrm>
            <a:off x="292608" y="691712"/>
            <a:ext cx="3264408" cy="276999"/>
          </a:xfrm>
          <a:prstGeom prst="rect">
            <a:avLst/>
          </a:prstGeom>
          <a:noFill/>
        </p:spPr>
        <p:txBody>
          <a:bodyPr wrap="square" rtlCol="0">
            <a:spAutoFit/>
          </a:bodyPr>
          <a:lstStyle/>
          <a:p>
            <a:pPr algn="ctr"/>
            <a:r>
              <a:rPr lang="pt-BR" sz="1200" dirty="0"/>
              <a:t>Florence 77℉   H:77 ℉  L:61 ℉ </a:t>
            </a:r>
          </a:p>
        </p:txBody>
      </p:sp>
      <p:pic>
        <p:nvPicPr>
          <p:cNvPr id="11" name="Picture 10" descr="A picture containing outdoor, sky, building, water&#10;&#10;Description automatically generated">
            <a:extLst>
              <a:ext uri="{FF2B5EF4-FFF2-40B4-BE49-F238E27FC236}">
                <a16:creationId xmlns:a16="http://schemas.microsoft.com/office/drawing/2014/main" id="{4C24BEF0-9869-9C36-BA61-723088F37905}"/>
              </a:ext>
            </a:extLst>
          </p:cNvPr>
          <p:cNvPicPr>
            <a:picLocks noChangeAspect="1"/>
          </p:cNvPicPr>
          <p:nvPr/>
        </p:nvPicPr>
        <p:blipFill rotWithShape="1">
          <a:blip r:embed="rId2">
            <a:extLst>
              <a:ext uri="{28A0092B-C50C-407E-A947-70E740481C1C}">
                <a14:useLocalDpi xmlns:a14="http://schemas.microsoft.com/office/drawing/2010/main" val="0"/>
              </a:ext>
            </a:extLst>
          </a:blip>
          <a:srcRect l="926" t="-5034" r="-291" b="26745"/>
          <a:stretch/>
        </p:blipFill>
        <p:spPr>
          <a:xfrm>
            <a:off x="592836" y="968711"/>
            <a:ext cx="2863596" cy="1564177"/>
          </a:xfrm>
          <a:prstGeom prst="rect">
            <a:avLst/>
          </a:prstGeom>
        </p:spPr>
      </p:pic>
      <p:sp>
        <p:nvSpPr>
          <p:cNvPr id="12" name="TextBox 11">
            <a:extLst>
              <a:ext uri="{FF2B5EF4-FFF2-40B4-BE49-F238E27FC236}">
                <a16:creationId xmlns:a16="http://schemas.microsoft.com/office/drawing/2014/main" id="{810366C3-735C-0E9A-E788-0879D00DAFFD}"/>
              </a:ext>
            </a:extLst>
          </p:cNvPr>
          <p:cNvSpPr txBox="1"/>
          <p:nvPr/>
        </p:nvSpPr>
        <p:spPr>
          <a:xfrm>
            <a:off x="575310" y="2722347"/>
            <a:ext cx="2863596" cy="2246769"/>
          </a:xfrm>
          <a:prstGeom prst="rect">
            <a:avLst/>
          </a:prstGeom>
          <a:noFill/>
        </p:spPr>
        <p:txBody>
          <a:bodyPr wrap="square" rtlCol="0">
            <a:spAutoFit/>
          </a:bodyPr>
          <a:lstStyle/>
          <a:p>
            <a:r>
              <a:rPr lang="en-US" sz="1000" dirty="0"/>
              <a:t>Florence, Italy, is a fantastic vacation destination known for its rich cultural heritage, world-class art, and architectural marvels. The city's historic center is a UNESCO World Heritage site, and its museums, including the Uffizi Gallery and Accademia Gallery, house renowned artworks by masters such as Botticelli and Michelangelo. Florence's architectural gems, like the Florence Cathedral and Palazzo Vecchio, are awe-inspiring. The city's historical significance, charming atmosphere, delicious cuisine, and proximity to other Tuscan treasures make it a must-visit location for art enthusiasts, history buffs, and those seeking a memorable experience in Italy.</a:t>
            </a:r>
          </a:p>
        </p:txBody>
      </p:sp>
      <p:sp>
        <p:nvSpPr>
          <p:cNvPr id="13" name="Rectangle 12">
            <a:extLst>
              <a:ext uri="{FF2B5EF4-FFF2-40B4-BE49-F238E27FC236}">
                <a16:creationId xmlns:a16="http://schemas.microsoft.com/office/drawing/2014/main" id="{8BA8B3C6-D33C-50A5-97FF-3BE7731E40C6}"/>
              </a:ext>
            </a:extLst>
          </p:cNvPr>
          <p:cNvSpPr/>
          <p:nvPr/>
        </p:nvSpPr>
        <p:spPr>
          <a:xfrm>
            <a:off x="374904" y="5919953"/>
            <a:ext cx="3264408" cy="630383"/>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DA9F1BD-C7BC-538E-E755-F06C1F02E828}"/>
              </a:ext>
            </a:extLst>
          </p:cNvPr>
          <p:cNvCxnSpPr>
            <a:cxnSpLocks/>
          </p:cNvCxnSpPr>
          <p:nvPr/>
        </p:nvCxnSpPr>
        <p:spPr>
          <a:xfrm>
            <a:off x="2007108" y="6062472"/>
            <a:ext cx="0" cy="32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D527D0-0639-0BB5-DE8A-EE10B566EE3B}"/>
              </a:ext>
            </a:extLst>
          </p:cNvPr>
          <p:cNvCxnSpPr>
            <a:cxnSpLocks/>
          </p:cNvCxnSpPr>
          <p:nvPr/>
        </p:nvCxnSpPr>
        <p:spPr>
          <a:xfrm>
            <a:off x="2836164" y="6062472"/>
            <a:ext cx="0" cy="32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E279C4-0779-799A-C0DB-21BB2B085E7A}"/>
              </a:ext>
            </a:extLst>
          </p:cNvPr>
          <p:cNvCxnSpPr>
            <a:cxnSpLocks/>
          </p:cNvCxnSpPr>
          <p:nvPr/>
        </p:nvCxnSpPr>
        <p:spPr>
          <a:xfrm>
            <a:off x="1171956" y="6062472"/>
            <a:ext cx="0" cy="32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36B50D5-1F58-EFDB-286C-DACD8AB5FA7F}"/>
              </a:ext>
            </a:extLst>
          </p:cNvPr>
          <p:cNvSpPr txBox="1"/>
          <p:nvPr/>
        </p:nvSpPr>
        <p:spPr>
          <a:xfrm>
            <a:off x="438912" y="6062472"/>
            <a:ext cx="640080" cy="307777"/>
          </a:xfrm>
          <a:prstGeom prst="rect">
            <a:avLst/>
          </a:prstGeom>
          <a:noFill/>
        </p:spPr>
        <p:txBody>
          <a:bodyPr wrap="square" rtlCol="0">
            <a:spAutoFit/>
          </a:bodyPr>
          <a:lstStyle/>
          <a:p>
            <a:r>
              <a:rPr lang="en-US" sz="1400" dirty="0"/>
              <a:t>Japan</a:t>
            </a:r>
          </a:p>
        </p:txBody>
      </p:sp>
      <p:sp>
        <p:nvSpPr>
          <p:cNvPr id="29" name="TextBox 28">
            <a:extLst>
              <a:ext uri="{FF2B5EF4-FFF2-40B4-BE49-F238E27FC236}">
                <a16:creationId xmlns:a16="http://schemas.microsoft.com/office/drawing/2014/main" id="{53ED6142-429F-E4A3-BE47-FC58398F5332}"/>
              </a:ext>
            </a:extLst>
          </p:cNvPr>
          <p:cNvSpPr txBox="1"/>
          <p:nvPr/>
        </p:nvSpPr>
        <p:spPr>
          <a:xfrm>
            <a:off x="1208531" y="6062472"/>
            <a:ext cx="716281" cy="307777"/>
          </a:xfrm>
          <a:prstGeom prst="rect">
            <a:avLst/>
          </a:prstGeom>
          <a:noFill/>
        </p:spPr>
        <p:txBody>
          <a:bodyPr wrap="square" rtlCol="0">
            <a:spAutoFit/>
          </a:bodyPr>
          <a:lstStyle/>
          <a:p>
            <a:r>
              <a:rPr lang="en-US" sz="1400" dirty="0"/>
              <a:t>Spain</a:t>
            </a:r>
          </a:p>
        </p:txBody>
      </p:sp>
      <p:sp>
        <p:nvSpPr>
          <p:cNvPr id="30" name="TextBox 29">
            <a:extLst>
              <a:ext uri="{FF2B5EF4-FFF2-40B4-BE49-F238E27FC236}">
                <a16:creationId xmlns:a16="http://schemas.microsoft.com/office/drawing/2014/main" id="{963C5FED-CA8A-EABA-423B-3DE6E175C306}"/>
              </a:ext>
            </a:extLst>
          </p:cNvPr>
          <p:cNvSpPr txBox="1"/>
          <p:nvPr/>
        </p:nvSpPr>
        <p:spPr>
          <a:xfrm>
            <a:off x="1998730" y="6104003"/>
            <a:ext cx="921259" cy="276999"/>
          </a:xfrm>
          <a:prstGeom prst="rect">
            <a:avLst/>
          </a:prstGeom>
          <a:noFill/>
        </p:spPr>
        <p:txBody>
          <a:bodyPr wrap="square" rtlCol="0">
            <a:spAutoFit/>
          </a:bodyPr>
          <a:lstStyle/>
          <a:p>
            <a:r>
              <a:rPr lang="en-US" sz="1200" dirty="0"/>
              <a:t>Greenland</a:t>
            </a:r>
          </a:p>
        </p:txBody>
      </p:sp>
      <p:sp>
        <p:nvSpPr>
          <p:cNvPr id="31" name="TextBox 30">
            <a:extLst>
              <a:ext uri="{FF2B5EF4-FFF2-40B4-BE49-F238E27FC236}">
                <a16:creationId xmlns:a16="http://schemas.microsoft.com/office/drawing/2014/main" id="{2D929A34-3C1A-117B-D71E-95B48CE97973}"/>
              </a:ext>
            </a:extLst>
          </p:cNvPr>
          <p:cNvSpPr txBox="1"/>
          <p:nvPr/>
        </p:nvSpPr>
        <p:spPr>
          <a:xfrm>
            <a:off x="2910081" y="6104003"/>
            <a:ext cx="790950" cy="307777"/>
          </a:xfrm>
          <a:prstGeom prst="rect">
            <a:avLst/>
          </a:prstGeom>
          <a:noFill/>
        </p:spPr>
        <p:txBody>
          <a:bodyPr wrap="square" rtlCol="0">
            <a:spAutoFit/>
          </a:bodyPr>
          <a:lstStyle/>
          <a:p>
            <a:r>
              <a:rPr lang="en-US" sz="1400" dirty="0"/>
              <a:t>France</a:t>
            </a:r>
          </a:p>
        </p:txBody>
      </p:sp>
      <p:pic>
        <p:nvPicPr>
          <p:cNvPr id="33" name="Picture 32" descr="A picture containing sky, outdoor, building, city&#10;&#10;Description automatically generated">
            <a:extLst>
              <a:ext uri="{FF2B5EF4-FFF2-40B4-BE49-F238E27FC236}">
                <a16:creationId xmlns:a16="http://schemas.microsoft.com/office/drawing/2014/main" id="{945BA2A3-1CC3-C209-6D10-41BC0403D3BD}"/>
              </a:ext>
            </a:extLst>
          </p:cNvPr>
          <p:cNvPicPr>
            <a:picLocks noChangeAspect="1"/>
          </p:cNvPicPr>
          <p:nvPr/>
        </p:nvPicPr>
        <p:blipFill rotWithShape="1">
          <a:blip r:embed="rId3">
            <a:extLst>
              <a:ext uri="{28A0092B-C50C-407E-A947-70E740481C1C}">
                <a14:useLocalDpi xmlns:a14="http://schemas.microsoft.com/office/drawing/2010/main" val="0"/>
              </a:ext>
            </a:extLst>
          </a:blip>
          <a:srcRect b="71626"/>
          <a:stretch/>
        </p:blipFill>
        <p:spPr>
          <a:xfrm>
            <a:off x="575310" y="5343910"/>
            <a:ext cx="2974848" cy="563880"/>
          </a:xfrm>
          <a:prstGeom prst="rect">
            <a:avLst/>
          </a:prstGeom>
        </p:spPr>
      </p:pic>
      <p:sp>
        <p:nvSpPr>
          <p:cNvPr id="34" name="TextBox 33">
            <a:extLst>
              <a:ext uri="{FF2B5EF4-FFF2-40B4-BE49-F238E27FC236}">
                <a16:creationId xmlns:a16="http://schemas.microsoft.com/office/drawing/2014/main" id="{8AD964ED-10BE-5DD3-4648-CE71265D3808}"/>
              </a:ext>
            </a:extLst>
          </p:cNvPr>
          <p:cNvSpPr txBox="1"/>
          <p:nvPr/>
        </p:nvSpPr>
        <p:spPr>
          <a:xfrm>
            <a:off x="4809744" y="345019"/>
            <a:ext cx="6300215" cy="461665"/>
          </a:xfrm>
          <a:prstGeom prst="rect">
            <a:avLst/>
          </a:prstGeom>
          <a:noFill/>
        </p:spPr>
        <p:txBody>
          <a:bodyPr wrap="square" rtlCol="0">
            <a:spAutoFit/>
          </a:bodyPr>
          <a:lstStyle/>
          <a:p>
            <a:pPr algn="ctr"/>
            <a:r>
              <a:rPr lang="en-US" sz="2400" dirty="0"/>
              <a:t>Florence Italy</a:t>
            </a:r>
          </a:p>
        </p:txBody>
      </p:sp>
      <p:pic>
        <p:nvPicPr>
          <p:cNvPr id="35" name="Picture 34">
            <a:extLst>
              <a:ext uri="{FF2B5EF4-FFF2-40B4-BE49-F238E27FC236}">
                <a16:creationId xmlns:a16="http://schemas.microsoft.com/office/drawing/2014/main" id="{52ABE451-E520-94A1-4808-38BAF8F2F368}"/>
              </a:ext>
            </a:extLst>
          </p:cNvPr>
          <p:cNvPicPr>
            <a:picLocks noChangeAspect="1"/>
          </p:cNvPicPr>
          <p:nvPr/>
        </p:nvPicPr>
        <p:blipFill>
          <a:blip r:embed="rId4"/>
          <a:stretch>
            <a:fillRect/>
          </a:stretch>
        </p:blipFill>
        <p:spPr>
          <a:xfrm>
            <a:off x="6325981" y="731064"/>
            <a:ext cx="3267739" cy="329213"/>
          </a:xfrm>
          <a:prstGeom prst="rect">
            <a:avLst/>
          </a:prstGeom>
        </p:spPr>
      </p:pic>
      <p:pic>
        <p:nvPicPr>
          <p:cNvPr id="37" name="Picture 36" descr="A picture containing outdoor, sky, building, water&#10;&#10;Description automatically generated">
            <a:extLst>
              <a:ext uri="{FF2B5EF4-FFF2-40B4-BE49-F238E27FC236}">
                <a16:creationId xmlns:a16="http://schemas.microsoft.com/office/drawing/2014/main" id="{286E6A09-6F82-474C-7F98-37F34B8ACD8C}"/>
              </a:ext>
            </a:extLst>
          </p:cNvPr>
          <p:cNvPicPr>
            <a:picLocks noChangeAspect="1"/>
          </p:cNvPicPr>
          <p:nvPr/>
        </p:nvPicPr>
        <p:blipFill rotWithShape="1">
          <a:blip r:embed="rId2">
            <a:extLst>
              <a:ext uri="{28A0092B-C50C-407E-A947-70E740481C1C}">
                <a14:useLocalDpi xmlns:a14="http://schemas.microsoft.com/office/drawing/2010/main" val="0"/>
              </a:ext>
            </a:extLst>
          </a:blip>
          <a:srcRect l="-782" r="-900" b="32437"/>
          <a:stretch/>
        </p:blipFill>
        <p:spPr>
          <a:xfrm>
            <a:off x="5522976" y="968711"/>
            <a:ext cx="5157216" cy="2570017"/>
          </a:xfrm>
          <a:prstGeom prst="rect">
            <a:avLst/>
          </a:prstGeom>
        </p:spPr>
      </p:pic>
      <p:pic>
        <p:nvPicPr>
          <p:cNvPr id="39" name="Picture 38" descr="A picture containing sky, outdoor, building, city&#10;&#10;Description automatically generated">
            <a:extLst>
              <a:ext uri="{FF2B5EF4-FFF2-40B4-BE49-F238E27FC236}">
                <a16:creationId xmlns:a16="http://schemas.microsoft.com/office/drawing/2014/main" id="{0D3C2701-AABF-9B2A-FA7C-765A4C19F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82" y="3845730"/>
            <a:ext cx="1929386" cy="1380519"/>
          </a:xfrm>
          <a:prstGeom prst="rect">
            <a:avLst/>
          </a:prstGeom>
        </p:spPr>
      </p:pic>
      <p:pic>
        <p:nvPicPr>
          <p:cNvPr id="41" name="Picture 40" descr="A picture containing outdoor, sky, cloud, landscape&#10;&#10;Description automatically generated">
            <a:extLst>
              <a:ext uri="{FF2B5EF4-FFF2-40B4-BE49-F238E27FC236}">
                <a16:creationId xmlns:a16="http://schemas.microsoft.com/office/drawing/2014/main" id="{FE621FCC-FDB2-F12E-19B8-0B108438CD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119" y="3845731"/>
            <a:ext cx="2039112" cy="1380518"/>
          </a:xfrm>
          <a:prstGeom prst="rect">
            <a:avLst/>
          </a:prstGeom>
        </p:spPr>
      </p:pic>
      <p:pic>
        <p:nvPicPr>
          <p:cNvPr id="43" name="Picture 42" descr="A picture containing outdoor, sky, water, building&#10;&#10;Description automatically generated">
            <a:extLst>
              <a:ext uri="{FF2B5EF4-FFF2-40B4-BE49-F238E27FC236}">
                <a16:creationId xmlns:a16="http://schemas.microsoft.com/office/drawing/2014/main" id="{2CD0ECD7-CB8D-19BE-A81C-560539C6D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0295" y="3845730"/>
            <a:ext cx="1929385" cy="1395764"/>
          </a:xfrm>
          <a:prstGeom prst="rect">
            <a:avLst/>
          </a:prstGeom>
        </p:spPr>
      </p:pic>
      <p:sp>
        <p:nvSpPr>
          <p:cNvPr id="44" name="TextBox 43">
            <a:extLst>
              <a:ext uri="{FF2B5EF4-FFF2-40B4-BE49-F238E27FC236}">
                <a16:creationId xmlns:a16="http://schemas.microsoft.com/office/drawing/2014/main" id="{B7207F90-8EFF-BCF5-2B73-1579A9AD01FF}"/>
              </a:ext>
            </a:extLst>
          </p:cNvPr>
          <p:cNvSpPr txBox="1"/>
          <p:nvPr/>
        </p:nvSpPr>
        <p:spPr>
          <a:xfrm>
            <a:off x="4809743" y="6073225"/>
            <a:ext cx="6300214" cy="369332"/>
          </a:xfrm>
          <a:prstGeom prst="rect">
            <a:avLst/>
          </a:prstGeom>
          <a:noFill/>
        </p:spPr>
        <p:txBody>
          <a:bodyPr wrap="square" rtlCol="0">
            <a:spAutoFit/>
          </a:bodyPr>
          <a:lstStyle/>
          <a:p>
            <a:r>
              <a:rPr lang="en-US" dirty="0"/>
              <a:t>         Japan              Spain               Greenland                  France</a:t>
            </a:r>
          </a:p>
        </p:txBody>
      </p:sp>
      <p:cxnSp>
        <p:nvCxnSpPr>
          <p:cNvPr id="46" name="Straight Connector 45">
            <a:extLst>
              <a:ext uri="{FF2B5EF4-FFF2-40B4-BE49-F238E27FC236}">
                <a16:creationId xmlns:a16="http://schemas.microsoft.com/office/drawing/2014/main" id="{785780AA-DD61-13D0-9DC0-D6E3A184C23B}"/>
              </a:ext>
            </a:extLst>
          </p:cNvPr>
          <p:cNvCxnSpPr>
            <a:cxnSpLocks/>
          </p:cNvCxnSpPr>
          <p:nvPr/>
        </p:nvCxnSpPr>
        <p:spPr>
          <a:xfrm>
            <a:off x="4809743" y="6062472"/>
            <a:ext cx="6300214" cy="0"/>
          </a:xfrm>
          <a:prstGeom prst="line">
            <a:avLst/>
          </a:prstGeom>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144BC13F-3D3E-D2C6-CF45-26EF3C8A8402}"/>
              </a:ext>
            </a:extLst>
          </p:cNvPr>
          <p:cNvCxnSpPr/>
          <p:nvPr/>
        </p:nvCxnSpPr>
        <p:spPr>
          <a:xfrm flipV="1">
            <a:off x="6217920" y="6073225"/>
            <a:ext cx="0" cy="446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051384F-EB49-001E-F1D6-CF4D39A22F3E}"/>
              </a:ext>
            </a:extLst>
          </p:cNvPr>
          <p:cNvCxnSpPr/>
          <p:nvPr/>
        </p:nvCxnSpPr>
        <p:spPr>
          <a:xfrm flipV="1">
            <a:off x="7495032" y="6073224"/>
            <a:ext cx="0" cy="446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F1A0C49-2A40-A725-62F2-2AD03D5C4FB1}"/>
              </a:ext>
            </a:extLst>
          </p:cNvPr>
          <p:cNvCxnSpPr/>
          <p:nvPr/>
        </p:nvCxnSpPr>
        <p:spPr>
          <a:xfrm flipV="1">
            <a:off x="9351264" y="6062472"/>
            <a:ext cx="0" cy="446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AE4CF9F-BCE3-BC95-8991-CAD74C2203C9}"/>
              </a:ext>
            </a:extLst>
          </p:cNvPr>
          <p:cNvSpPr txBox="1"/>
          <p:nvPr/>
        </p:nvSpPr>
        <p:spPr>
          <a:xfrm>
            <a:off x="9006840" y="5142051"/>
            <a:ext cx="1965959" cy="984885"/>
          </a:xfrm>
          <a:prstGeom prst="rect">
            <a:avLst/>
          </a:prstGeom>
          <a:noFill/>
        </p:spPr>
        <p:txBody>
          <a:bodyPr wrap="square" rtlCol="0">
            <a:spAutoFit/>
          </a:bodyPr>
          <a:lstStyle/>
          <a:p>
            <a:r>
              <a:rPr lang="en-US" dirty="0"/>
              <a:t> </a:t>
            </a:r>
            <a:r>
              <a:rPr lang="en-US" sz="1000" dirty="0"/>
              <a:t>Visitors can climb the 414 steps to reach the top of Giotto's Bell Tower, where they are rewarded with breathtaking panoramic views of Florence.</a:t>
            </a:r>
          </a:p>
        </p:txBody>
      </p:sp>
      <p:sp>
        <p:nvSpPr>
          <p:cNvPr id="53" name="TextBox 52">
            <a:extLst>
              <a:ext uri="{FF2B5EF4-FFF2-40B4-BE49-F238E27FC236}">
                <a16:creationId xmlns:a16="http://schemas.microsoft.com/office/drawing/2014/main" id="{92B89FC0-650D-C453-6947-CFBFB9C4CC3A}"/>
              </a:ext>
            </a:extLst>
          </p:cNvPr>
          <p:cNvSpPr txBox="1"/>
          <p:nvPr/>
        </p:nvSpPr>
        <p:spPr>
          <a:xfrm>
            <a:off x="4901182" y="5343910"/>
            <a:ext cx="1929386" cy="707886"/>
          </a:xfrm>
          <a:prstGeom prst="rect">
            <a:avLst/>
          </a:prstGeom>
          <a:noFill/>
        </p:spPr>
        <p:txBody>
          <a:bodyPr wrap="square" rtlCol="0">
            <a:spAutoFit/>
          </a:bodyPr>
          <a:lstStyle/>
          <a:p>
            <a:r>
              <a:rPr lang="en-US" sz="1000" dirty="0"/>
              <a:t> For those who are physically fit and up for a challenge, there is an option to climb to the top of the dome. </a:t>
            </a:r>
          </a:p>
        </p:txBody>
      </p:sp>
      <p:sp>
        <p:nvSpPr>
          <p:cNvPr id="54" name="TextBox 53">
            <a:extLst>
              <a:ext uri="{FF2B5EF4-FFF2-40B4-BE49-F238E27FC236}">
                <a16:creationId xmlns:a16="http://schemas.microsoft.com/office/drawing/2014/main" id="{142DBA8E-5A24-04C0-CB72-3D73AE9DE476}"/>
              </a:ext>
            </a:extLst>
          </p:cNvPr>
          <p:cNvSpPr txBox="1"/>
          <p:nvPr/>
        </p:nvSpPr>
        <p:spPr>
          <a:xfrm>
            <a:off x="6983729" y="5251839"/>
            <a:ext cx="1952242" cy="861774"/>
          </a:xfrm>
          <a:prstGeom prst="rect">
            <a:avLst/>
          </a:prstGeom>
          <a:noFill/>
        </p:spPr>
        <p:txBody>
          <a:bodyPr wrap="square" rtlCol="0">
            <a:spAutoFit/>
          </a:bodyPr>
          <a:lstStyle/>
          <a:p>
            <a:r>
              <a:rPr lang="en-US" sz="1000" dirty="0"/>
              <a:t>Walking across Ponte Vecchio offers breathtaking views of the Arno River, the bridge's arches, and the picturesque surroundings.</a:t>
            </a:r>
          </a:p>
        </p:txBody>
      </p:sp>
    </p:spTree>
    <p:extLst>
      <p:ext uri="{BB962C8B-B14F-4D97-AF65-F5344CB8AC3E}">
        <p14:creationId xmlns:p14="http://schemas.microsoft.com/office/powerpoint/2010/main" val="3288953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277</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Rosas Hernandez,Juan Carlos</dc:creator>
  <cp:lastModifiedBy>Rosas Hernandez,Juan Carlos</cp:lastModifiedBy>
  <cp:revision>3</cp:revision>
  <dcterms:created xsi:type="dcterms:W3CDTF">2023-06-14T12:33:04Z</dcterms:created>
  <dcterms:modified xsi:type="dcterms:W3CDTF">2023-06-14T13:25:39Z</dcterms:modified>
</cp:coreProperties>
</file>