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927" r:id="rId2"/>
    <p:sldId id="1045" r:id="rId3"/>
    <p:sldId id="1046" r:id="rId4"/>
    <p:sldId id="1050" r:id="rId5"/>
    <p:sldId id="1047" r:id="rId6"/>
    <p:sldId id="1049" r:id="rId7"/>
    <p:sldId id="1048" r:id="rId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08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Project 1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2938"/>
            <a:ext cx="86868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Distance-vector Routing implementation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Only need to implement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a class called </a:t>
            </a:r>
            <a:r>
              <a:rPr lang="en-US" dirty="0" err="1" smtClean="0">
                <a:latin typeface="Arial" charset="0"/>
                <a:cs typeface="Arial" charset="0"/>
              </a:rPr>
              <a:t>DVRouter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344487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Freeform 2"/>
          <p:cNvSpPr>
            <a:spLocks/>
          </p:cNvSpPr>
          <p:nvPr/>
        </p:nvSpPr>
        <p:spPr bwMode="auto">
          <a:xfrm>
            <a:off x="2438400" y="4876800"/>
            <a:ext cx="2895600" cy="1447800"/>
          </a:xfrm>
          <a:custGeom>
            <a:avLst/>
            <a:gdLst>
              <a:gd name="T0" fmla="*/ 0 w 1824"/>
              <a:gd name="T1" fmla="*/ 2147483647 h 912"/>
              <a:gd name="T2" fmla="*/ 0 w 1824"/>
              <a:gd name="T3" fmla="*/ 2147483647 h 912"/>
              <a:gd name="T4" fmla="*/ 2147483647 w 1824"/>
              <a:gd name="T5" fmla="*/ 2147483647 h 912"/>
              <a:gd name="T6" fmla="*/ 2147483647 w 1824"/>
              <a:gd name="T7" fmla="*/ 2147483647 h 912"/>
              <a:gd name="T8" fmla="*/ 2147483647 w 1824"/>
              <a:gd name="T9" fmla="*/ 2147483647 h 912"/>
              <a:gd name="T10" fmla="*/ 2147483647 w 1824"/>
              <a:gd name="T11" fmla="*/ 0 h 912"/>
              <a:gd name="T12" fmla="*/ 2147483647 w 1824"/>
              <a:gd name="T13" fmla="*/ 2147483647 h 912"/>
              <a:gd name="T14" fmla="*/ 2147483647 w 1824"/>
              <a:gd name="T15" fmla="*/ 2147483647 h 912"/>
              <a:gd name="T16" fmla="*/ 2147483647 w 1824"/>
              <a:gd name="T17" fmla="*/ 2147483647 h 912"/>
              <a:gd name="T18" fmla="*/ 2147483647 w 1824"/>
              <a:gd name="T19" fmla="*/ 2147483647 h 912"/>
              <a:gd name="T20" fmla="*/ 2147483647 w 1824"/>
              <a:gd name="T21" fmla="*/ 2147483647 h 912"/>
              <a:gd name="T22" fmla="*/ 2147483647 w 1824"/>
              <a:gd name="T23" fmla="*/ 2147483647 h 912"/>
              <a:gd name="T24" fmla="*/ 2147483647 w 1824"/>
              <a:gd name="T25" fmla="*/ 2147483647 h 912"/>
              <a:gd name="T26" fmla="*/ 2147483647 w 1824"/>
              <a:gd name="T27" fmla="*/ 2147483647 h 912"/>
              <a:gd name="T28" fmla="*/ 0 w 1824"/>
              <a:gd name="T29" fmla="*/ 2147483647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24"/>
              <a:gd name="T46" fmla="*/ 0 h 912"/>
              <a:gd name="T47" fmla="*/ 1824 w 182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24" h="912">
                <a:moveTo>
                  <a:pt x="0" y="720"/>
                </a:moveTo>
                <a:lnTo>
                  <a:pt x="0" y="528"/>
                </a:lnTo>
                <a:lnTo>
                  <a:pt x="192" y="336"/>
                </a:lnTo>
                <a:lnTo>
                  <a:pt x="432" y="96"/>
                </a:lnTo>
                <a:lnTo>
                  <a:pt x="864" y="96"/>
                </a:lnTo>
                <a:lnTo>
                  <a:pt x="1344" y="0"/>
                </a:lnTo>
                <a:lnTo>
                  <a:pt x="1728" y="144"/>
                </a:lnTo>
                <a:lnTo>
                  <a:pt x="1824" y="336"/>
                </a:lnTo>
                <a:lnTo>
                  <a:pt x="1776" y="480"/>
                </a:lnTo>
                <a:lnTo>
                  <a:pt x="1680" y="768"/>
                </a:lnTo>
                <a:lnTo>
                  <a:pt x="1392" y="864"/>
                </a:lnTo>
                <a:lnTo>
                  <a:pt x="912" y="912"/>
                </a:lnTo>
                <a:lnTo>
                  <a:pt x="672" y="864"/>
                </a:lnTo>
                <a:lnTo>
                  <a:pt x="288" y="912"/>
                </a:lnTo>
                <a:lnTo>
                  <a:pt x="0" y="72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" name="Freeform 4"/>
          <p:cNvSpPr>
            <a:spLocks/>
          </p:cNvSpPr>
          <p:nvPr/>
        </p:nvSpPr>
        <p:spPr bwMode="auto">
          <a:xfrm>
            <a:off x="3125787" y="5581650"/>
            <a:ext cx="352425" cy="285750"/>
          </a:xfrm>
          <a:custGeom>
            <a:avLst/>
            <a:gdLst>
              <a:gd name="T0" fmla="*/ 0 w 222"/>
              <a:gd name="T1" fmla="*/ 2147483647 h 180"/>
              <a:gd name="T2" fmla="*/ 2147483647 w 222"/>
              <a:gd name="T3" fmla="*/ 0 h 180"/>
              <a:gd name="T4" fmla="*/ 0 60000 65536"/>
              <a:gd name="T5" fmla="*/ 0 60000 65536"/>
              <a:gd name="T6" fmla="*/ 0 w 222"/>
              <a:gd name="T7" fmla="*/ 0 h 180"/>
              <a:gd name="T8" fmla="*/ 222 w 222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2713037" y="59563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3209925" y="5945188"/>
            <a:ext cx="1587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2713037" y="59451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2400" b="0"/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2708275" y="58515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0"/>
          <p:cNvSpPr>
            <a:spLocks/>
          </p:cNvSpPr>
          <p:nvPr/>
        </p:nvSpPr>
        <p:spPr bwMode="auto">
          <a:xfrm>
            <a:off x="3614738" y="5505450"/>
            <a:ext cx="342900" cy="300038"/>
          </a:xfrm>
          <a:custGeom>
            <a:avLst/>
            <a:gdLst>
              <a:gd name="T0" fmla="*/ 0 w 216"/>
              <a:gd name="T1" fmla="*/ 0 h 189"/>
              <a:gd name="T2" fmla="*/ 2147483647 w 216"/>
              <a:gd name="T3" fmla="*/ 2147483647 h 189"/>
              <a:gd name="T4" fmla="*/ 0 60000 65536"/>
              <a:gd name="T5" fmla="*/ 0 60000 65536"/>
              <a:gd name="T6" fmla="*/ 0 w 216"/>
              <a:gd name="T7" fmla="*/ 0 h 189"/>
              <a:gd name="T8" fmla="*/ 216 w 216"/>
              <a:gd name="T9" fmla="*/ 189 h 1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"/>
          <p:cNvSpPr>
            <a:spLocks/>
          </p:cNvSpPr>
          <p:nvPr/>
        </p:nvSpPr>
        <p:spPr bwMode="auto">
          <a:xfrm>
            <a:off x="3062288" y="592455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2774950" y="5768975"/>
            <a:ext cx="354012" cy="396875"/>
            <a:chOff x="2945" y="2425"/>
            <a:chExt cx="224" cy="250"/>
          </a:xfrm>
        </p:grpSpPr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2945" y="2425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/>
                <a:t>A</a:t>
              </a:r>
              <a:endParaRPr lang="en-US" sz="2400" b="0"/>
            </a:p>
          </p:txBody>
        </p:sp>
      </p:grpSp>
      <p:grpSp>
        <p:nvGrpSpPr>
          <p:cNvPr id="57" name="Group 15"/>
          <p:cNvGrpSpPr>
            <a:grpSpLocks/>
          </p:cNvGrpSpPr>
          <p:nvPr/>
        </p:nvGrpSpPr>
        <p:grpSpPr bwMode="auto">
          <a:xfrm>
            <a:off x="3895725" y="5711825"/>
            <a:ext cx="501650" cy="396875"/>
            <a:chOff x="1740" y="2302"/>
            <a:chExt cx="316" cy="250"/>
          </a:xfrm>
        </p:grpSpPr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21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64" name="Rectangle 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3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 dirty="0"/>
                  <a:t>C</a:t>
                </a:r>
                <a:endParaRPr lang="en-US" sz="2400" b="0" dirty="0"/>
              </a:p>
            </p:txBody>
          </p:sp>
        </p:grpSp>
      </p:grpSp>
      <p:sp>
        <p:nvSpPr>
          <p:cNvPr id="66" name="Text Box 24"/>
          <p:cNvSpPr txBox="1">
            <a:spLocks noChangeArrowheads="1"/>
          </p:cNvSpPr>
          <p:nvPr/>
        </p:nvSpPr>
        <p:spPr bwMode="auto">
          <a:xfrm>
            <a:off x="372745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1</a:t>
            </a:r>
            <a:endParaRPr lang="en-US" sz="2400" b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2892425" y="5375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2</a:t>
            </a:r>
            <a:endParaRPr lang="en-US" sz="2400" b="0"/>
          </a:p>
        </p:txBody>
      </p:sp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3498850" y="5980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7</a:t>
            </a:r>
            <a:endParaRPr lang="en-US" sz="2400" b="0"/>
          </a:p>
        </p:txBody>
      </p:sp>
      <p:grpSp>
        <p:nvGrpSpPr>
          <p:cNvPr id="69" name="Group 27"/>
          <p:cNvGrpSpPr>
            <a:grpSpLocks/>
          </p:cNvGrpSpPr>
          <p:nvPr/>
        </p:nvGrpSpPr>
        <p:grpSpPr bwMode="auto">
          <a:xfrm>
            <a:off x="3228975" y="5197475"/>
            <a:ext cx="501650" cy="396875"/>
            <a:chOff x="1740" y="2302"/>
            <a:chExt cx="316" cy="250"/>
          </a:xfrm>
        </p:grpSpPr>
        <p:sp>
          <p:nvSpPr>
            <p:cNvPr id="70" name="Oval 28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74" name="Oval 32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" name="Group 33"/>
            <p:cNvGrpSpPr>
              <a:grpSpLocks/>
            </p:cNvGrpSpPr>
            <p:nvPr/>
          </p:nvGrpSpPr>
          <p:grpSpPr bwMode="auto">
            <a:xfrm>
              <a:off x="1790" y="2302"/>
              <a:ext cx="223" cy="250"/>
              <a:chOff x="2944" y="2425"/>
              <a:chExt cx="227" cy="250"/>
            </a:xfrm>
          </p:grpSpPr>
          <p:sp>
            <p:nvSpPr>
              <p:cNvPr id="7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35"/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B</a:t>
                </a:r>
                <a:endParaRPr lang="en-US" sz="2400" b="0"/>
              </a:p>
            </p:txBody>
          </p:sp>
        </p:grp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4572000" y="5165725"/>
            <a:ext cx="501650" cy="396875"/>
            <a:chOff x="1740" y="2302"/>
            <a:chExt cx="316" cy="250"/>
          </a:xfrm>
        </p:grpSpPr>
        <p:sp>
          <p:nvSpPr>
            <p:cNvPr id="79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83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2"/>
            <p:cNvGrpSpPr>
              <a:grpSpLocks/>
            </p:cNvGrpSpPr>
            <p:nvPr/>
          </p:nvGrpSpPr>
          <p:grpSpPr bwMode="auto">
            <a:xfrm>
              <a:off x="1785" y="2302"/>
              <a:ext cx="232" cy="250"/>
              <a:chOff x="2939" y="2425"/>
              <a:chExt cx="236" cy="250"/>
            </a:xfrm>
          </p:grpSpPr>
          <p:sp>
            <p:nvSpPr>
              <p:cNvPr id="8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Text Box 44"/>
              <p:cNvSpPr txBox="1">
                <a:spLocks noChangeArrowheads="1"/>
              </p:cNvSpPr>
              <p:nvPr/>
            </p:nvSpPr>
            <p:spPr bwMode="auto">
              <a:xfrm>
                <a:off x="2939" y="242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b="0"/>
                  <a:t>D</a:t>
                </a:r>
                <a:endParaRPr lang="en-US" sz="2400" b="0"/>
              </a:p>
            </p:txBody>
          </p:sp>
        </p:grpSp>
      </p:grpSp>
      <p:sp>
        <p:nvSpPr>
          <p:cNvPr id="87" name="Freeform 45"/>
          <p:cNvSpPr>
            <a:spLocks/>
          </p:cNvSpPr>
          <p:nvPr/>
        </p:nvSpPr>
        <p:spPr bwMode="auto">
          <a:xfrm>
            <a:off x="3714750" y="5410200"/>
            <a:ext cx="857250" cy="4763"/>
          </a:xfrm>
          <a:custGeom>
            <a:avLst/>
            <a:gdLst>
              <a:gd name="T0" fmla="*/ 2147483647 w 540"/>
              <a:gd name="T1" fmla="*/ 2147483647 h 3"/>
              <a:gd name="T2" fmla="*/ 0 w 540"/>
              <a:gd name="T3" fmla="*/ 0 h 3"/>
              <a:gd name="T4" fmla="*/ 0 60000 65536"/>
              <a:gd name="T5" fmla="*/ 0 60000 65536"/>
              <a:gd name="T6" fmla="*/ 0 w 540"/>
              <a:gd name="T7" fmla="*/ 0 h 3"/>
              <a:gd name="T8" fmla="*/ 540 w 540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46"/>
          <p:cNvSpPr txBox="1">
            <a:spLocks noChangeArrowheads="1"/>
          </p:cNvSpPr>
          <p:nvPr/>
        </p:nvSpPr>
        <p:spPr bwMode="auto">
          <a:xfrm>
            <a:off x="395605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/>
              <a:t>3</a:t>
            </a:r>
            <a:endParaRPr lang="en-US" sz="2400" b="0"/>
          </a:p>
        </p:txBody>
      </p:sp>
      <p:sp>
        <p:nvSpPr>
          <p:cNvPr id="89" name="Line 47"/>
          <p:cNvSpPr>
            <a:spLocks noChangeShapeType="1"/>
          </p:cNvSpPr>
          <p:nvPr/>
        </p:nvSpPr>
        <p:spPr bwMode="auto">
          <a:xfrm flipV="1">
            <a:off x="4267200" y="5486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4419600" y="5576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/>
              <a:t>1</a:t>
            </a:r>
            <a:endParaRPr lang="en-US" sz="2400" b="0"/>
          </a:p>
        </p:txBody>
      </p:sp>
      <p:grpSp>
        <p:nvGrpSpPr>
          <p:cNvPr id="91" name="Group 36"/>
          <p:cNvGrpSpPr>
            <a:grpSpLocks/>
          </p:cNvGrpSpPr>
          <p:nvPr/>
        </p:nvGrpSpPr>
        <p:grpSpPr bwMode="auto">
          <a:xfrm>
            <a:off x="5867400" y="3124200"/>
            <a:ext cx="1905000" cy="886187"/>
            <a:chOff x="1740" y="2354"/>
            <a:chExt cx="316" cy="147"/>
          </a:xfrm>
        </p:grpSpPr>
        <p:sp>
          <p:nvSpPr>
            <p:cNvPr id="92" name="Oval 37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8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 b="0"/>
            </a:p>
          </p:txBody>
        </p:sp>
        <p:sp>
          <p:nvSpPr>
            <p:cNvPr id="96" name="Oval 41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1783" y="2365"/>
              <a:ext cx="235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 err="1" smtClean="0"/>
                <a:t>DVRouter</a:t>
              </a:r>
              <a:endParaRPr lang="en-US" sz="2400" b="0" dirty="0"/>
            </a:p>
          </p:txBody>
        </p:sp>
      </p:grpSp>
      <p:sp>
        <p:nvSpPr>
          <p:cNvPr id="21509" name="Freeform 21508"/>
          <p:cNvSpPr/>
          <p:nvPr/>
        </p:nvSpPr>
        <p:spPr>
          <a:xfrm>
            <a:off x="3269816" y="5161811"/>
            <a:ext cx="3756235" cy="647477"/>
          </a:xfrm>
          <a:custGeom>
            <a:avLst/>
            <a:gdLst>
              <a:gd name="connsiteX0" fmla="*/ 0 w 3756235"/>
              <a:gd name="connsiteY0" fmla="*/ 647477 h 647477"/>
              <a:gd name="connsiteX1" fmla="*/ 459396 w 3756235"/>
              <a:gd name="connsiteY1" fmla="*/ 377278 h 647477"/>
              <a:gd name="connsiteX2" fmla="*/ 553977 w 3756235"/>
              <a:gd name="connsiteY2" fmla="*/ 26019 h 647477"/>
              <a:gd name="connsiteX3" fmla="*/ 3756235 w 3756235"/>
              <a:gd name="connsiteY3" fmla="*/ 26019 h 647477"/>
              <a:gd name="connsiteX4" fmla="*/ 3756235 w 3756235"/>
              <a:gd name="connsiteY4" fmla="*/ 26019 h 64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6235" h="647477">
                <a:moveTo>
                  <a:pt x="0" y="647477"/>
                </a:moveTo>
                <a:cubicBezTo>
                  <a:pt x="183533" y="564165"/>
                  <a:pt x="367067" y="480854"/>
                  <a:pt x="459396" y="377278"/>
                </a:cubicBezTo>
                <a:cubicBezTo>
                  <a:pt x="551725" y="273702"/>
                  <a:pt x="4504" y="84562"/>
                  <a:pt x="553977" y="26019"/>
                </a:cubicBezTo>
                <a:cubicBezTo>
                  <a:pt x="1103450" y="-32524"/>
                  <a:pt x="3756235" y="26019"/>
                  <a:pt x="3756235" y="26019"/>
                </a:cubicBezTo>
                <a:lnTo>
                  <a:pt x="3756235" y="26019"/>
                </a:ln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6" grpId="0"/>
      <p:bldP spid="67" grpId="0"/>
      <p:bldP spid="68" grpId="0"/>
      <p:bldP spid="87" grpId="0" animBg="1"/>
      <p:bldP spid="88" grpId="0"/>
      <p:bldP spid="89" grpId="0" animBg="1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Key Implementation Pointers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2938"/>
            <a:ext cx="86868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Route establishment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Centered around distance-vector updates</a:t>
            </a:r>
          </a:p>
          <a:p>
            <a:pPr marL="344487" lvl="1" indent="0"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cs typeface="Arial" charset="0"/>
              </a:rPr>
              <a:t>(don’t use link-state secretly, we will find you 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 )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</a:t>
            </a:r>
            <a:r>
              <a:rPr lang="en-US" dirty="0" smtClean="0">
                <a:latin typeface="Arial" charset="0"/>
                <a:cs typeface="Arial" charset="0"/>
              </a:rPr>
              <a:t>ow to process an update.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When to send new updates?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(Penalty if you send too many)</a:t>
            </a:r>
          </a:p>
          <a:p>
            <a:pPr marL="344487" lvl="1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Packet Forwarding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Select the next hop based on forwarding table.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Freedom to construct appropriate data structure to store routing information.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6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Provided Code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42672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Simulator that can link up hosts and your </a:t>
            </a:r>
            <a:r>
              <a:rPr lang="en-US" dirty="0" err="1" smtClean="0">
                <a:latin typeface="Arial" charset="0"/>
                <a:cs typeface="Arial" charset="0"/>
              </a:rPr>
              <a:t>DVRouters</a:t>
            </a:r>
            <a:r>
              <a:rPr lang="en-US" dirty="0" smtClean="0">
                <a:latin typeface="Arial" charset="0"/>
                <a:cs typeface="Arial" charset="0"/>
              </a:rPr>
              <a:t> in different topologies and forward packets.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Refer to the simulator guide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A visualizer (</a:t>
            </a:r>
            <a:r>
              <a:rPr lang="en-US" dirty="0" err="1" smtClean="0">
                <a:latin typeface="Arial" charset="0"/>
                <a:cs typeface="Arial" charset="0"/>
              </a:rPr>
              <a:t>NetVis</a:t>
            </a:r>
            <a:r>
              <a:rPr lang="en-US" dirty="0" smtClean="0">
                <a:latin typeface="Arial" charset="0"/>
                <a:cs typeface="Arial" charset="0"/>
              </a:rPr>
              <a:t>) where you can see the topology and packets.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 marL="344487" lvl="1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 descr="Screen Shot 2013-09-25 at 11.59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16" y="1600200"/>
            <a:ext cx="450598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11662"/>
          </a:xfrm>
        </p:spPr>
        <p:txBody>
          <a:bodyPr/>
          <a:lstStyle/>
          <a:p>
            <a:r>
              <a:rPr lang="en-US" sz="3000" dirty="0" smtClean="0"/>
              <a:t>If you find it hard to start</a:t>
            </a:r>
          </a:p>
          <a:p>
            <a:pPr lvl="1"/>
            <a:r>
              <a:rPr lang="en-US" sz="2500" dirty="0" smtClean="0"/>
              <a:t>Read example code, (</a:t>
            </a:r>
            <a:r>
              <a:rPr lang="en-US" sz="2500" dirty="0" err="1" smtClean="0"/>
              <a:t>hub.py</a:t>
            </a:r>
            <a:r>
              <a:rPr lang="en-US" sz="2500" dirty="0" smtClean="0"/>
              <a:t> , </a:t>
            </a:r>
            <a:r>
              <a:rPr lang="en-US" sz="2500" dirty="0" err="1" smtClean="0"/>
              <a:t>linear.py</a:t>
            </a:r>
            <a:r>
              <a:rPr lang="en-US" sz="2500" dirty="0" smtClean="0"/>
              <a:t>…)</a:t>
            </a:r>
          </a:p>
          <a:p>
            <a:pPr lvl="1"/>
            <a:r>
              <a:rPr lang="en-US" sz="2500" dirty="0" smtClean="0"/>
              <a:t>Write in incremental steps</a:t>
            </a:r>
            <a:endParaRPr lang="en-US" sz="2500" dirty="0"/>
          </a:p>
          <a:p>
            <a:r>
              <a:rPr lang="en-US" sz="3000" dirty="0"/>
              <a:t>If you </a:t>
            </a:r>
            <a:r>
              <a:rPr lang="en-US" sz="3000" dirty="0" smtClean="0"/>
              <a:t>don’t know what can go wrong</a:t>
            </a:r>
            <a:endParaRPr lang="en-US" sz="3000" dirty="0"/>
          </a:p>
          <a:p>
            <a:pPr lvl="1"/>
            <a:r>
              <a:rPr lang="en-US" sz="2500" dirty="0" smtClean="0"/>
              <a:t>Test, test, test…</a:t>
            </a:r>
          </a:p>
          <a:p>
            <a:pPr lvl="1"/>
            <a:r>
              <a:rPr lang="en-US" sz="2500" dirty="0" smtClean="0"/>
              <a:t>P(pass | untested) -&gt; low</a:t>
            </a:r>
          </a:p>
          <a:p>
            <a:r>
              <a:rPr lang="en-US" sz="3000" dirty="0"/>
              <a:t>If </a:t>
            </a:r>
            <a:r>
              <a:rPr lang="en-US" sz="3000" dirty="0" smtClean="0"/>
              <a:t>you feel confident</a:t>
            </a:r>
            <a:endParaRPr lang="en-US" sz="3000" dirty="0"/>
          </a:p>
          <a:p>
            <a:pPr lvl="1"/>
            <a:r>
              <a:rPr lang="en-US" sz="2500" dirty="0" smtClean="0"/>
              <a:t>Submit!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marL="344487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259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1173162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 smtClean="0"/>
              <a:t>Basic functionality (80 </a:t>
            </a:r>
            <a:r>
              <a:rPr lang="en-US" sz="3500" dirty="0" err="1" smtClean="0"/>
              <a:t>pts</a:t>
            </a:r>
            <a:r>
              <a:rPr lang="en-US" sz="3500" dirty="0" smtClean="0"/>
              <a:t>)</a:t>
            </a:r>
          </a:p>
          <a:p>
            <a:pPr lvl="1"/>
            <a:r>
              <a:rPr lang="en-US" sz="3100" dirty="0"/>
              <a:t>u</a:t>
            </a:r>
            <a:r>
              <a:rPr lang="en-US" sz="3100" dirty="0" smtClean="0"/>
              <a:t>pdates, forwarding…</a:t>
            </a:r>
            <a:endParaRPr lang="en-US" sz="3100" dirty="0"/>
          </a:p>
          <a:p>
            <a:r>
              <a:rPr lang="en-US" sz="3500" dirty="0" smtClean="0"/>
              <a:t>Handle link weights (10 </a:t>
            </a:r>
            <a:r>
              <a:rPr lang="en-US" sz="3500" dirty="0" err="1" smtClean="0"/>
              <a:t>pts</a:t>
            </a:r>
            <a:r>
              <a:rPr lang="en-US" sz="3500" dirty="0" smtClean="0"/>
              <a:t>)</a:t>
            </a:r>
          </a:p>
          <a:p>
            <a:pPr lvl="1"/>
            <a:r>
              <a:rPr lang="en-US" sz="3500" dirty="0"/>
              <a:t>v</a:t>
            </a:r>
            <a:r>
              <a:rPr lang="en-US" sz="3500" dirty="0" smtClean="0"/>
              <a:t>s. hop count</a:t>
            </a:r>
          </a:p>
          <a:p>
            <a:r>
              <a:rPr lang="en-US" sz="3500" dirty="0" smtClean="0"/>
              <a:t>Incremental updates (10 </a:t>
            </a:r>
            <a:r>
              <a:rPr lang="en-US" sz="3500" dirty="0" err="1" smtClean="0"/>
              <a:t>pts</a:t>
            </a:r>
            <a:r>
              <a:rPr lang="en-US" sz="3500" dirty="0" smtClean="0"/>
              <a:t>)</a:t>
            </a:r>
          </a:p>
          <a:p>
            <a:pPr lvl="1"/>
            <a:r>
              <a:rPr lang="en-US" dirty="0" smtClean="0"/>
              <a:t>A sends (</a:t>
            </a:r>
            <a:r>
              <a:rPr lang="en-US" dirty="0"/>
              <a:t>B</a:t>
            </a:r>
            <a:r>
              <a:rPr lang="en-US" dirty="0" smtClean="0"/>
              <a:t>:2, </a:t>
            </a:r>
            <a:r>
              <a:rPr lang="en-US" dirty="0"/>
              <a:t>C</a:t>
            </a:r>
            <a:r>
              <a:rPr lang="en-US" dirty="0" smtClean="0"/>
              <a:t>:1</a:t>
            </a:r>
            <a:r>
              <a:rPr lang="en-US" dirty="0"/>
              <a:t>, D</a:t>
            </a:r>
            <a:r>
              <a:rPr lang="en-US" dirty="0" smtClean="0"/>
              <a:t>:3) and later (B:2, C:1, D:4)</a:t>
            </a:r>
          </a:p>
          <a:p>
            <a:pPr lvl="1"/>
            <a:r>
              <a:rPr lang="en-US" dirty="0" smtClean="0"/>
              <a:t>Now, for the 2</a:t>
            </a:r>
            <a:r>
              <a:rPr lang="en-US" baseline="30000" dirty="0" smtClean="0"/>
              <a:t>nd</a:t>
            </a:r>
            <a:r>
              <a:rPr lang="en-US" dirty="0" smtClean="0"/>
              <a:t> update, only sends (D:4)</a:t>
            </a:r>
          </a:p>
        </p:txBody>
      </p:sp>
    </p:spTree>
    <p:extLst>
      <p:ext uri="{BB962C8B-B14F-4D97-AF65-F5344CB8AC3E}">
        <p14:creationId xmlns:p14="http://schemas.microsoft.com/office/powerpoint/2010/main" val="86840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Regrading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11662"/>
          </a:xfrm>
        </p:spPr>
        <p:txBody>
          <a:bodyPr/>
          <a:lstStyle/>
          <a:p>
            <a:r>
              <a:rPr lang="en-US" dirty="0"/>
              <a:t>Max 30 line diff allowed from the original code. </a:t>
            </a:r>
          </a:p>
          <a:p>
            <a:r>
              <a:rPr lang="en-US" dirty="0"/>
              <a:t>If diff &lt;=10, 10% penalty,</a:t>
            </a:r>
          </a:p>
          <a:p>
            <a:r>
              <a:rPr lang="en-US" dirty="0"/>
              <a:t>If diff &gt;10, &lt;=20, 20% penalty</a:t>
            </a:r>
          </a:p>
          <a:p>
            <a:r>
              <a:rPr lang="en-US" dirty="0"/>
              <a:t>If diff &gt;20, &lt;=30, 30% </a:t>
            </a:r>
            <a:r>
              <a:rPr lang="en-US" dirty="0" smtClean="0"/>
              <a:t>penalty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Original late penalty applies</a:t>
            </a:r>
          </a:p>
          <a:p>
            <a:pPr marL="0" indent="0">
              <a:buNone/>
            </a:pPr>
            <a:r>
              <a:rPr lang="en-US" dirty="0" smtClean="0"/>
              <a:t>Final grade = re-graded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GSIs: Qifan, Murphy and </a:t>
            </a:r>
            <a:r>
              <a:rPr lang="en-US" dirty="0" err="1" smtClean="0"/>
              <a:t>Radhika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Additional OH for help with the project – will be announced on Piazza</a:t>
            </a:r>
          </a:p>
          <a:p>
            <a:endParaRPr lang="en-US" dirty="0" smtClean="0"/>
          </a:p>
          <a:p>
            <a:r>
              <a:rPr lang="en-US" dirty="0" smtClean="0"/>
              <a:t>These slides, Spec and code online midnight, today</a:t>
            </a:r>
          </a:p>
          <a:p>
            <a:endParaRPr lang="en-US" dirty="0"/>
          </a:p>
          <a:p>
            <a:r>
              <a:rPr lang="en-US" dirty="0" smtClean="0"/>
              <a:t>Due October 6, at noon.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4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36213</TotalTime>
  <Words>290</Words>
  <Application>Microsoft Macintosh PowerPoint</Application>
  <PresentationFormat>On-screen Show (4:3)</PresentationFormat>
  <Paragraphs>79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Network</vt:lpstr>
      <vt:lpstr>Project 1</vt:lpstr>
      <vt:lpstr>Key Implementation Pointers</vt:lpstr>
      <vt:lpstr>Provided Code</vt:lpstr>
      <vt:lpstr>Tips</vt:lpstr>
      <vt:lpstr>Grading</vt:lpstr>
      <vt:lpstr>Regrading Policy</vt:lpstr>
      <vt:lpstr>Logistics</vt:lpstr>
    </vt:vector>
  </TitlesOfParts>
  <Manager/>
  <Company>UC Berkeley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Project1, CS168, 2014</dc:title>
  <dc:subject/>
  <dc:creator/>
  <cp:keywords/>
  <dc:description/>
  <cp:lastModifiedBy>Qifan Pu</cp:lastModifiedBy>
  <cp:revision>1654</cp:revision>
  <cp:lastPrinted>2013-09-23T20:04:51Z</cp:lastPrinted>
  <dcterms:created xsi:type="dcterms:W3CDTF">2010-08-30T13:51:03Z</dcterms:created>
  <dcterms:modified xsi:type="dcterms:W3CDTF">2014-09-22T23:57:14Z</dcterms:modified>
  <cp:category/>
</cp:coreProperties>
</file>