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7" r:id="rId2"/>
    <p:sldId id="256" r:id="rId3"/>
    <p:sldId id="272" r:id="rId4"/>
    <p:sldId id="259" r:id="rId5"/>
    <p:sldId id="268" r:id="rId6"/>
    <p:sldId id="269" r:id="rId7"/>
    <p:sldId id="278" r:id="rId8"/>
    <p:sldId id="279" r:id="rId9"/>
    <p:sldId id="280" r:id="rId10"/>
    <p:sldId id="281" r:id="rId11"/>
    <p:sldId id="282" r:id="rId12"/>
    <p:sldId id="277" r:id="rId13"/>
    <p:sldId id="284" r:id="rId14"/>
    <p:sldId id="285" r:id="rId15"/>
    <p:sldId id="293" r:id="rId16"/>
    <p:sldId id="287" r:id="rId17"/>
    <p:sldId id="290" r:id="rId18"/>
    <p:sldId id="292" r:id="rId19"/>
    <p:sldId id="294" r:id="rId20"/>
    <p:sldId id="288" r:id="rId21"/>
    <p:sldId id="296" r:id="rId22"/>
    <p:sldId id="289" r:id="rId23"/>
    <p:sldId id="295" r:id="rId24"/>
    <p:sldId id="297" r:id="rId25"/>
    <p:sldId id="286" r:id="rId26"/>
    <p:sldId id="298" r:id="rId27"/>
    <p:sldId id="299" r:id="rId28"/>
    <p:sldId id="300" r:id="rId29"/>
    <p:sldId id="302" r:id="rId30"/>
    <p:sldId id="303" r:id="rId31"/>
    <p:sldId id="305" r:id="rId32"/>
    <p:sldId id="271" r:id="rId33"/>
    <p:sldId id="274" r:id="rId34"/>
    <p:sldId id="275" r:id="rId35"/>
    <p:sldId id="276" r:id="rId36"/>
    <p:sldId id="30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0014" autoAdjust="0"/>
    <p:restoredTop sz="84713" autoAdjust="0"/>
  </p:normalViewPr>
  <p:slideViewPr>
    <p:cSldViewPr>
      <p:cViewPr varScale="1">
        <p:scale>
          <a:sx n="77" d="100"/>
          <a:sy n="77" d="100"/>
        </p:scale>
        <p:origin x="-116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96040D-0F06-4EA9-8286-50A0C738388B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A75E8-9EC7-42DF-8FCD-4AF46A0327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Vocês me conhecem do .Net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Architects</a:t>
            </a:r>
            <a:endParaRPr lang="pt-BR" baseline="0" dirty="0" smtClean="0"/>
          </a:p>
          <a:p>
            <a:r>
              <a:rPr lang="pt-BR" baseline="0" dirty="0" smtClean="0"/>
              <a:t>Meu </a:t>
            </a:r>
            <a:r>
              <a:rPr lang="pt-BR" baseline="0" dirty="0" err="1" smtClean="0"/>
              <a:t>twitter</a:t>
            </a:r>
            <a:endParaRPr lang="pt-BR" baseline="0" dirty="0" smtClean="0"/>
          </a:p>
          <a:p>
            <a:r>
              <a:rPr lang="pt-BR" baseline="0" dirty="0" smtClean="0"/>
              <a:t>Meu </a:t>
            </a:r>
            <a:r>
              <a:rPr lang="pt-BR" baseline="0" dirty="0" err="1" smtClean="0"/>
              <a:t>github</a:t>
            </a:r>
            <a:endParaRPr lang="pt-BR" baseline="0" dirty="0" smtClean="0"/>
          </a:p>
          <a:p>
            <a:r>
              <a:rPr lang="pt-BR" baseline="0" dirty="0" smtClean="0"/>
              <a:t>Odeio </a:t>
            </a:r>
            <a:r>
              <a:rPr lang="pt-BR" baseline="0" dirty="0" err="1" smtClean="0"/>
              <a:t>powerpoints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Quando você começa</a:t>
            </a:r>
            <a:r>
              <a:rPr lang="pt-BR" baseline="0" dirty="0" smtClean="0"/>
              <a:t> o desenvolvimento de uma </a:t>
            </a:r>
            <a:r>
              <a:rPr lang="pt-BR" baseline="0" dirty="0" err="1" smtClean="0"/>
              <a:t>feature</a:t>
            </a:r>
            <a:r>
              <a:rPr lang="pt-BR" baseline="0" dirty="0" smtClean="0"/>
              <a:t> você sai da </a:t>
            </a:r>
            <a:r>
              <a:rPr lang="pt-BR" baseline="0" dirty="0" err="1" smtClean="0"/>
              <a:t>mainline</a:t>
            </a:r>
            <a:r>
              <a:rPr lang="pt-BR" baseline="0" dirty="0" smtClean="0"/>
              <a:t>.</a:t>
            </a:r>
          </a:p>
          <a:p>
            <a:r>
              <a:rPr lang="pt-BR" baseline="0" dirty="0" smtClean="0"/>
              <a:t>E as operações que você efetua na </a:t>
            </a:r>
            <a:r>
              <a:rPr lang="pt-BR" baseline="0" dirty="0" err="1" smtClean="0"/>
              <a:t>mainline</a:t>
            </a:r>
            <a:r>
              <a:rPr lang="pt-BR" baseline="0" dirty="0" smtClean="0"/>
              <a:t> levam um certo tempo</a:t>
            </a:r>
          </a:p>
          <a:p>
            <a:r>
              <a:rPr lang="pt-BR" baseline="0" dirty="0" smtClean="0"/>
              <a:t>Quando você for voltar, o momento da </a:t>
            </a:r>
            <a:r>
              <a:rPr lang="pt-BR" baseline="0" dirty="0" err="1" smtClean="0"/>
              <a:t>mainline</a:t>
            </a:r>
            <a:r>
              <a:rPr lang="pt-BR" baseline="0" dirty="0" smtClean="0"/>
              <a:t> é outro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Muitas pessoas adotam o </a:t>
            </a:r>
            <a:r>
              <a:rPr lang="pt-BR" dirty="0" err="1" smtClean="0"/>
              <a:t>checkout</a:t>
            </a:r>
            <a:r>
              <a:rPr lang="pt-BR" dirty="0" smtClean="0"/>
              <a:t> exclusivo</a:t>
            </a:r>
          </a:p>
          <a:p>
            <a:r>
              <a:rPr lang="pt-BR" dirty="0" smtClean="0"/>
              <a:t>Mas</a:t>
            </a:r>
            <a:r>
              <a:rPr lang="pt-BR" baseline="0" dirty="0" smtClean="0"/>
              <a:t> é uma solução limitada. Os componentes se integram no software de maneira muito mais sutil que estando </a:t>
            </a:r>
            <a:r>
              <a:rPr lang="pt-BR" baseline="0" dirty="0" err="1" smtClean="0"/>
              <a:t>apeanas</a:t>
            </a:r>
            <a:r>
              <a:rPr lang="pt-BR" baseline="0" dirty="0" smtClean="0"/>
              <a:t> no mesmo arquivo.</a:t>
            </a:r>
          </a:p>
          <a:p>
            <a:r>
              <a:rPr lang="pt-BR" baseline="0" dirty="0" smtClean="0"/>
              <a:t>Arquivo de configuração.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Mas o que é</a:t>
            </a:r>
            <a:r>
              <a:rPr lang="pt-BR" baseline="0" dirty="0" smtClean="0"/>
              <a:t> integração contínua?</a:t>
            </a:r>
          </a:p>
          <a:p>
            <a:r>
              <a:rPr lang="pt-BR" baseline="0" dirty="0" smtClean="0"/>
              <a:t>Martin Fowler diz isso.</a:t>
            </a:r>
          </a:p>
          <a:p>
            <a:r>
              <a:rPr lang="pt-BR" baseline="0" dirty="0" smtClean="0"/>
              <a:t>Normalmente as pessoas focam na parte do build automatizado.</a:t>
            </a:r>
          </a:p>
          <a:p>
            <a:endParaRPr lang="pt-BR" baseline="0" dirty="0" smtClean="0"/>
          </a:p>
          <a:p>
            <a:r>
              <a:rPr lang="pt-BR" baseline="0" dirty="0" smtClean="0"/>
              <a:t>Eu gosto de focar na parte dos membros do time integrando software </a:t>
            </a:r>
            <a:r>
              <a:rPr lang="pt-BR" baseline="0" dirty="0" err="1" smtClean="0"/>
              <a:t>frequentemente</a:t>
            </a:r>
            <a:r>
              <a:rPr lang="pt-BR" baseline="0" dirty="0" smtClean="0"/>
              <a:t>.</a:t>
            </a:r>
          </a:p>
          <a:p>
            <a:r>
              <a:rPr lang="pt-BR" baseline="0" dirty="0" smtClean="0"/>
              <a:t>E mesmo no que diz sobre build automatizado, não fala nada sobre servidor.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Use um controle de versão decente</a:t>
            </a:r>
          </a:p>
          <a:p>
            <a:r>
              <a:rPr lang="pt-BR" dirty="0" smtClean="0"/>
              <a:t>Não precisa ser </a:t>
            </a:r>
            <a:r>
              <a:rPr lang="pt-BR" dirty="0" err="1" smtClean="0"/>
              <a:t>Git</a:t>
            </a:r>
            <a:endParaRPr lang="pt-BR" dirty="0" smtClean="0"/>
          </a:p>
          <a:p>
            <a:r>
              <a:rPr lang="pt-BR" dirty="0" smtClean="0"/>
              <a:t>Cliente</a:t>
            </a:r>
            <a:r>
              <a:rPr lang="pt-BR" baseline="0" dirty="0" smtClean="0"/>
              <a:t> que guardava em pasta de rede e anotava em Excel</a:t>
            </a:r>
            <a:endParaRPr lang="pt-B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Seja bonzinho com seu controle</a:t>
            </a:r>
            <a:r>
              <a:rPr lang="pt-BR" baseline="0" dirty="0" smtClean="0"/>
              <a:t> de versão. Ele é chamado controle de versão por um motivo.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Mas o que é</a:t>
            </a:r>
            <a:r>
              <a:rPr lang="pt-BR" baseline="0" dirty="0" smtClean="0"/>
              <a:t> integração contínua?</a:t>
            </a:r>
          </a:p>
          <a:p>
            <a:r>
              <a:rPr lang="pt-BR" baseline="0" dirty="0" smtClean="0"/>
              <a:t>Martin Fowler diz isso.</a:t>
            </a:r>
          </a:p>
          <a:p>
            <a:r>
              <a:rPr lang="pt-BR" baseline="0" dirty="0" smtClean="0"/>
              <a:t>Normalmente as pessoas focam na parte do build automatizado.</a:t>
            </a:r>
          </a:p>
          <a:p>
            <a:endParaRPr lang="pt-BR" baseline="0" dirty="0" smtClean="0"/>
          </a:p>
          <a:p>
            <a:r>
              <a:rPr lang="pt-BR" baseline="0" dirty="0" smtClean="0"/>
              <a:t>Eu gosto de focar na parte dos membros do time integrando software </a:t>
            </a:r>
            <a:r>
              <a:rPr lang="pt-BR" baseline="0" dirty="0" err="1" smtClean="0"/>
              <a:t>frequentemente</a:t>
            </a:r>
            <a:r>
              <a:rPr lang="pt-BR" baseline="0" dirty="0" smtClean="0"/>
              <a:t>.</a:t>
            </a:r>
          </a:p>
          <a:p>
            <a:r>
              <a:rPr lang="pt-BR" baseline="0" dirty="0" smtClean="0"/>
              <a:t>E mesmo no que diz sobre build automatizado, não fala nada sobre servidor.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Integração contínua tem a ver com agilidade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Mas o que é</a:t>
            </a:r>
            <a:r>
              <a:rPr lang="pt-BR" baseline="0" dirty="0" smtClean="0"/>
              <a:t> integração contínua?</a:t>
            </a:r>
          </a:p>
          <a:p>
            <a:r>
              <a:rPr lang="pt-BR" baseline="0" dirty="0" smtClean="0"/>
              <a:t>Martin Fowler diz isso.</a:t>
            </a:r>
          </a:p>
          <a:p>
            <a:r>
              <a:rPr lang="pt-BR" baseline="0" dirty="0" smtClean="0"/>
              <a:t>Normalmente as pessoas focam na parte do build automatizado.</a:t>
            </a:r>
          </a:p>
          <a:p>
            <a:endParaRPr lang="pt-BR" baseline="0" dirty="0" smtClean="0"/>
          </a:p>
          <a:p>
            <a:r>
              <a:rPr lang="pt-BR" baseline="0" dirty="0" smtClean="0"/>
              <a:t>Eu gosto de focar na parte dos membros do time integrando software </a:t>
            </a:r>
            <a:r>
              <a:rPr lang="pt-BR" baseline="0" dirty="0" err="1" smtClean="0"/>
              <a:t>frequentemente</a:t>
            </a:r>
            <a:r>
              <a:rPr lang="pt-BR" baseline="0" dirty="0" smtClean="0"/>
              <a:t>.</a:t>
            </a:r>
          </a:p>
          <a:p>
            <a:r>
              <a:rPr lang="pt-BR" baseline="0" dirty="0" smtClean="0"/>
              <a:t>E mesmo no que diz sobre build automatizado, não fala nada sobre servidor.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Gostaria de saber como ela</a:t>
            </a:r>
            <a:r>
              <a:rPr lang="pt-BR" baseline="0" dirty="0" smtClean="0"/>
              <a:t> vai colocar essa peça ai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Disclaimer</a:t>
            </a:r>
            <a:endParaRPr lang="pt-BR" dirty="0" smtClean="0"/>
          </a:p>
          <a:p>
            <a:r>
              <a:rPr lang="pt-BR" dirty="0" smtClean="0"/>
              <a:t>Vários roteiros para essa</a:t>
            </a:r>
            <a:r>
              <a:rPr lang="pt-BR" baseline="0" dirty="0" smtClean="0"/>
              <a:t> palestra</a:t>
            </a:r>
          </a:p>
          <a:p>
            <a:r>
              <a:rPr lang="pt-BR" baseline="0" dirty="0" smtClean="0"/>
              <a:t>Muita gente me perguntou se eu iria usar </a:t>
            </a:r>
            <a:r>
              <a:rPr lang="pt-BR" baseline="0" dirty="0" err="1" smtClean="0"/>
              <a:t>CCNet</a:t>
            </a:r>
            <a:endParaRPr lang="pt-BR" baseline="0" dirty="0" smtClean="0"/>
          </a:p>
          <a:p>
            <a:r>
              <a:rPr lang="pt-BR" baseline="0" dirty="0" smtClean="0"/>
              <a:t>Como instalar servidor CI</a:t>
            </a:r>
          </a:p>
          <a:p>
            <a:r>
              <a:rPr lang="pt-BR" baseline="0" dirty="0" smtClean="0"/>
              <a:t>Como configurar cada um deles</a:t>
            </a:r>
          </a:p>
          <a:p>
            <a:r>
              <a:rPr lang="pt-BR" baseline="0" dirty="0" smtClean="0"/>
              <a:t>Iria acabar, inevitavelmente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baseline="0" dirty="0" smtClean="0"/>
              <a:t>E seria uma palestra meramente técnica</a:t>
            </a:r>
          </a:p>
          <a:p>
            <a:r>
              <a:rPr lang="pt-BR" baseline="0" dirty="0" smtClean="0"/>
              <a:t>Não estamos aqui para discutir técnica.</a:t>
            </a:r>
          </a:p>
          <a:p>
            <a:r>
              <a:rPr lang="pt-BR" baseline="0" dirty="0" smtClean="0"/>
              <a:t>Não ia sequer ter muito o que falar.</a:t>
            </a:r>
          </a:p>
          <a:p>
            <a:r>
              <a:rPr lang="pt-BR" baseline="0" dirty="0" smtClean="0"/>
              <a:t>É só uma ferramenta, veja só.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Muitas ferramentas</a:t>
            </a:r>
            <a:r>
              <a:rPr lang="pt-BR" baseline="0" dirty="0" smtClean="0"/>
              <a:t> no mercado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Mas o ciclo de um software</a:t>
            </a:r>
            <a:r>
              <a:rPr lang="pt-BR" baseline="0" dirty="0" smtClean="0"/>
              <a:t> de integração contínua continua o mesmo</a:t>
            </a:r>
          </a:p>
          <a:p>
            <a:r>
              <a:rPr lang="pt-BR" baseline="0" dirty="0" smtClean="0"/>
              <a:t>Imagem muito legal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Tem a ver com unidade de trabalho</a:t>
            </a:r>
          </a:p>
          <a:p>
            <a:r>
              <a:rPr lang="pt-BR" dirty="0" smtClean="0"/>
              <a:t>Todo</a:t>
            </a:r>
            <a:r>
              <a:rPr lang="pt-BR" baseline="0" dirty="0" smtClean="0"/>
              <a:t> trabalho necessário para completar uma </a:t>
            </a:r>
            <a:r>
              <a:rPr lang="pt-BR" baseline="0" dirty="0" err="1" smtClean="0"/>
              <a:t>feature</a:t>
            </a:r>
            <a:r>
              <a:rPr lang="pt-BR" baseline="0" dirty="0" smtClean="0"/>
              <a:t> deve poder ser empacotado num único </a:t>
            </a:r>
            <a:r>
              <a:rPr lang="pt-BR" baseline="0" dirty="0" err="1" smtClean="0"/>
              <a:t>changeset</a:t>
            </a: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Toda</a:t>
            </a:r>
            <a:r>
              <a:rPr lang="pt-BR" baseline="0" dirty="0" smtClean="0"/>
              <a:t> modificação deve ocorrer em cima de uma linha mestra.</a:t>
            </a:r>
          </a:p>
          <a:p>
            <a:r>
              <a:rPr lang="pt-BR" baseline="0" dirty="0" smtClean="0"/>
              <a:t>Pense como num trem, onde várias linhas secundárias podem surgir.</a:t>
            </a:r>
          </a:p>
          <a:p>
            <a:r>
              <a:rPr lang="pt-BR" baseline="0" dirty="0" smtClean="0"/>
              <a:t>Toda mudança deve poder ser aplicável a algum ponto da linha.</a:t>
            </a:r>
          </a:p>
          <a:p>
            <a:r>
              <a:rPr lang="pt-BR" baseline="0" dirty="0" smtClean="0"/>
              <a:t>Fazer analogia com SVN.</a:t>
            </a: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Cria um</a:t>
            </a:r>
            <a:r>
              <a:rPr lang="pt-BR" baseline="0" dirty="0" smtClean="0"/>
              <a:t> problema</a:t>
            </a:r>
          </a:p>
          <a:p>
            <a:r>
              <a:rPr lang="pt-BR" baseline="0" dirty="0" smtClean="0"/>
              <a:t>Heisenberg, princípio da incerteza</a:t>
            </a:r>
          </a:p>
          <a:p>
            <a:r>
              <a:rPr lang="pt-BR" baseline="0" dirty="0" smtClean="0"/>
              <a:t>Nenhuma medição é exata, momento e posição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067B2-5D5B-4B98-9300-AE70A344D18E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98B4C-704A-4858-9FCB-F2AA47480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524000"/>
            <a:ext cx="838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onsolas" pitchFamily="49" charset="0"/>
                <a:cs typeface="Consolas" pitchFamily="49" charset="0"/>
              </a:rPr>
              <a:t>Juan Lopes</a:t>
            </a:r>
          </a:p>
          <a:p>
            <a:r>
              <a:rPr lang="pt-BR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onsolas" pitchFamily="49" charset="0"/>
                <a:cs typeface="Consolas" pitchFamily="49" charset="0"/>
              </a:rPr>
              <a:t>Humano </a:t>
            </a:r>
            <a:r>
              <a:rPr lang="pt-BR" sz="54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onsolas" pitchFamily="49" charset="0"/>
                <a:cs typeface="Consolas" pitchFamily="49" charset="0"/>
              </a:rPr>
              <a:t>Level</a:t>
            </a:r>
            <a:r>
              <a:rPr lang="pt-BR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onsolas" pitchFamily="49" charset="0"/>
                <a:cs typeface="Consolas" pitchFamily="49" charset="0"/>
              </a:rPr>
              <a:t> 21</a:t>
            </a:r>
          </a:p>
          <a:p>
            <a:r>
              <a:rPr lang="pt-BR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pt-BR" sz="54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onsolas" pitchFamily="49" charset="0"/>
                <a:cs typeface="Consolas" pitchFamily="49" charset="0"/>
              </a:rPr>
              <a:t>juanplopes</a:t>
            </a:r>
            <a:endParaRPr lang="pt-BR" sz="54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pt-BR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onsolas" pitchFamily="49" charset="0"/>
                <a:cs typeface="Consolas" pitchFamily="49" charset="0"/>
              </a:rPr>
              <a:t>github.com/</a:t>
            </a:r>
            <a:r>
              <a:rPr lang="pt-BR" sz="54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onsolas" pitchFamily="49" charset="0"/>
                <a:cs typeface="Consolas" pitchFamily="49" charset="0"/>
              </a:rPr>
              <a:t>juanplopes</a:t>
            </a:r>
            <a:endParaRPr lang="pt-BR" sz="54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2" name="Picture 4" descr="US_Atomic_Energy_Commission_logo.jpg (692×548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0"/>
            <a:ext cx="8660102" cy="68580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228600" y="6150114"/>
            <a:ext cx="6019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err="1" smtClean="0">
                <a:latin typeface="+mj-lt"/>
              </a:rPr>
              <a:t>Operações</a:t>
            </a:r>
            <a:r>
              <a:rPr lang="en-US" sz="4000" b="1" dirty="0" smtClean="0">
                <a:latin typeface="+mj-lt"/>
              </a:rPr>
              <a:t> </a:t>
            </a:r>
            <a:r>
              <a:rPr lang="en-US" sz="4000" b="1" dirty="0" err="1" smtClean="0">
                <a:latin typeface="+mj-lt"/>
              </a:rPr>
              <a:t>Atômicas</a:t>
            </a:r>
            <a:endParaRPr lang="en-US" sz="4000" b="1" dirty="0"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 descr="lock.jpg (347×261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7776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228600" y="228600"/>
            <a:ext cx="6019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+mj-lt"/>
              </a:rPr>
              <a:t>Checkout </a:t>
            </a:r>
            <a:r>
              <a:rPr lang="en-US" sz="4000" b="1" dirty="0" err="1" smtClean="0">
                <a:solidFill>
                  <a:schemeClr val="bg1"/>
                </a:solidFill>
                <a:latin typeface="+mj-lt"/>
              </a:rPr>
              <a:t>Exclusivo</a:t>
            </a:r>
            <a:endParaRPr lang="en-US" sz="4000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2133600"/>
            <a:ext cx="82296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b="1" dirty="0" smtClean="0">
                <a:latin typeface="Cambria" pitchFamily="18" charset="0"/>
              </a:rPr>
              <a:t>Continuous Integration </a:t>
            </a:r>
            <a:r>
              <a:rPr lang="en-US" sz="2800" dirty="0" smtClean="0">
                <a:latin typeface="Cambria" pitchFamily="18" charset="0"/>
              </a:rPr>
              <a:t>is a software development </a:t>
            </a:r>
            <a:r>
              <a:rPr lang="en-US" sz="2800" b="1" dirty="0" smtClean="0">
                <a:latin typeface="Cambria" pitchFamily="18" charset="0"/>
              </a:rPr>
              <a:t>practice</a:t>
            </a:r>
            <a:r>
              <a:rPr lang="en-US" sz="2800" dirty="0" smtClean="0">
                <a:latin typeface="Cambria" pitchFamily="18" charset="0"/>
              </a:rPr>
              <a:t> where </a:t>
            </a:r>
            <a:r>
              <a:rPr lang="en-US" sz="2800" b="1" dirty="0" smtClean="0">
                <a:latin typeface="Cambria" pitchFamily="18" charset="0"/>
              </a:rPr>
              <a:t>members of a team</a:t>
            </a:r>
            <a:r>
              <a:rPr lang="en-US" sz="2800" dirty="0" smtClean="0">
                <a:latin typeface="Cambria" pitchFamily="18" charset="0"/>
              </a:rPr>
              <a:t> integrate their work frequently, usually each person integrates at least daily - leading to multiple integrations per day. Each integration is verified by an automated build (including test) to </a:t>
            </a:r>
            <a:r>
              <a:rPr lang="en-US" sz="2800" b="1" dirty="0" smtClean="0">
                <a:latin typeface="Cambria" pitchFamily="18" charset="0"/>
              </a:rPr>
              <a:t>detect integration errors as quickly as possible</a:t>
            </a:r>
            <a:r>
              <a:rPr lang="en-US" sz="2800" dirty="0" smtClean="0">
                <a:latin typeface="Cambria" pitchFamily="18" charset="0"/>
              </a:rPr>
              <a:t>.</a:t>
            </a:r>
            <a:endParaRPr lang="en-US" sz="2800" dirty="0">
              <a:latin typeface="Cambri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76400" y="5791200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dirty="0" smtClean="0"/>
              <a:t>Martin Fowler</a:t>
            </a:r>
            <a:endParaRPr lang="en-US" dirty="0" smtClean="0"/>
          </a:p>
          <a:p>
            <a:pPr algn="r"/>
            <a:r>
              <a:rPr lang="en-US" dirty="0" smtClean="0"/>
              <a:t>(http://www.martinfowler.com/articles/continuousIntegration.html)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-609600"/>
            <a:ext cx="2667000" cy="4324261"/>
          </a:xfrm>
          <a:prstGeom prst="rect">
            <a:avLst/>
          </a:prstGeom>
          <a:noFill/>
          <a:scene3d>
            <a:camera prst="orthographicFront">
              <a:rot lat="0" lon="10800000" rev="108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pt-BR" sz="27500" b="1" dirty="0" smtClean="0">
                <a:latin typeface="Times New Roman" pitchFamily="18" charset="0"/>
                <a:cs typeface="Times New Roman" pitchFamily="18" charset="0"/>
              </a:rPr>
              <a:t>“</a:t>
            </a:r>
            <a:endParaRPr lang="en-US" sz="275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 descr="octocat.png (480×480)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304800"/>
            <a:ext cx="4572000" cy="4572000"/>
          </a:xfrm>
          <a:prstGeom prst="rect">
            <a:avLst/>
          </a:prstGeom>
          <a:noFill/>
        </p:spPr>
      </p:pic>
      <p:pic>
        <p:nvPicPr>
          <p:cNvPr id="14342" name="Picture 6" descr="yellow_submarine.png (256×256)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52600" y="2667000"/>
            <a:ext cx="2438400" cy="2438400"/>
          </a:xfrm>
          <a:prstGeom prst="rect">
            <a:avLst/>
          </a:prstGeom>
          <a:noFill/>
        </p:spPr>
      </p:pic>
      <p:pic>
        <p:nvPicPr>
          <p:cNvPr id="19458" name="Picture 2" descr="octopus-trlogo-full.png (1024×768)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43000" y="533400"/>
            <a:ext cx="1930400" cy="14478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895600" y="6019800"/>
            <a:ext cx="6019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000" b="1" dirty="0" smtClean="0">
                <a:solidFill>
                  <a:schemeClr val="bg1"/>
                </a:solidFill>
                <a:latin typeface="+mj-lt"/>
              </a:rPr>
              <a:t>Version Control</a:t>
            </a:r>
            <a:endParaRPr lang="en-US" sz="4000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 descr="carl-up.png (448×337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152400" y="228600"/>
            <a:ext cx="6019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err="1" smtClean="0">
                <a:solidFill>
                  <a:schemeClr val="bg1"/>
                </a:solidFill>
                <a:latin typeface="+mj-lt"/>
              </a:rPr>
              <a:t>Seja</a:t>
            </a:r>
            <a:r>
              <a:rPr lang="en-US" sz="4000" b="1" dirty="0" smtClean="0">
                <a:solidFill>
                  <a:schemeClr val="bg1"/>
                </a:solidFill>
                <a:latin typeface="+mj-lt"/>
              </a:rPr>
              <a:t> um </a:t>
            </a:r>
            <a:r>
              <a:rPr lang="en-US" sz="4000" b="1" dirty="0" err="1" smtClean="0">
                <a:solidFill>
                  <a:schemeClr val="bg1"/>
                </a:solidFill>
                <a:latin typeface="+mj-lt"/>
              </a:rPr>
              <a:t>Escoteiro</a:t>
            </a:r>
            <a:endParaRPr lang="en-US" sz="4000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495" y="457200"/>
            <a:ext cx="8686202" cy="5867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The_Domino_Effect_by_MadameFirebird.jpg (634×448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1000"/>
            <a:ext cx="9166111" cy="64770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2971800" y="228600"/>
            <a:ext cx="6019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000" b="1" dirty="0" smtClean="0">
                <a:solidFill>
                  <a:schemeClr val="bg1"/>
                </a:solidFill>
                <a:latin typeface="+mj-lt"/>
              </a:rPr>
              <a:t>Build </a:t>
            </a:r>
            <a:r>
              <a:rPr lang="en-US" sz="4000" b="1" dirty="0" err="1" smtClean="0">
                <a:solidFill>
                  <a:schemeClr val="bg1"/>
                </a:solidFill>
                <a:latin typeface="+mj-lt"/>
              </a:rPr>
              <a:t>Automatizado</a:t>
            </a:r>
            <a:endParaRPr lang="en-US" sz="4000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13360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msbuildtasks.tigris.org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133600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+mj-lt"/>
              </a:rPr>
              <a:t>msbuildtasks.tigris.org</a:t>
            </a:r>
          </a:p>
          <a:p>
            <a:pPr algn="ctr"/>
            <a:endParaRPr lang="pt-BR" sz="4800" b="1" dirty="0" smtClean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+mj-lt"/>
              </a:rPr>
              <a:t>albacorebuild.net</a:t>
            </a:r>
            <a:endParaRPr lang="en-US" sz="4800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2133600"/>
            <a:ext cx="8229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800" dirty="0" err="1" smtClean="0">
                <a:latin typeface="Cambria" pitchFamily="18" charset="0"/>
              </a:rPr>
              <a:t>Compilou</a:t>
            </a:r>
            <a:r>
              <a:rPr lang="en-US" sz="4800" dirty="0" smtClean="0">
                <a:latin typeface="Cambria" pitchFamily="18" charset="0"/>
              </a:rPr>
              <a:t>, </a:t>
            </a:r>
            <a:endParaRPr lang="en-US" sz="4800" dirty="0" smtClean="0">
              <a:latin typeface="Cambria" pitchFamily="18" charset="0"/>
            </a:endParaRPr>
          </a:p>
          <a:p>
            <a:pPr algn="r"/>
            <a:r>
              <a:rPr lang="en-US" sz="4800" b="1" dirty="0" smtClean="0">
                <a:latin typeface="Cambria" pitchFamily="18" charset="0"/>
              </a:rPr>
              <a:t>0 errors, 0 </a:t>
            </a:r>
            <a:r>
              <a:rPr lang="en-US" sz="4800" b="1" dirty="0" smtClean="0">
                <a:latin typeface="Cambria" pitchFamily="18" charset="0"/>
              </a:rPr>
              <a:t>warnings, </a:t>
            </a:r>
            <a:endParaRPr lang="en-US" sz="4800" b="1" dirty="0" smtClean="0">
              <a:latin typeface="Cambria" pitchFamily="18" charset="0"/>
            </a:endParaRPr>
          </a:p>
          <a:p>
            <a:pPr algn="r"/>
            <a:r>
              <a:rPr lang="en-US" sz="4800" dirty="0" err="1" smtClean="0">
                <a:latin typeface="Cambria" pitchFamily="18" charset="0"/>
              </a:rPr>
              <a:t>tá</a:t>
            </a:r>
            <a:r>
              <a:rPr lang="en-US" sz="4800" b="1" dirty="0" smtClean="0">
                <a:latin typeface="Cambria" pitchFamily="18" charset="0"/>
              </a:rPr>
              <a:t> </a:t>
            </a:r>
            <a:r>
              <a:rPr lang="en-US" sz="4800" dirty="0" err="1" smtClean="0">
                <a:latin typeface="Cambria" pitchFamily="18" charset="0"/>
              </a:rPr>
              <a:t>tudo</a:t>
            </a:r>
            <a:r>
              <a:rPr lang="en-US" sz="4800" dirty="0" smtClean="0">
                <a:latin typeface="Cambria" pitchFamily="18" charset="0"/>
              </a:rPr>
              <a:t> ok.</a:t>
            </a:r>
            <a:endParaRPr lang="en-US" sz="4800" dirty="0">
              <a:latin typeface="Cambri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76400" y="5791200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dirty="0" smtClean="0"/>
              <a:t>Lincoln Júnior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-609600"/>
            <a:ext cx="2667000" cy="4324261"/>
          </a:xfrm>
          <a:prstGeom prst="rect">
            <a:avLst/>
          </a:prstGeom>
          <a:noFill/>
          <a:scene3d>
            <a:camera prst="orthographicFront">
              <a:rot lat="0" lon="10800000" rev="108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pt-BR" sz="27500" b="1" dirty="0" smtClean="0">
                <a:latin typeface="Times New Roman" pitchFamily="18" charset="0"/>
                <a:cs typeface="Times New Roman" pitchFamily="18" charset="0"/>
              </a:rPr>
              <a:t>“</a:t>
            </a:r>
            <a:endParaRPr lang="en-US" sz="275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533400"/>
            <a:ext cx="9144000" cy="57150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05000" y="2209800"/>
            <a:ext cx="70104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4400" dirty="0" smtClean="0">
                <a:solidFill>
                  <a:schemeClr val="bg1"/>
                </a:solidFill>
                <a:latin typeface="Cambria" pitchFamily="18" charset="0"/>
              </a:rPr>
              <a:t>I find your lack of tests disturbing.</a:t>
            </a:r>
            <a:endParaRPr lang="en-US" sz="44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-609600"/>
            <a:ext cx="2667000" cy="4324261"/>
          </a:xfrm>
          <a:prstGeom prst="rect">
            <a:avLst/>
          </a:prstGeom>
          <a:noFill/>
          <a:scene3d>
            <a:camera prst="orthographicFront">
              <a:rot lat="0" lon="10800000" rev="108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pt-BR" sz="275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endParaRPr lang="en-US" sz="275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76400" y="5791200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Sebastian Bergmann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 descr="monkey-on-computer.jpg (250×187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533400"/>
            <a:ext cx="5373524" cy="3962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0" y="4876800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dirty="0" smtClean="0">
                <a:solidFill>
                  <a:schemeClr val="bg1"/>
                </a:solidFill>
                <a:latin typeface="Cambria" pitchFamily="18" charset="0"/>
              </a:rPr>
              <a:t>Testando o sistema antes </a:t>
            </a:r>
          </a:p>
          <a:p>
            <a:pPr algn="ctr"/>
            <a:r>
              <a:rPr lang="pt-BR" sz="4000" dirty="0" smtClean="0">
                <a:solidFill>
                  <a:schemeClr val="bg1"/>
                </a:solidFill>
                <a:latin typeface="Cambria" pitchFamily="18" charset="0"/>
              </a:rPr>
              <a:t>de mandar para o cliente</a:t>
            </a:r>
            <a:endParaRPr lang="en-US" sz="4000" dirty="0">
              <a:solidFill>
                <a:schemeClr val="bg1"/>
              </a:solidFill>
              <a:latin typeface="Cambria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6" name="Picture 4" descr="sandbox_rules2.jpg (800×546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55163" cy="6858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971800" y="152400"/>
            <a:ext cx="6019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000" b="1" dirty="0" smtClean="0">
                <a:solidFill>
                  <a:schemeClr val="bg1"/>
                </a:solidFill>
                <a:latin typeface="+mj-lt"/>
              </a:rPr>
              <a:t>Sandbox</a:t>
            </a:r>
            <a:endParaRPr lang="en-US" sz="4000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2971800" y="152400"/>
            <a:ext cx="6019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000" b="1" dirty="0" smtClean="0">
                <a:latin typeface="+mj-lt"/>
              </a:rPr>
              <a:t>Litter Box</a:t>
            </a:r>
            <a:endParaRPr lang="en-US" sz="4000" b="1" dirty="0"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2" descr="mail (640×480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2" name="AutoShape 4" descr="mail (640×480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4" name="AutoShape 6" descr="mail (640×480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6" name="AutoShape 8" descr="https://mail.google.com/mail/?ui=2&amp;ik=d6f70a751c&amp;view=att&amp;th=11c908c44a3547af&amp;attid=0.1&amp;disp=inline&amp;realattid=f_flgvp8k10&amp;z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4" name="AutoShape 2" descr="https://mail.google.com/mail/?ui=2&amp;ik=d6f70a751c&amp;view=att&amp;th=11c908c44a3547af&amp;attid=0.1&amp;disp=inline&amp;realattid=f_flgvp8k10&amp;z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228600" y="5943600"/>
            <a:ext cx="6019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err="1" smtClean="0">
                <a:latin typeface="+mj-lt"/>
              </a:rPr>
              <a:t>Banco</a:t>
            </a:r>
            <a:r>
              <a:rPr lang="en-US" sz="4000" b="1" dirty="0" smtClean="0">
                <a:latin typeface="+mj-lt"/>
              </a:rPr>
              <a:t> de Dados</a:t>
            </a:r>
            <a:endParaRPr lang="en-US" sz="4000" b="1" dirty="0"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2" name="Picture 4" descr="DAT-72-Tape-angle.gif (295×266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533400"/>
            <a:ext cx="6096000" cy="5496734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2971800" y="5943600"/>
            <a:ext cx="6019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000" b="1" dirty="0" smtClean="0">
                <a:latin typeface="+mj-lt"/>
              </a:rPr>
              <a:t>Backup/Restore</a:t>
            </a:r>
            <a:endParaRPr lang="en-US" sz="40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 descr="flok-of-birds-v-formation.jpg (849×565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52400" y="304800"/>
            <a:ext cx="6019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+mj-lt"/>
              </a:rPr>
              <a:t>Migrations</a:t>
            </a:r>
            <a:endParaRPr lang="en-US" sz="4000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 descr="marvin.jpg (500×375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209800" y="152400"/>
            <a:ext cx="6781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4000" b="1" dirty="0" smtClean="0">
                <a:latin typeface="+mj-lt"/>
              </a:rPr>
              <a:t>Integração Machine-friendly</a:t>
            </a:r>
            <a:endParaRPr lang="en-US" sz="4000" b="1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57400" y="4876800"/>
            <a:ext cx="6781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3200" b="1" dirty="0" smtClean="0">
                <a:latin typeface="+mj-lt"/>
              </a:rPr>
              <a:t>Ok, </a:t>
            </a:r>
            <a:r>
              <a:rPr lang="pt-BR" sz="3200" b="1" dirty="0" smtClean="0">
                <a:latin typeface="+mj-lt"/>
              </a:rPr>
              <a:t>não tão </a:t>
            </a:r>
          </a:p>
          <a:p>
            <a:pPr algn="r"/>
            <a:r>
              <a:rPr lang="pt-BR" sz="3200" b="1" dirty="0" smtClean="0">
                <a:latin typeface="+mj-lt"/>
              </a:rPr>
              <a:t>friendly.</a:t>
            </a:r>
            <a:endParaRPr lang="en-US" sz="32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 descr="chucknorris_badass.jpg (380×285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7" cy="6858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28600" y="5943600"/>
            <a:ext cx="6781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 smtClean="0">
                <a:latin typeface="+mj-lt"/>
              </a:rPr>
              <a:t>Ai sim, um servidor.</a:t>
            </a:r>
            <a:endParaRPr lang="en-US" sz="4000" b="1" dirty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11954229571856793418warning_naught101_01.svg.med.png (300×300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7950" y="1504950"/>
            <a:ext cx="3848100" cy="38481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1" name="Picture 3" descr="E:\DCIM\Camera\2010-11-17 19.56.3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228600"/>
            <a:ext cx="6781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 smtClean="0">
                <a:latin typeface="+mj-lt"/>
              </a:rPr>
              <a:t>Radiators! :-D</a:t>
            </a:r>
            <a:endParaRPr lang="en-US" sz="4000" b="1" dirty="0">
              <a:latin typeface="+mj-l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 descr="E:\DCIM\Camera\2010-11-17 20.04.1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228600"/>
            <a:ext cx="6781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 smtClean="0">
                <a:latin typeface="+mj-lt"/>
              </a:rPr>
              <a:t>Radiators! :-(</a:t>
            </a:r>
            <a:endParaRPr lang="en-US" sz="4000" b="1" dirty="0">
              <a:latin typeface="+mj-l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ackground.jpg (1280×960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ackground.jpg (1280×960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0" y="2057400"/>
            <a:ext cx="9144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dirty="0" smtClean="0">
                <a:latin typeface="Cambria" pitchFamily="18" charset="0"/>
              </a:rPr>
              <a:t>(...)</a:t>
            </a:r>
            <a:endParaRPr lang="en-US" sz="3200" dirty="0" smtClean="0">
              <a:latin typeface="Cambria" pitchFamily="18" charset="0"/>
            </a:endParaRPr>
          </a:p>
          <a:p>
            <a:pPr algn="ctr"/>
            <a:endParaRPr lang="en-US" sz="3200" dirty="0" smtClean="0">
              <a:latin typeface="Cambria" pitchFamily="18" charset="0"/>
            </a:endParaRPr>
          </a:p>
          <a:p>
            <a:pPr algn="ctr"/>
            <a:r>
              <a:rPr lang="en-US" sz="3200" dirty="0" smtClean="0">
                <a:latin typeface="Cambria" pitchFamily="18" charset="0"/>
              </a:rPr>
              <a:t>Deliver working software frequently, from a</a:t>
            </a:r>
          </a:p>
          <a:p>
            <a:pPr algn="ctr"/>
            <a:r>
              <a:rPr lang="en-US" sz="3200" dirty="0" smtClean="0">
                <a:latin typeface="Cambria" pitchFamily="18" charset="0"/>
              </a:rPr>
              <a:t>couple of weeks to a couple of months, with a </a:t>
            </a:r>
          </a:p>
          <a:p>
            <a:pPr algn="ctr"/>
            <a:r>
              <a:rPr lang="en-US" sz="3200" dirty="0" smtClean="0">
                <a:latin typeface="Cambria" pitchFamily="18" charset="0"/>
              </a:rPr>
              <a:t>preference to the shorter timescale.</a:t>
            </a:r>
          </a:p>
          <a:p>
            <a:pPr algn="ctr"/>
            <a:endParaRPr lang="pt-BR" sz="3200" dirty="0" smtClean="0">
              <a:latin typeface="Cambria" pitchFamily="18" charset="0"/>
            </a:endParaRPr>
          </a:p>
          <a:p>
            <a:pPr algn="ctr"/>
            <a:r>
              <a:rPr lang="pt-BR" sz="3200" dirty="0" smtClean="0">
                <a:latin typeface="Cambria" pitchFamily="18" charset="0"/>
              </a:rPr>
              <a:t>(...)</a:t>
            </a:r>
            <a:endParaRPr lang="en-US" sz="3200" dirty="0">
              <a:latin typeface="Cambria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atin typeface="Cambria" pitchFamily="18" charset="0"/>
              </a:rPr>
              <a:t>Principles behind the Agile Manifesto</a:t>
            </a:r>
            <a:endParaRPr lang="en-US" sz="2800" b="1" dirty="0">
              <a:latin typeface="Cambria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ackground.jpg (1280×960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3795409" y="3511686"/>
            <a:ext cx="3276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Cambria" pitchFamily="18" charset="0"/>
              </a:rPr>
              <a:t>couple of days</a:t>
            </a:r>
            <a:endParaRPr lang="en-US" sz="3200" dirty="0">
              <a:latin typeface="Cambria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ackground.jpg (1280×960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2743200" y="3276600"/>
            <a:ext cx="5562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 smtClean="0">
                <a:latin typeface="Cambria" pitchFamily="18" charset="0"/>
              </a:rPr>
              <a:t>couple of hours!</a:t>
            </a:r>
            <a:endParaRPr lang="en-US" sz="6000" dirty="0">
              <a:latin typeface="Cambria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2514600"/>
            <a:ext cx="8229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800" dirty="0" smtClean="0">
                <a:latin typeface="Cambria" pitchFamily="18" charset="0"/>
              </a:rPr>
              <a:t>Release Early. Release Often. </a:t>
            </a:r>
          </a:p>
          <a:p>
            <a:pPr algn="r"/>
            <a:r>
              <a:rPr lang="en-US" sz="4800" dirty="0" smtClean="0">
                <a:latin typeface="Cambria" pitchFamily="18" charset="0"/>
              </a:rPr>
              <a:t>And listen to your customers.</a:t>
            </a:r>
            <a:endParaRPr lang="en-US" sz="4800" dirty="0">
              <a:latin typeface="Cambri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76400" y="5791200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dirty="0" smtClean="0"/>
              <a:t>Eric S. Raymond (who credits Linus Torvalds)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28600" y="-609600"/>
            <a:ext cx="2667000" cy="4324261"/>
          </a:xfrm>
          <a:prstGeom prst="rect">
            <a:avLst/>
          </a:prstGeom>
          <a:noFill/>
          <a:scene3d>
            <a:camera prst="orthographicFront">
              <a:rot lat="0" lon="10800000" rev="108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pt-BR" sz="27500" b="1" dirty="0" smtClean="0">
                <a:latin typeface="Times New Roman" pitchFamily="18" charset="0"/>
                <a:cs typeface="Times New Roman" pitchFamily="18" charset="0"/>
              </a:rPr>
              <a:t>“</a:t>
            </a:r>
            <a:endParaRPr lang="en-US" sz="275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workbench1.jpg (620×413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7378" y="304800"/>
            <a:ext cx="9151378" cy="60960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3124200" y="762000"/>
            <a:ext cx="6019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000" b="1" dirty="0" err="1" smtClean="0">
                <a:ln w="28575">
                  <a:solidFill>
                    <a:schemeClr val="tx1"/>
                  </a:solidFill>
                </a:ln>
                <a:solidFill>
                  <a:srgbClr val="FFFF00"/>
                </a:solidFill>
                <a:latin typeface="+mj-lt"/>
              </a:rPr>
              <a:t>Muitas</a:t>
            </a:r>
            <a:r>
              <a:rPr lang="en-US" sz="4000" b="1" dirty="0" smtClean="0">
                <a:ln w="28575">
                  <a:solidFill>
                    <a:schemeClr val="tx1"/>
                  </a:solidFill>
                </a:ln>
                <a:solidFill>
                  <a:srgbClr val="FFFF00"/>
                </a:solidFill>
                <a:latin typeface="+mj-lt"/>
              </a:rPr>
              <a:t> </a:t>
            </a:r>
            <a:r>
              <a:rPr lang="en-US" sz="4000" b="1" dirty="0" err="1" smtClean="0">
                <a:ln w="28575">
                  <a:solidFill>
                    <a:schemeClr val="tx1"/>
                  </a:solidFill>
                </a:ln>
                <a:solidFill>
                  <a:srgbClr val="FFFF00"/>
                </a:solidFill>
                <a:latin typeface="+mj-lt"/>
              </a:rPr>
              <a:t>Ferramentas</a:t>
            </a:r>
            <a:endParaRPr lang="en-US" sz="4000" b="1" dirty="0">
              <a:ln w="28575">
                <a:solidFill>
                  <a:schemeClr val="tx1"/>
                </a:solidFill>
              </a:ln>
              <a:solidFill>
                <a:srgbClr val="FFFF00"/>
              </a:solidFill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8" name="Picture 8" descr="landscape-cruise-diagram.jpg (400×283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0767" y="0"/>
            <a:ext cx="9154767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ckage1.jpg (1121×750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4800"/>
            <a:ext cx="9143999" cy="6117751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971800" y="5486400"/>
            <a:ext cx="6019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000" b="1" dirty="0" err="1" smtClean="0"/>
              <a:t>Unidade</a:t>
            </a:r>
            <a:r>
              <a:rPr lang="en-US" sz="4000" b="1" dirty="0" smtClean="0"/>
              <a:t> de </a:t>
            </a:r>
            <a:r>
              <a:rPr lang="en-US" sz="4000" b="1" dirty="0" err="1" smtClean="0"/>
              <a:t>Trabalho</a:t>
            </a:r>
            <a:endParaRPr lang="en-US" sz="40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20100515-mainline.jpg (500×333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150" y="381000"/>
            <a:ext cx="9153150" cy="60960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228600" y="533400"/>
            <a:ext cx="6019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latin typeface="+mj-lt"/>
              </a:rPr>
              <a:t>Mainline</a:t>
            </a:r>
            <a:endParaRPr lang="en-US" sz="4000" b="1" dirty="0"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 descr="heisenberg-lg.jpg (285×346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533400"/>
            <a:ext cx="3657600" cy="44404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0" y="533400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Cambria" pitchFamily="18" charset="0"/>
              </a:rPr>
              <a:t>Werner Heisenberg </a:t>
            </a:r>
            <a:endParaRPr lang="en-US" sz="4800" dirty="0">
              <a:solidFill>
                <a:schemeClr val="bg1"/>
              </a:solidFill>
              <a:latin typeface="Cambria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672</Words>
  <Application>Microsoft Office PowerPoint</Application>
  <PresentationFormat>On-screen Show (4:3)</PresentationFormat>
  <Paragraphs>129</Paragraphs>
  <Slides>36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JLopes</dc:creator>
  <cp:lastModifiedBy>Juan A. Lopes</cp:lastModifiedBy>
  <cp:revision>154</cp:revision>
  <dcterms:created xsi:type="dcterms:W3CDTF">2010-10-27T15:35:52Z</dcterms:created>
  <dcterms:modified xsi:type="dcterms:W3CDTF">2010-11-17T22:02:03Z</dcterms:modified>
</cp:coreProperties>
</file>