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7" r:id="rId2"/>
    <p:sldId id="256" r:id="rId3"/>
    <p:sldId id="257" r:id="rId4"/>
    <p:sldId id="260" r:id="rId5"/>
    <p:sldId id="261" r:id="rId6"/>
    <p:sldId id="263" r:id="rId7"/>
    <p:sldId id="258" r:id="rId8"/>
    <p:sldId id="266" r:id="rId9"/>
    <p:sldId id="267" r:id="rId10"/>
    <p:sldId id="272" r:id="rId11"/>
    <p:sldId id="271" r:id="rId12"/>
    <p:sldId id="259" r:id="rId13"/>
    <p:sldId id="264" r:id="rId14"/>
    <p:sldId id="265" r:id="rId15"/>
    <p:sldId id="274" r:id="rId16"/>
    <p:sldId id="273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lineChart>
        <c:grouping val="standard"/>
        <c:ser>
          <c:idx val="1"/>
          <c:order val="0"/>
          <c:tx>
            <c:strRef>
              <c:f>Sheet1!$B$1</c:f>
              <c:strCache>
                <c:ptCount val="1"/>
                <c:pt idx="0">
                  <c:v>tempo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50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175</c:v>
                </c:pt>
                <c:pt idx="1">
                  <c:v>700</c:v>
                </c:pt>
                <c:pt idx="2">
                  <c:v>1575</c:v>
                </c:pt>
                <c:pt idx="3">
                  <c:v>2800</c:v>
                </c:pt>
                <c:pt idx="4">
                  <c:v>4375</c:v>
                </c:pt>
                <c:pt idx="5">
                  <c:v>6300</c:v>
                </c:pt>
                <c:pt idx="6">
                  <c:v>8575</c:v>
                </c:pt>
                <c:pt idx="7">
                  <c:v>17500</c:v>
                </c:pt>
              </c:numCache>
            </c:numRef>
          </c:val>
        </c:ser>
        <c:marker val="1"/>
        <c:axId val="86252928"/>
        <c:axId val="119067008"/>
      </c:lineChart>
      <c:catAx>
        <c:axId val="86252928"/>
        <c:scaling>
          <c:orientation val="minMax"/>
        </c:scaling>
        <c:axPos val="b"/>
        <c:numFmt formatCode="General" sourceLinked="1"/>
        <c:tickLblPos val="nextTo"/>
        <c:crossAx val="119067008"/>
        <c:crosses val="autoZero"/>
        <c:auto val="1"/>
        <c:lblAlgn val="ctr"/>
        <c:lblOffset val="100"/>
      </c:catAx>
      <c:valAx>
        <c:axId val="11906700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/>
              </a:solidFill>
              <a:prstDash val="solid"/>
            </a:ln>
            <a:effectLst/>
          </c:spPr>
        </c:majorGridlines>
        <c:numFmt formatCode="General" sourceLinked="1"/>
        <c:tickLblPos val="nextTo"/>
        <c:crossAx val="86252928"/>
        <c:crosses val="autoZero"/>
        <c:crossBetween val="between"/>
      </c:valAx>
    </c:plotArea>
    <c:legend>
      <c:legendPos val="r"/>
      <c:layout/>
    </c:legend>
    <c:plotVisOnly val="1"/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 sz="1800"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explosion val="25"/>
          <c:dPt>
            <c:idx val="0"/>
            <c:spPr>
              <a:solidFill>
                <a:schemeClr val="tx2">
                  <a:lumMod val="75000"/>
                </a:schemeClr>
              </a:solidFill>
            </c:spPr>
          </c:dPt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Percent val="1"/>
            <c:showLeaderLines val="1"/>
          </c:dLbls>
          <c:cat>
            <c:strRef>
              <c:f>Sheet1!$A$2:$A$3</c:f>
              <c:strCache>
                <c:ptCount val="2"/>
                <c:pt idx="0">
                  <c:v>Alguma coisa</c:v>
                </c:pt>
                <c:pt idx="1">
                  <c:v>Outra coisa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1D07-F081-45BE-B629-3F73B1391B7F}" type="datetimeFigureOut">
              <a:rPr lang="en-US" smtClean="0"/>
              <a:t>5/29/2011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0888-9B4D-4DAC-B816-94F5274B3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1D07-F081-45BE-B629-3F73B1391B7F}" type="datetimeFigureOut">
              <a:rPr lang="en-US" smtClean="0"/>
              <a:t>5/29/2011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0888-9B4D-4DAC-B816-94F5274B3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1D07-F081-45BE-B629-3F73B1391B7F}" type="datetimeFigureOut">
              <a:rPr lang="en-US" smtClean="0"/>
              <a:t>5/29/2011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0888-9B4D-4DAC-B816-94F5274B3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1D07-F081-45BE-B629-3F73B1391B7F}" type="datetimeFigureOut">
              <a:rPr lang="en-US" smtClean="0"/>
              <a:t>5/29/2011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0888-9B4D-4DAC-B816-94F5274B3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1D07-F081-45BE-B629-3F73B1391B7F}" type="datetimeFigureOut">
              <a:rPr lang="en-US" smtClean="0"/>
              <a:t>5/29/2011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0888-9B4D-4DAC-B816-94F5274B3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1D07-F081-45BE-B629-3F73B1391B7F}" type="datetimeFigureOut">
              <a:rPr lang="en-US" smtClean="0"/>
              <a:t>5/29/2011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0888-9B4D-4DAC-B816-94F5274B3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1D07-F081-45BE-B629-3F73B1391B7F}" type="datetimeFigureOut">
              <a:rPr lang="en-US" smtClean="0"/>
              <a:t>5/29/2011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0888-9B4D-4DAC-B816-94F5274B3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1D07-F081-45BE-B629-3F73B1391B7F}" type="datetimeFigureOut">
              <a:rPr lang="en-US" smtClean="0"/>
              <a:t>5/29/2011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0888-9B4D-4DAC-B816-94F5274B3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1D07-F081-45BE-B629-3F73B1391B7F}" type="datetimeFigureOut">
              <a:rPr lang="en-US" smtClean="0"/>
              <a:t>5/29/2011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0888-9B4D-4DAC-B816-94F5274B3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1D07-F081-45BE-B629-3F73B1391B7F}" type="datetimeFigureOut">
              <a:rPr lang="en-US" smtClean="0"/>
              <a:t>5/29/2011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0888-9B4D-4DAC-B816-94F5274B3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1D07-F081-45BE-B629-3F73B1391B7F}" type="datetimeFigureOut">
              <a:rPr lang="en-US" smtClean="0"/>
              <a:t>5/29/2011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0888-9B4D-4DAC-B816-94F5274B3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31D07-F081-45BE-B629-3F73B1391B7F}" type="datetimeFigureOut">
              <a:rPr lang="en-US" smtClean="0"/>
              <a:t>5/29/2011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10888-9B4D-4DAC-B816-94F5274B30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2057400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Juan Lopes</a:t>
            </a:r>
            <a:br>
              <a:rPr lang="en-US" sz="5400" dirty="0" smtClean="0"/>
            </a:br>
            <a:r>
              <a:rPr lang="en-US" sz="3600" dirty="0" smtClean="0"/>
              <a:t>github.com</a:t>
            </a:r>
            <a:br>
              <a:rPr lang="en-US" sz="3600" dirty="0" smtClean="0"/>
            </a:br>
            <a:r>
              <a:rPr lang="en-US" sz="3600" dirty="0" smtClean="0"/>
              <a:t>twitter.com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2971800"/>
            <a:ext cx="388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/</a:t>
            </a:r>
            <a:r>
              <a:rPr lang="en-US" sz="6000" dirty="0" err="1" smtClean="0"/>
              <a:t>juanplopes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533400"/>
            <a:ext cx="6781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4800" b="1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s += “whatever”;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2" descr="160x160.jpg (160×160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4343399"/>
            <a:ext cx="2514600" cy="2514601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2514600"/>
          <a:ext cx="4343400" cy="3205571"/>
        </p:xfrm>
        <a:graphic>
          <a:graphicData uri="http://schemas.openxmlformats.org/drawingml/2006/table">
            <a:tbl>
              <a:tblPr/>
              <a:tblGrid>
                <a:gridCol w="1137698"/>
                <a:gridCol w="1546558"/>
                <a:gridCol w="1659144"/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len</a:t>
                      </a:r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(s)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custo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2*L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85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2*L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3*L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14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063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n*L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(n+1)*L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386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771900" y="4876800"/>
          <a:ext cx="1066800" cy="787400"/>
        </p:xfrm>
        <a:graphic>
          <a:graphicData uri="http://schemas.openxmlformats.org/presentationml/2006/ole">
            <p:oleObj spid="_x0000_s44034" name="Equação" r:id="rId4" imgW="53316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533400"/>
            <a:ext cx="6781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4800" b="1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s += “whatever”;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2514600"/>
            <a:ext cx="434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dirty="0" smtClean="0">
                <a:latin typeface="Times New Roman" pitchFamily="18" charset="0"/>
                <a:cs typeface="Times New Roman" pitchFamily="18" charset="0"/>
              </a:rPr>
              <a:t>O(n²L)!</a:t>
            </a:r>
            <a:endParaRPr lang="en-US" sz="96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4" descr="spit-take-meme.jpg (256×163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4368" y="4419600"/>
            <a:ext cx="3829632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icpclogo_big.png (1077×681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685800"/>
            <a:ext cx="7351118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JLopes\Downloads\67663_442936274117_146306224117_5341883_134333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retr_EdsgerDijkstra.jpg (480×640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438400"/>
            <a:ext cx="2171700" cy="2895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532" name="Picture 4" descr="http://www.techcn.com.cn/uploads/200905/1243353284SWRcNQJ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2514600"/>
            <a:ext cx="2209799" cy="28862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124200"/>
            <a:ext cx="21240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62000" y="5410200"/>
            <a:ext cx="3048000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100000" scaled="0"/>
                </a:gradFill>
                <a:latin typeface="Cooper Black" pitchFamily="18" charset="0"/>
              </a:rPr>
              <a:t>E. W. </a:t>
            </a:r>
            <a:r>
              <a:rPr lang="en-US" sz="2800" dirty="0" err="1" smtClean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100000" scaled="0"/>
                </a:gradFill>
                <a:latin typeface="Cooper Black" pitchFamily="18" charset="0"/>
              </a:rPr>
              <a:t>Dijkstra</a:t>
            </a:r>
            <a:endParaRPr lang="en-US" sz="2800" dirty="0"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100000" scaled="0"/>
              </a:gradFill>
              <a:latin typeface="Cooper Black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5486400"/>
            <a:ext cx="2362200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100000" scaled="0"/>
                </a:gradFill>
                <a:latin typeface="Cooper Black" pitchFamily="18" charset="0"/>
              </a:rPr>
              <a:t>R. W. Floyd</a:t>
            </a:r>
            <a:endParaRPr lang="en-US" sz="2800" dirty="0"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100000" scaled="0"/>
              </a:gradFill>
              <a:latin typeface="Cooper Black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1371600"/>
            <a:ext cx="2895600" cy="95410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100000" scaled="0"/>
                </a:gradFill>
                <a:latin typeface="Cooper Black" pitchFamily="18" charset="0"/>
              </a:rPr>
              <a:t>m</a:t>
            </a:r>
            <a:r>
              <a:rPr lang="en-US" sz="2800" dirty="0" err="1" smtClean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100000" scaled="0"/>
                </a:gradFill>
                <a:latin typeface="Cooper Black" pitchFamily="18" charset="0"/>
              </a:rPr>
              <a:t>uitas</a:t>
            </a:r>
            <a:r>
              <a:rPr lang="en-US" sz="2800" dirty="0" smtClean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100000" scaled="0"/>
                </a:gradFill>
                <a:latin typeface="Cooper Black" pitchFamily="18" charset="0"/>
              </a:rPr>
              <a:t> </a:t>
            </a:r>
            <a:r>
              <a:rPr lang="en-US" sz="2800" dirty="0" err="1" smtClean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100000" scaled="0"/>
                </a:gradFill>
                <a:latin typeface="Cooper Black" pitchFamily="18" charset="0"/>
              </a:rPr>
              <a:t>linhas</a:t>
            </a:r>
            <a:r>
              <a:rPr lang="en-US" sz="2800" dirty="0" smtClean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100000" scaled="0"/>
                </a:gradFill>
                <a:latin typeface="Cooper Black" pitchFamily="18" charset="0"/>
              </a:rPr>
              <a:t/>
            </a:r>
            <a:br>
              <a:rPr lang="en-US" sz="2800" dirty="0" smtClean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100000" scaled="0"/>
                </a:gradFill>
                <a:latin typeface="Cooper Black" pitchFamily="18" charset="0"/>
              </a:rPr>
            </a:br>
            <a:r>
              <a:rPr lang="en-US" sz="2800" dirty="0" smtClean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100000" scaled="0"/>
                </a:gradFill>
                <a:latin typeface="Cooper Black" pitchFamily="18" charset="0"/>
              </a:rPr>
              <a:t>O(n² log</a:t>
            </a:r>
            <a:r>
              <a:rPr lang="en-US" sz="2800" baseline="-25000" dirty="0" smtClean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100000" scaled="0"/>
                </a:gradFill>
                <a:latin typeface="Cooper Black" pitchFamily="18" charset="0"/>
              </a:rPr>
              <a:t>2</a:t>
            </a:r>
            <a:r>
              <a:rPr lang="en-US" sz="2800" dirty="0" smtClean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100000" scaled="0"/>
                </a:gradFill>
                <a:latin typeface="Cooper Black" pitchFamily="18" charset="0"/>
              </a:rPr>
              <a:t>n)</a:t>
            </a:r>
            <a:endParaRPr lang="en-US" sz="2800" dirty="0"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100000" scaled="0"/>
              </a:gradFill>
              <a:latin typeface="Cooper Black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9800" y="1447800"/>
            <a:ext cx="2209800" cy="95410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100000" scaled="0"/>
                </a:gradFill>
                <a:latin typeface="Cooper Black" pitchFamily="18" charset="0"/>
              </a:rPr>
              <a:t>4 </a:t>
            </a:r>
            <a:r>
              <a:rPr lang="en-US" sz="2800" dirty="0" err="1" smtClean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100000" scaled="0"/>
                </a:gradFill>
                <a:latin typeface="Cooper Black" pitchFamily="18" charset="0"/>
              </a:rPr>
              <a:t>linhas</a:t>
            </a:r>
            <a:r>
              <a:rPr lang="en-US" sz="2800" dirty="0" smtClean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100000" scaled="0"/>
                </a:gradFill>
                <a:latin typeface="Cooper Black" pitchFamily="18" charset="0"/>
              </a:rPr>
              <a:t/>
            </a:r>
            <a:br>
              <a:rPr lang="en-US" sz="2800" dirty="0" smtClean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100000" scaled="0"/>
                </a:gradFill>
                <a:latin typeface="Cooper Black" pitchFamily="18" charset="0"/>
              </a:rPr>
            </a:br>
            <a:r>
              <a:rPr lang="en-US" sz="2800" dirty="0" smtClean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100000" scaled="0"/>
                </a:gradFill>
                <a:latin typeface="Cooper Black" pitchFamily="18" charset="0"/>
              </a:rPr>
              <a:t>O(n³)</a:t>
            </a:r>
            <a:endParaRPr lang="en-US" sz="2800" dirty="0"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100000" scaled="0"/>
              </a:gradFill>
              <a:latin typeface="Cooper Black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" y="152400"/>
            <a:ext cx="8153400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100000" scaled="0"/>
                </a:gradFill>
                <a:latin typeface="Cooper Black" pitchFamily="18" charset="0"/>
              </a:rPr>
              <a:t>Menor</a:t>
            </a:r>
            <a:r>
              <a:rPr lang="en-US" sz="2400" dirty="0" smtClean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100000" scaled="0"/>
                </a:gradFill>
                <a:latin typeface="Cooper Black" pitchFamily="18" charset="0"/>
              </a:rPr>
              <a:t> </a:t>
            </a:r>
            <a:r>
              <a:rPr lang="en-US" sz="2400" dirty="0" err="1" smtClean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100000" scaled="0"/>
                </a:gradFill>
                <a:latin typeface="Cooper Black" pitchFamily="18" charset="0"/>
              </a:rPr>
              <a:t>caminho</a:t>
            </a:r>
            <a:r>
              <a:rPr lang="en-US" sz="2400" dirty="0" smtClean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100000" scaled="0"/>
                </a:gradFill>
                <a:latin typeface="Cooper Black" pitchFamily="18" charset="0"/>
              </a:rPr>
              <a:t> com </a:t>
            </a:r>
            <a:r>
              <a:rPr lang="en-US" sz="2400" dirty="0" err="1" smtClean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100000" scaled="0"/>
                </a:gradFill>
                <a:latin typeface="Cooper Black" pitchFamily="18" charset="0"/>
              </a:rPr>
              <a:t>multiplas</a:t>
            </a:r>
            <a:r>
              <a:rPr lang="en-US" sz="2400" dirty="0" smtClean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100000" scaled="0"/>
                </a:gradFill>
                <a:latin typeface="Cooper Black" pitchFamily="18" charset="0"/>
              </a:rPr>
              <a:t> </a:t>
            </a:r>
            <a:r>
              <a:rPr lang="en-US" sz="2400" dirty="0" err="1" smtClean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100000" scaled="0"/>
                </a:gradFill>
                <a:latin typeface="Cooper Black" pitchFamily="18" charset="0"/>
              </a:rPr>
              <a:t>origens</a:t>
            </a:r>
            <a:r>
              <a:rPr lang="en-US" sz="2400" dirty="0" smtClean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100000" scaled="0"/>
                </a:gradFill>
                <a:latin typeface="Cooper Black" pitchFamily="18" charset="0"/>
              </a:rPr>
              <a:t> </a:t>
            </a:r>
            <a:r>
              <a:rPr lang="en-US" sz="2400" dirty="0" err="1" smtClean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100000" scaled="0"/>
                </a:gradFill>
                <a:latin typeface="Cooper Black" pitchFamily="18" charset="0"/>
              </a:rPr>
              <a:t>em</a:t>
            </a:r>
            <a:r>
              <a:rPr lang="en-US" sz="2400" dirty="0" smtClean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100000" scaled="0"/>
                </a:gradFill>
                <a:latin typeface="Cooper Black" pitchFamily="18" charset="0"/>
              </a:rPr>
              <a:t> </a:t>
            </a:r>
            <a:r>
              <a:rPr lang="en-US" sz="2400" dirty="0" err="1" smtClean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100000" scaled="0"/>
                </a:gradFill>
                <a:latin typeface="Cooper Black" pitchFamily="18" charset="0"/>
              </a:rPr>
              <a:t>grafos</a:t>
            </a:r>
            <a:r>
              <a:rPr lang="en-US" sz="2400" dirty="0" smtClean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100000" scaled="0"/>
                </a:gradFill>
                <a:latin typeface="Cooper Black" pitchFamily="18" charset="0"/>
              </a:rPr>
              <a:t> </a:t>
            </a:r>
            <a:endParaRPr lang="en-US" sz="2400" dirty="0"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100000" scaled="0"/>
              </a:gradFill>
              <a:latin typeface="Cooper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743200"/>
            <a:ext cx="81534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“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Programmers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waste enormous amounts of time thinking about, or worrying about, the speed of noncritical parts of their programs, and these attempts at efficiency actually have a strong negative impact when debugging and maintenance are considered.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800" dirty="0" smtClean="0"/>
              <a:t>We</a:t>
            </a:r>
            <a:r>
              <a:rPr lang="en-US" sz="2800" dirty="0"/>
              <a:t> </a:t>
            </a:r>
            <a:r>
              <a:rPr lang="en-US" sz="2800" i="1" dirty="0"/>
              <a:t>should</a:t>
            </a:r>
            <a:r>
              <a:rPr lang="en-US" sz="2800" dirty="0"/>
              <a:t> forget about small efficiencies, say about 97% of the time: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3200" b="1" dirty="0" smtClean="0"/>
              <a:t>premature </a:t>
            </a:r>
            <a:r>
              <a:rPr lang="en-US" sz="3200" b="1" dirty="0"/>
              <a:t>optimization is the root of all evil.</a:t>
            </a:r>
            <a:r>
              <a:rPr lang="en-US" sz="2000" dirty="0"/>
              <a:t>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Yet </a:t>
            </a:r>
            <a:r>
              <a:rPr lang="en-US" sz="2000" dirty="0"/>
              <a:t>we should not pass up our opportunities in that critical 3</a:t>
            </a:r>
            <a:r>
              <a:rPr lang="en-US" sz="2000" dirty="0" smtClean="0"/>
              <a:t>%.”</a:t>
            </a:r>
            <a:endParaRPr lang="en-US" sz="2000" dirty="0"/>
          </a:p>
        </p:txBody>
      </p:sp>
      <p:pic>
        <p:nvPicPr>
          <p:cNvPr id="46082" name="Picture 2" descr="knuth.gif (210×243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04800"/>
            <a:ext cx="1600200" cy="18516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2514600" y="457200"/>
            <a:ext cx="2819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skerville Old Face" pitchFamily="18" charset="0"/>
              </a:rPr>
              <a:t>D</a:t>
            </a:r>
            <a:r>
              <a:rPr lang="en-US" sz="3200" dirty="0" smtClean="0">
                <a:latin typeface="Baskerville Old Face" pitchFamily="18" charset="0"/>
              </a:rPr>
              <a:t>r. Donald E. </a:t>
            </a:r>
            <a:br>
              <a:rPr lang="en-US" sz="3200" dirty="0" smtClean="0">
                <a:latin typeface="Baskerville Old Face" pitchFamily="18" charset="0"/>
              </a:rPr>
            </a:br>
            <a:r>
              <a:rPr lang="en-US" sz="6600" dirty="0" smtClean="0">
                <a:latin typeface="Baskerville Old Face" pitchFamily="18" charset="0"/>
              </a:rPr>
              <a:t>Knuth</a:t>
            </a:r>
            <a:endParaRPr lang="en-US" sz="6600" dirty="0"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Vilfredo_Pareto.jpg (152×230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"/>
            <a:ext cx="1447800" cy="2190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2514600" y="457200"/>
            <a:ext cx="5715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Baskerville Old Face" pitchFamily="18" charset="0"/>
              </a:rPr>
              <a:t>Vilfredo</a:t>
            </a:r>
            <a:r>
              <a:rPr lang="en-US" sz="3200" dirty="0" smtClean="0">
                <a:latin typeface="Baskerville Old Face" pitchFamily="18" charset="0"/>
              </a:rPr>
              <a:t/>
            </a:r>
            <a:br>
              <a:rPr lang="en-US" sz="3200" dirty="0" smtClean="0">
                <a:latin typeface="Baskerville Old Face" pitchFamily="18" charset="0"/>
              </a:rPr>
            </a:br>
            <a:r>
              <a:rPr lang="en-US" sz="6600" dirty="0" smtClean="0">
                <a:latin typeface="Baskerville Old Face" pitchFamily="18" charset="0"/>
              </a:rPr>
              <a:t>Pareto</a:t>
            </a:r>
            <a:endParaRPr lang="en-US" sz="6600" dirty="0">
              <a:latin typeface="Baskerville Old Face" pitchFamily="18" charset="0"/>
            </a:endParaRPr>
          </a:p>
        </p:txBody>
      </p:sp>
      <p:graphicFrame>
        <p:nvGraphicFramePr>
          <p:cNvPr id="7" name="Chart 6"/>
          <p:cNvGraphicFramePr/>
          <p:nvPr/>
        </p:nvGraphicFramePr>
        <p:xfrm>
          <a:off x="1295400" y="2286000"/>
          <a:ext cx="6781800" cy="477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" y="171450"/>
            <a:ext cx="8763000" cy="651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905000"/>
            <a:ext cx="8839200" cy="241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complexity-map.jpg (346×312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609600"/>
            <a:ext cx="6172200" cy="55656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52600" y="1143000"/>
            <a:ext cx="5731469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19200" y="2514600"/>
            <a:ext cx="678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&lt; 30000;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s += “whatever”;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9458" name="Picture 2" descr="cereal_guy_Meme_Faces-s184x184-156974.jpg (184×184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4343400"/>
            <a:ext cx="2514600" cy="251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19200" y="2057400"/>
            <a:ext cx="6858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builder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();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800" b="1" dirty="0" smtClean="0">
                <a:latin typeface="Consolas" pitchFamily="49" charset="0"/>
                <a:cs typeface="Consolas" pitchFamily="49" charset="0"/>
              </a:rPr>
            </a:b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&lt; 30000;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builder.Append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(“whatever”);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800" dirty="0" smtClean="0">
                <a:latin typeface="Consolas" pitchFamily="49" charset="0"/>
                <a:cs typeface="Consolas" pitchFamily="49" charset="0"/>
              </a:rPr>
            </a:b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s =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builder.ToString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8434" name="Picture 2" descr="112.jpg (270×214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4502573"/>
            <a:ext cx="2971800" cy="23554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19200" y="2057400"/>
            <a:ext cx="685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builder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();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800" b="1" dirty="0" smtClean="0">
                <a:latin typeface="Consolas" pitchFamily="49" charset="0"/>
                <a:cs typeface="Consolas" pitchFamily="49" charset="0"/>
              </a:rPr>
            </a:b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builder.Append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(“whatever”);</a:t>
            </a:r>
          </a:p>
          <a:p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builder.Append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(“whatever”);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s =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builder.ToString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7410" name="Picture 2" descr="Trollface.jpg (469×428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4495800"/>
            <a:ext cx="2588485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0"/>
            <a:ext cx="3200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0" i="1" dirty="0" smtClean="0">
                <a:latin typeface="Times New Roman" pitchFamily="18" charset="0"/>
                <a:cs typeface="Times New Roman" pitchFamily="18" charset="0"/>
              </a:rPr>
              <a:t>O</a:t>
            </a:r>
            <a:endParaRPr lang="en-US" sz="320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2" name="Picture 2" descr="f(x)=\mathcal{O}(g(x))\mbox{ as }x\to\infty\,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1362" y="4800600"/>
            <a:ext cx="2114550" cy="200025"/>
          </a:xfrm>
          <a:prstGeom prst="rect">
            <a:avLst/>
          </a:prstGeom>
          <a:noFill/>
        </p:spPr>
      </p:pic>
      <p:pic>
        <p:nvPicPr>
          <p:cNvPr id="15364" name="Picture 4" descr="|f(x)| \le \; M |g(x)|\mbox{ for all }x&gt;x_0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5105400"/>
            <a:ext cx="2581275" cy="200025"/>
          </a:xfrm>
          <a:prstGeom prst="rect">
            <a:avLst/>
          </a:prstGeom>
          <a:noFill/>
        </p:spPr>
      </p:pic>
      <p:pic>
        <p:nvPicPr>
          <p:cNvPr id="15366" name="Picture 6" descr="\limsup_{x\to a} \left|\frac{f(x)}{g(x)}\right| &lt; \infty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8062" y="5410200"/>
            <a:ext cx="1581150" cy="4953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381000"/>
          <a:ext cx="2209800" cy="2597417"/>
        </p:xfrm>
        <a:graphic>
          <a:graphicData uri="http://schemas.openxmlformats.org/drawingml/2006/table">
            <a:tbl>
              <a:tblPr/>
              <a:tblGrid>
                <a:gridCol w="1104900"/>
                <a:gridCol w="1104900"/>
              </a:tblGrid>
              <a:tr h="28996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tempo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33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33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96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96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96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4375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96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96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8575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96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2971800" y="2438400"/>
          <a:ext cx="5495925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533400"/>
            <a:ext cx="6781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4800" b="1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s += “whatever”;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2514600"/>
            <a:ext cx="434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dirty="0" smtClean="0">
                <a:latin typeface="Times New Roman" pitchFamily="18" charset="0"/>
                <a:cs typeface="Times New Roman" pitchFamily="18" charset="0"/>
              </a:rPr>
              <a:t>O(n)?</a:t>
            </a:r>
            <a:endParaRPr lang="en-US" sz="96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2" descr="cereal_guy_Meme_Faces-s184x184-156974.jpg (184×184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4343400"/>
            <a:ext cx="2514600" cy="251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</TotalTime>
  <Words>198</Words>
  <Application>Microsoft Office PowerPoint</Application>
  <PresentationFormat>On-screen Show (4:3)</PresentationFormat>
  <Paragraphs>63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Microsoft Equation 3.0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JLopes</dc:creator>
  <cp:lastModifiedBy>JLopes</cp:lastModifiedBy>
  <cp:revision>53</cp:revision>
  <dcterms:created xsi:type="dcterms:W3CDTF">2011-05-29T03:10:16Z</dcterms:created>
  <dcterms:modified xsi:type="dcterms:W3CDTF">2011-05-29T22:08:37Z</dcterms:modified>
</cp:coreProperties>
</file>